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handoutMasterIdLst>
    <p:handoutMasterId r:id="rId10"/>
  </p:handoutMasterIdLst>
  <p:sldIdLst>
    <p:sldId id="256" r:id="rId2"/>
    <p:sldId id="262" r:id="rId3"/>
    <p:sldId id="261" r:id="rId4"/>
    <p:sldId id="257" r:id="rId5"/>
    <p:sldId id="258" r:id="rId6"/>
    <p:sldId id="259" r:id="rId7"/>
    <p:sldId id="260"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0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4DF0D40-CE01-4172-8A61-448BDFD0853F}" type="datetimeFigureOut">
              <a:rPr lang="en-US" smtClean="0"/>
              <a:t>10/3/2013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1AC7256-9121-4F7A-8999-D2856C39D792}" type="slidenum">
              <a:rPr lang="en-US" smtClean="0"/>
              <a:t>‹#›</a:t>
            </a:fld>
            <a:endParaRPr lang="en-US" dirty="0"/>
          </a:p>
        </p:txBody>
      </p:sp>
    </p:spTree>
    <p:extLst>
      <p:ext uri="{BB962C8B-B14F-4D97-AF65-F5344CB8AC3E}">
        <p14:creationId xmlns:p14="http://schemas.microsoft.com/office/powerpoint/2010/main" val="235137703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E99EA9-8006-4CAA-88BB-2F5566F6822C}" type="datetimeFigureOut">
              <a:rPr lang="en-US" smtClean="0"/>
              <a:t>10/3/2013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D057E1-2837-4ED6-8B4B-8A728C6D9B80}" type="slidenum">
              <a:rPr lang="en-US" smtClean="0"/>
              <a:t>‹#›</a:t>
            </a:fld>
            <a:endParaRPr lang="en-US" dirty="0"/>
          </a:p>
        </p:txBody>
      </p:sp>
    </p:spTree>
    <p:extLst>
      <p:ext uri="{BB962C8B-B14F-4D97-AF65-F5344CB8AC3E}">
        <p14:creationId xmlns:p14="http://schemas.microsoft.com/office/powerpoint/2010/main" val="619907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E99EA9-8006-4CAA-88BB-2F5566F6822C}" type="datetimeFigureOut">
              <a:rPr lang="en-US" smtClean="0"/>
              <a:t>10/3/2013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D057E1-2837-4ED6-8B4B-8A728C6D9B80}" type="slidenum">
              <a:rPr lang="en-US" smtClean="0"/>
              <a:t>‹#›</a:t>
            </a:fld>
            <a:endParaRPr lang="en-US" dirty="0"/>
          </a:p>
        </p:txBody>
      </p:sp>
    </p:spTree>
    <p:extLst>
      <p:ext uri="{BB962C8B-B14F-4D97-AF65-F5344CB8AC3E}">
        <p14:creationId xmlns:p14="http://schemas.microsoft.com/office/powerpoint/2010/main" val="185459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E99EA9-8006-4CAA-88BB-2F5566F6822C}" type="datetimeFigureOut">
              <a:rPr lang="en-US" smtClean="0"/>
              <a:t>10/3/2013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D057E1-2837-4ED6-8B4B-8A728C6D9B80}" type="slidenum">
              <a:rPr lang="en-US" smtClean="0"/>
              <a:t>‹#›</a:t>
            </a:fld>
            <a:endParaRPr lang="en-US" dirty="0"/>
          </a:p>
        </p:txBody>
      </p:sp>
    </p:spTree>
    <p:extLst>
      <p:ext uri="{BB962C8B-B14F-4D97-AF65-F5344CB8AC3E}">
        <p14:creationId xmlns:p14="http://schemas.microsoft.com/office/powerpoint/2010/main" val="2310558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E99EA9-8006-4CAA-88BB-2F5566F6822C}" type="datetimeFigureOut">
              <a:rPr lang="en-US" smtClean="0"/>
              <a:t>10/3/2013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D057E1-2837-4ED6-8B4B-8A728C6D9B80}" type="slidenum">
              <a:rPr lang="en-US" smtClean="0"/>
              <a:t>‹#›</a:t>
            </a:fld>
            <a:endParaRPr lang="en-US" dirty="0"/>
          </a:p>
        </p:txBody>
      </p:sp>
    </p:spTree>
    <p:extLst>
      <p:ext uri="{BB962C8B-B14F-4D97-AF65-F5344CB8AC3E}">
        <p14:creationId xmlns:p14="http://schemas.microsoft.com/office/powerpoint/2010/main" val="91528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E99EA9-8006-4CAA-88BB-2F5566F6822C}" type="datetimeFigureOut">
              <a:rPr lang="en-US" smtClean="0"/>
              <a:t>10/3/2013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D057E1-2837-4ED6-8B4B-8A728C6D9B80}" type="slidenum">
              <a:rPr lang="en-US" smtClean="0"/>
              <a:t>‹#›</a:t>
            </a:fld>
            <a:endParaRPr lang="en-US" dirty="0"/>
          </a:p>
        </p:txBody>
      </p:sp>
    </p:spTree>
    <p:extLst>
      <p:ext uri="{BB962C8B-B14F-4D97-AF65-F5344CB8AC3E}">
        <p14:creationId xmlns:p14="http://schemas.microsoft.com/office/powerpoint/2010/main" val="1483917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E99EA9-8006-4CAA-88BB-2F5566F6822C}" type="datetimeFigureOut">
              <a:rPr lang="en-US" smtClean="0"/>
              <a:t>10/3/2013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D057E1-2837-4ED6-8B4B-8A728C6D9B80}" type="slidenum">
              <a:rPr lang="en-US" smtClean="0"/>
              <a:t>‹#›</a:t>
            </a:fld>
            <a:endParaRPr lang="en-US" dirty="0"/>
          </a:p>
        </p:txBody>
      </p:sp>
    </p:spTree>
    <p:extLst>
      <p:ext uri="{BB962C8B-B14F-4D97-AF65-F5344CB8AC3E}">
        <p14:creationId xmlns:p14="http://schemas.microsoft.com/office/powerpoint/2010/main" val="1577818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E99EA9-8006-4CAA-88BB-2F5566F6822C}" type="datetimeFigureOut">
              <a:rPr lang="en-US" smtClean="0"/>
              <a:t>10/3/2013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0D057E1-2837-4ED6-8B4B-8A728C6D9B80}" type="slidenum">
              <a:rPr lang="en-US" smtClean="0"/>
              <a:t>‹#›</a:t>
            </a:fld>
            <a:endParaRPr lang="en-US" dirty="0"/>
          </a:p>
        </p:txBody>
      </p:sp>
    </p:spTree>
    <p:extLst>
      <p:ext uri="{BB962C8B-B14F-4D97-AF65-F5344CB8AC3E}">
        <p14:creationId xmlns:p14="http://schemas.microsoft.com/office/powerpoint/2010/main" val="2950854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E99EA9-8006-4CAA-88BB-2F5566F6822C}" type="datetimeFigureOut">
              <a:rPr lang="en-US" smtClean="0"/>
              <a:t>10/3/2013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0D057E1-2837-4ED6-8B4B-8A728C6D9B80}" type="slidenum">
              <a:rPr lang="en-US" smtClean="0"/>
              <a:t>‹#›</a:t>
            </a:fld>
            <a:endParaRPr lang="en-US" dirty="0"/>
          </a:p>
        </p:txBody>
      </p:sp>
    </p:spTree>
    <p:extLst>
      <p:ext uri="{BB962C8B-B14F-4D97-AF65-F5344CB8AC3E}">
        <p14:creationId xmlns:p14="http://schemas.microsoft.com/office/powerpoint/2010/main" val="510033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E99EA9-8006-4CAA-88BB-2F5566F6822C}" type="datetimeFigureOut">
              <a:rPr lang="en-US" smtClean="0"/>
              <a:t>10/3/2013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0D057E1-2837-4ED6-8B4B-8A728C6D9B80}" type="slidenum">
              <a:rPr lang="en-US" smtClean="0"/>
              <a:t>‹#›</a:t>
            </a:fld>
            <a:endParaRPr lang="en-US" dirty="0"/>
          </a:p>
        </p:txBody>
      </p:sp>
    </p:spTree>
    <p:extLst>
      <p:ext uri="{BB962C8B-B14F-4D97-AF65-F5344CB8AC3E}">
        <p14:creationId xmlns:p14="http://schemas.microsoft.com/office/powerpoint/2010/main" val="39246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E99EA9-8006-4CAA-88BB-2F5566F6822C}" type="datetimeFigureOut">
              <a:rPr lang="en-US" smtClean="0"/>
              <a:t>10/3/2013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D057E1-2837-4ED6-8B4B-8A728C6D9B80}" type="slidenum">
              <a:rPr lang="en-US" smtClean="0"/>
              <a:t>‹#›</a:t>
            </a:fld>
            <a:endParaRPr lang="en-US" dirty="0"/>
          </a:p>
        </p:txBody>
      </p:sp>
    </p:spTree>
    <p:extLst>
      <p:ext uri="{BB962C8B-B14F-4D97-AF65-F5344CB8AC3E}">
        <p14:creationId xmlns:p14="http://schemas.microsoft.com/office/powerpoint/2010/main" val="650522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E99EA9-8006-4CAA-88BB-2F5566F6822C}" type="datetimeFigureOut">
              <a:rPr lang="en-US" smtClean="0"/>
              <a:t>10/3/2013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D057E1-2837-4ED6-8B4B-8A728C6D9B80}" type="slidenum">
              <a:rPr lang="en-US" smtClean="0"/>
              <a:t>‹#›</a:t>
            </a:fld>
            <a:endParaRPr lang="en-US" dirty="0"/>
          </a:p>
        </p:txBody>
      </p:sp>
    </p:spTree>
    <p:extLst>
      <p:ext uri="{BB962C8B-B14F-4D97-AF65-F5344CB8AC3E}">
        <p14:creationId xmlns:p14="http://schemas.microsoft.com/office/powerpoint/2010/main" val="554697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E99EA9-8006-4CAA-88BB-2F5566F6822C}" type="datetimeFigureOut">
              <a:rPr lang="en-US" smtClean="0"/>
              <a:t>10/3/2013</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D057E1-2837-4ED6-8B4B-8A728C6D9B80}" type="slidenum">
              <a:rPr lang="en-US" smtClean="0"/>
              <a:t>‹#›</a:t>
            </a:fld>
            <a:endParaRPr lang="en-US" dirty="0"/>
          </a:p>
        </p:txBody>
      </p:sp>
    </p:spTree>
    <p:extLst>
      <p:ext uri="{BB962C8B-B14F-4D97-AF65-F5344CB8AC3E}">
        <p14:creationId xmlns:p14="http://schemas.microsoft.com/office/powerpoint/2010/main" val="198376012"/>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wincalendar.com/November-Calendar/November-2013-Calendar.html" TargetMode="External"/><Relationship Id="rId2" Type="http://schemas.openxmlformats.org/officeDocument/2006/relationships/hyperlink" Target="http://www.wincalendar.com/September-Calendar/September-2013-Calendar.html"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31495" y="228600"/>
            <a:ext cx="8229600" cy="792162"/>
          </a:xfrm>
        </p:spPr>
        <p:txBody>
          <a:bodyPr>
            <a:normAutofit/>
          </a:bodyPr>
          <a:lstStyle/>
          <a:p>
            <a:r>
              <a:rPr lang="en-US" sz="3600" dirty="0" smtClean="0"/>
              <a:t>How do I start a Bass Club in My School?</a:t>
            </a:r>
            <a:endParaRPr lang="en-US" sz="3600" dirty="0"/>
          </a:p>
        </p:txBody>
      </p:sp>
      <p:sp>
        <p:nvSpPr>
          <p:cNvPr id="6" name="TextBox 5"/>
          <p:cNvSpPr txBox="1"/>
          <p:nvPr/>
        </p:nvSpPr>
        <p:spPr>
          <a:xfrm>
            <a:off x="457200" y="1143001"/>
            <a:ext cx="8610600" cy="6001643"/>
          </a:xfrm>
          <a:prstGeom prst="rect">
            <a:avLst/>
          </a:prstGeom>
          <a:noFill/>
        </p:spPr>
        <p:txBody>
          <a:bodyPr wrap="square" rtlCol="0">
            <a:spAutoFit/>
          </a:bodyPr>
          <a:lstStyle/>
          <a:p>
            <a:endParaRPr lang="en-US" sz="1600" dirty="0"/>
          </a:p>
          <a:p>
            <a:r>
              <a:rPr lang="en-US" sz="1600" dirty="0"/>
              <a:t> </a:t>
            </a:r>
          </a:p>
          <a:p>
            <a:r>
              <a:rPr lang="en-US" sz="1600" dirty="0"/>
              <a:t>Simple guidelines to follow in forming a Bass Club in your school:</a:t>
            </a:r>
          </a:p>
          <a:p>
            <a:r>
              <a:rPr lang="en-US" sz="1600" dirty="0"/>
              <a:t> </a:t>
            </a:r>
          </a:p>
          <a:p>
            <a:r>
              <a:rPr lang="en-US" sz="1600" dirty="0"/>
              <a:t>1. School district needs to identify interest in forming a MSHSAA recognized Bass Club within their district. This qualifies their students to fish Open Championships as a team while representing their respective schools. This also paves the way for future MSHSAA sanctioned events.</a:t>
            </a:r>
          </a:p>
          <a:p>
            <a:r>
              <a:rPr lang="en-US" sz="1600" dirty="0"/>
              <a:t> </a:t>
            </a:r>
          </a:p>
          <a:p>
            <a:r>
              <a:rPr lang="en-US" sz="1600" dirty="0"/>
              <a:t>2. Identify a staff member in your school who would be willing to act as a coach/sponsor for your club.</a:t>
            </a:r>
          </a:p>
          <a:p>
            <a:r>
              <a:rPr lang="en-US" sz="1600" dirty="0"/>
              <a:t> </a:t>
            </a:r>
          </a:p>
          <a:p>
            <a:r>
              <a:rPr lang="en-US" sz="1600" dirty="0"/>
              <a:t>3. High School Principal, Athletic Director, and Superintendent need to meet with coach/sponsor and prepare a proposal for club recognition and present it to the local school board for approval. Upon approval this links you with MSHSAA for future events.  School district can set up a plan that could help offset expenses for upcoming events while lessening any burden financially for the district.</a:t>
            </a:r>
          </a:p>
          <a:p>
            <a:r>
              <a:rPr lang="en-US" sz="1600" dirty="0"/>
              <a:t> </a:t>
            </a:r>
          </a:p>
          <a:p>
            <a:r>
              <a:rPr lang="en-US" sz="1600" dirty="0"/>
              <a:t>4. Coach/sponsor can begin planning club meetings. Should start with an informational meeting first for students and parents so expectations can be clear for both. Regularity of meetings can be at your clubs discretion. Probably should meet at least once a month to discuss upcoming events, guest seminars from local Pro's, casting, etc...</a:t>
            </a:r>
          </a:p>
          <a:p>
            <a:r>
              <a:rPr lang="en-US" sz="1600" dirty="0"/>
              <a:t> </a:t>
            </a:r>
          </a:p>
          <a:p>
            <a:r>
              <a:rPr lang="en-US" sz="1600" dirty="0"/>
              <a:t>5. School Coach/sponsor should solicit help from local bass clubs and area Pro's. Most are more than willing to help. Use local newspapers, facebook, etc.. to advertise formation of the club and the need for local involvement. Brings the community together.</a:t>
            </a:r>
          </a:p>
          <a:p>
            <a:r>
              <a:rPr lang="en-US" sz="1600" dirty="0"/>
              <a:t> </a:t>
            </a:r>
          </a:p>
        </p:txBody>
      </p:sp>
    </p:spTree>
    <p:extLst>
      <p:ext uri="{BB962C8B-B14F-4D97-AF65-F5344CB8AC3E}">
        <p14:creationId xmlns:p14="http://schemas.microsoft.com/office/powerpoint/2010/main" val="34431106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to Administrators</a:t>
            </a:r>
            <a:endParaRPr lang="en-US" dirty="0"/>
          </a:p>
        </p:txBody>
      </p:sp>
      <p:sp>
        <p:nvSpPr>
          <p:cNvPr id="3" name="Rectangle 2"/>
          <p:cNvSpPr/>
          <p:nvPr/>
        </p:nvSpPr>
        <p:spPr>
          <a:xfrm>
            <a:off x="152400" y="1905508"/>
            <a:ext cx="8991600" cy="4801314"/>
          </a:xfrm>
          <a:prstGeom prst="rect">
            <a:avLst/>
          </a:prstGeom>
        </p:spPr>
        <p:txBody>
          <a:bodyPr wrap="square">
            <a:spAutoFit/>
          </a:bodyPr>
          <a:lstStyle/>
          <a:p>
            <a:r>
              <a:rPr lang="en-US" dirty="0"/>
              <a:t>Dear </a:t>
            </a:r>
            <a:r>
              <a:rPr lang="en-US" dirty="0" smtClean="0"/>
              <a:t>Administrator,</a:t>
            </a:r>
            <a:endParaRPr lang="en-US" dirty="0"/>
          </a:p>
          <a:p>
            <a:r>
              <a:rPr lang="en-US" dirty="0"/>
              <a:t> </a:t>
            </a:r>
          </a:p>
          <a:p>
            <a:r>
              <a:rPr lang="en-US" dirty="0"/>
              <a:t>Last Spring administrators across Missouri approved the formation of Bass Fishing as an emerging activity through MSHSAA. With your approval I would like to research the prospects of joining other schools in Missouri by bringing this opportunity to the </a:t>
            </a:r>
            <a:r>
              <a:rPr lang="en-US" dirty="0" smtClean="0"/>
              <a:t>__________ school </a:t>
            </a:r>
            <a:r>
              <a:rPr lang="en-US" dirty="0"/>
              <a:t>district.</a:t>
            </a:r>
          </a:p>
          <a:p>
            <a:r>
              <a:rPr lang="en-US" dirty="0"/>
              <a:t>With district budgets being tight throughout the state I realize that the prospects of district funding for such a club would not be available. With that being said I am offering my services for the formation of a club at no cost to our district.  Our club will be self- sufficient and the responsibility of funding will be left to the club and its members. </a:t>
            </a:r>
          </a:p>
          <a:p>
            <a:r>
              <a:rPr lang="en-US" dirty="0"/>
              <a:t>With the popularity of competitive College fishing as seen on ESPN, opportunities for college scholarships are now available for high school anglers.</a:t>
            </a:r>
          </a:p>
          <a:p>
            <a:r>
              <a:rPr lang="en-US" dirty="0"/>
              <a:t>It is my hope that the </a:t>
            </a:r>
            <a:r>
              <a:rPr lang="en-US" dirty="0"/>
              <a:t>__________ </a:t>
            </a:r>
            <a:r>
              <a:rPr lang="en-US" dirty="0"/>
              <a:t>school district would join me in bringing this opportunity to the kids of our district.</a:t>
            </a:r>
          </a:p>
          <a:p>
            <a:r>
              <a:rPr lang="en-US" dirty="0"/>
              <a:t>Thanks so much for your time and consideration.</a:t>
            </a:r>
          </a:p>
          <a:p>
            <a:r>
              <a:rPr lang="en-US" dirty="0"/>
              <a:t> </a:t>
            </a:r>
          </a:p>
          <a:p>
            <a:r>
              <a:rPr lang="en-US" dirty="0"/>
              <a:t>Sincerely yours,</a:t>
            </a:r>
          </a:p>
        </p:txBody>
      </p:sp>
    </p:spTree>
    <p:extLst>
      <p:ext uri="{BB962C8B-B14F-4D97-AF65-F5344CB8AC3E}">
        <p14:creationId xmlns:p14="http://schemas.microsoft.com/office/powerpoint/2010/main" val="27140115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6705600"/>
          </a:xfrm>
        </p:spPr>
        <p:txBody>
          <a:bodyPr>
            <a:normAutofit/>
          </a:bodyPr>
          <a:lstStyle/>
          <a:p>
            <a:pPr algn="l"/>
            <a:r>
              <a:rPr lang="en-US" dirty="0" smtClean="0"/>
              <a:t>Common Questions</a:t>
            </a:r>
            <a:br>
              <a:rPr lang="en-US" dirty="0" smtClean="0"/>
            </a:br>
            <a:r>
              <a:rPr lang="en-US" dirty="0"/>
              <a:t/>
            </a:r>
            <a:br>
              <a:rPr lang="en-US" dirty="0"/>
            </a:br>
            <a:r>
              <a:rPr lang="en-US" dirty="0" smtClean="0"/>
              <a:t>1. Who provides the boats?</a:t>
            </a:r>
            <a:br>
              <a:rPr lang="en-US" dirty="0" smtClean="0"/>
            </a:br>
            <a:r>
              <a:rPr lang="en-US" dirty="0" smtClean="0"/>
              <a:t>2. Who provides insurance? </a:t>
            </a:r>
            <a:r>
              <a:rPr lang="en-US" dirty="0"/>
              <a:t/>
            </a:r>
            <a:br>
              <a:rPr lang="en-US" dirty="0"/>
            </a:br>
            <a:r>
              <a:rPr lang="en-US" dirty="0" smtClean="0"/>
              <a:t>3. Can kids win money and prizes?</a:t>
            </a:r>
            <a:br>
              <a:rPr lang="en-US" dirty="0" smtClean="0"/>
            </a:br>
            <a:r>
              <a:rPr lang="en-US" dirty="0" smtClean="0"/>
              <a:t>4. Do the boaters have to pass a background check?</a:t>
            </a:r>
            <a:br>
              <a:rPr lang="en-US" dirty="0" smtClean="0"/>
            </a:br>
            <a:endParaRPr lang="en-US" dirty="0"/>
          </a:p>
        </p:txBody>
      </p:sp>
    </p:spTree>
    <p:extLst>
      <p:ext uri="{BB962C8B-B14F-4D97-AF65-F5344CB8AC3E}">
        <p14:creationId xmlns:p14="http://schemas.microsoft.com/office/powerpoint/2010/main" val="31746969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2" y="56139"/>
            <a:ext cx="7315199" cy="6617709"/>
          </a:xfrm>
          <a:prstGeom prst="rect">
            <a:avLst/>
          </a:prstGeom>
        </p:spPr>
        <p:txBody>
          <a:bodyPr wrap="square">
            <a:spAutoFit/>
          </a:bodyPr>
          <a:lstStyle/>
          <a:p>
            <a:pPr algn="ctr">
              <a:lnSpc>
                <a:spcPct val="115000"/>
              </a:lnSpc>
              <a:spcAft>
                <a:spcPts val="1000"/>
              </a:spcAft>
            </a:pPr>
            <a:r>
              <a:rPr lang="en-US" sz="3600" dirty="0"/>
              <a:t>__________</a:t>
            </a:r>
            <a:r>
              <a:rPr lang="en-US" sz="3600" i="1" dirty="0" smtClean="0">
                <a:ea typeface="Calibri"/>
                <a:cs typeface="Times New Roman"/>
              </a:rPr>
              <a:t> </a:t>
            </a:r>
            <a:r>
              <a:rPr lang="en-US" sz="3600" i="1" dirty="0">
                <a:ea typeface="Calibri"/>
                <a:cs typeface="Times New Roman"/>
              </a:rPr>
              <a:t>High School </a:t>
            </a:r>
            <a:endParaRPr lang="en-US" sz="1600" dirty="0">
              <a:ea typeface="Calibri"/>
              <a:cs typeface="Times New Roman"/>
            </a:endParaRPr>
          </a:p>
          <a:p>
            <a:pPr algn="ctr">
              <a:lnSpc>
                <a:spcPct val="115000"/>
              </a:lnSpc>
              <a:spcAft>
                <a:spcPts val="1000"/>
              </a:spcAft>
            </a:pPr>
            <a:r>
              <a:rPr lang="en-US" sz="3600" dirty="0"/>
              <a:t>__________</a:t>
            </a:r>
            <a:r>
              <a:rPr lang="en-US" sz="3600" i="1" dirty="0" smtClean="0">
                <a:ea typeface="Calibri"/>
                <a:cs typeface="Times New Roman"/>
              </a:rPr>
              <a:t> </a:t>
            </a:r>
            <a:r>
              <a:rPr lang="en-US" sz="3600" i="1" dirty="0">
                <a:ea typeface="Calibri"/>
                <a:cs typeface="Times New Roman"/>
              </a:rPr>
              <a:t>Fishing Team</a:t>
            </a:r>
            <a:endParaRPr lang="en-US" sz="1600" dirty="0">
              <a:ea typeface="Calibri"/>
              <a:cs typeface="Times New Roman"/>
            </a:endParaRPr>
          </a:p>
          <a:p>
            <a:pPr algn="ctr">
              <a:lnSpc>
                <a:spcPct val="115000"/>
              </a:lnSpc>
              <a:spcAft>
                <a:spcPts val="1000"/>
              </a:spcAft>
            </a:pPr>
            <a:r>
              <a:rPr lang="en-US" sz="3600" i="1" dirty="0">
                <a:ea typeface="Calibri"/>
                <a:cs typeface="Times New Roman"/>
              </a:rPr>
              <a:t> </a:t>
            </a:r>
            <a:endParaRPr lang="en-US" sz="1600" dirty="0">
              <a:ea typeface="Calibri"/>
              <a:cs typeface="Times New Roman"/>
            </a:endParaRPr>
          </a:p>
          <a:p>
            <a:pPr>
              <a:lnSpc>
                <a:spcPct val="115000"/>
              </a:lnSpc>
              <a:spcAft>
                <a:spcPts val="1000"/>
              </a:spcAft>
            </a:pPr>
            <a:r>
              <a:rPr lang="en-US" i="1" u="sng" dirty="0">
                <a:ea typeface="Calibri"/>
                <a:cs typeface="Times New Roman"/>
              </a:rPr>
              <a:t>Your </a:t>
            </a:r>
            <a:r>
              <a:rPr lang="en-US" i="1" u="sng" dirty="0" smtClean="0">
                <a:ea typeface="Calibri"/>
                <a:cs typeface="Times New Roman"/>
              </a:rPr>
              <a:t>Sponsor</a:t>
            </a:r>
            <a:r>
              <a:rPr lang="en-US" i="1" dirty="0" smtClean="0">
                <a:ea typeface="Calibri"/>
                <a:cs typeface="Times New Roman"/>
              </a:rPr>
              <a:t>:  </a:t>
            </a:r>
            <a:r>
              <a:rPr lang="en-US" i="1" dirty="0" err="1" smtClean="0">
                <a:ea typeface="Calibri"/>
                <a:cs typeface="Times New Roman"/>
              </a:rPr>
              <a:t>xxxx</a:t>
            </a:r>
            <a:r>
              <a:rPr lang="en-US" i="1" dirty="0" smtClean="0">
                <a:ea typeface="Calibri"/>
                <a:cs typeface="Times New Roman"/>
              </a:rPr>
              <a:t>.</a:t>
            </a:r>
            <a:endParaRPr lang="en-US" sz="1600" dirty="0">
              <a:ea typeface="Calibri"/>
              <a:cs typeface="Times New Roman"/>
            </a:endParaRPr>
          </a:p>
          <a:p>
            <a:pPr>
              <a:lnSpc>
                <a:spcPct val="115000"/>
              </a:lnSpc>
              <a:spcAft>
                <a:spcPts val="1000"/>
              </a:spcAft>
            </a:pPr>
            <a:r>
              <a:rPr lang="en-US" dirty="0">
                <a:ea typeface="Calibri"/>
                <a:cs typeface="Times New Roman"/>
              </a:rPr>
              <a:t>Welcome to the </a:t>
            </a:r>
            <a:r>
              <a:rPr lang="en-US" dirty="0"/>
              <a:t>__________</a:t>
            </a:r>
            <a:r>
              <a:rPr lang="en-US" dirty="0" smtClean="0">
                <a:ea typeface="Calibri"/>
                <a:cs typeface="Times New Roman"/>
              </a:rPr>
              <a:t> </a:t>
            </a:r>
            <a:r>
              <a:rPr lang="en-US" dirty="0">
                <a:ea typeface="Calibri"/>
                <a:cs typeface="Times New Roman"/>
              </a:rPr>
              <a:t>Fishing Team. We are an amateur program designed to introduce youth to the world of competitive tournament angling. Students participating in this club should understand that our goal is to develop a skill set that will be unrivaled by any other club in Missouri. Students who develop the finest skills will earn the right to represent our school at qualifying tournaments that one day could lead to a State Championship for </a:t>
            </a:r>
            <a:r>
              <a:rPr lang="en-US" dirty="0"/>
              <a:t>__________</a:t>
            </a:r>
            <a:r>
              <a:rPr lang="en-US" dirty="0" smtClean="0">
                <a:ea typeface="Calibri"/>
                <a:cs typeface="Times New Roman"/>
              </a:rPr>
              <a:t> </a:t>
            </a:r>
            <a:r>
              <a:rPr lang="en-US" dirty="0">
                <a:ea typeface="Calibri"/>
                <a:cs typeface="Times New Roman"/>
              </a:rPr>
              <a:t>High School. This club will be dedicated to advanced angling techniques and strategies</a:t>
            </a:r>
            <a:r>
              <a:rPr lang="en-US" dirty="0" smtClean="0">
                <a:ea typeface="Calibri"/>
                <a:cs typeface="Times New Roman"/>
              </a:rPr>
              <a:t>.</a:t>
            </a:r>
          </a:p>
          <a:p>
            <a:pPr>
              <a:lnSpc>
                <a:spcPct val="115000"/>
              </a:lnSpc>
              <a:spcAft>
                <a:spcPts val="1000"/>
              </a:spcAft>
            </a:pPr>
            <a:endParaRPr lang="en-US" sz="1600" dirty="0">
              <a:ea typeface="Calibri"/>
              <a:cs typeface="Times New Roman"/>
            </a:endParaRPr>
          </a:p>
          <a:p>
            <a:pPr>
              <a:lnSpc>
                <a:spcPct val="115000"/>
              </a:lnSpc>
              <a:spcAft>
                <a:spcPts val="1000"/>
              </a:spcAft>
            </a:pPr>
            <a:endParaRPr lang="en-US" sz="1600" dirty="0" smtClean="0">
              <a:ea typeface="Calibri"/>
              <a:cs typeface="Times New Roman"/>
            </a:endParaRPr>
          </a:p>
          <a:p>
            <a:pPr>
              <a:lnSpc>
                <a:spcPct val="115000"/>
              </a:lnSpc>
              <a:spcAft>
                <a:spcPts val="1000"/>
              </a:spcAft>
            </a:pPr>
            <a:endParaRPr lang="en-US" sz="1600" dirty="0">
              <a:ea typeface="Calibri"/>
              <a:cs typeface="Times New Roman"/>
            </a:endParaRPr>
          </a:p>
        </p:txBody>
      </p:sp>
    </p:spTree>
    <p:extLst>
      <p:ext uri="{BB962C8B-B14F-4D97-AF65-F5344CB8AC3E}">
        <p14:creationId xmlns:p14="http://schemas.microsoft.com/office/powerpoint/2010/main" val="36439773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
            <a:ext cx="9067800" cy="6910097"/>
          </a:xfrm>
          <a:prstGeom prst="rect">
            <a:avLst/>
          </a:prstGeom>
        </p:spPr>
        <p:txBody>
          <a:bodyPr wrap="square">
            <a:spAutoFit/>
          </a:bodyPr>
          <a:lstStyle/>
          <a:p>
            <a:pPr>
              <a:lnSpc>
                <a:spcPct val="115000"/>
              </a:lnSpc>
              <a:spcAft>
                <a:spcPts val="1000"/>
              </a:spcAft>
            </a:pPr>
            <a:r>
              <a:rPr lang="en-US" dirty="0">
                <a:ea typeface="Calibri"/>
                <a:cs typeface="Times New Roman"/>
              </a:rPr>
              <a:t>Requirements:</a:t>
            </a:r>
            <a:endParaRPr lang="en-US" sz="1600" dirty="0">
              <a:ea typeface="Calibri"/>
              <a:cs typeface="Times New Roman"/>
            </a:endParaRPr>
          </a:p>
          <a:p>
            <a:pPr marL="342900" marR="0" lvl="0" indent="-342900">
              <a:lnSpc>
                <a:spcPct val="115000"/>
              </a:lnSpc>
              <a:spcBef>
                <a:spcPts val="0"/>
              </a:spcBef>
              <a:spcAft>
                <a:spcPts val="0"/>
              </a:spcAft>
              <a:buFont typeface="+mj-lt"/>
              <a:buAutoNum type="arabicPeriod"/>
            </a:pPr>
            <a:r>
              <a:rPr lang="en-US" dirty="0">
                <a:ea typeface="Calibri"/>
                <a:cs typeface="Times New Roman"/>
              </a:rPr>
              <a:t>Must have a desire to compete at a high level.</a:t>
            </a:r>
            <a:endParaRPr lang="en-US" sz="1600" dirty="0">
              <a:ea typeface="Calibri"/>
              <a:cs typeface="Times New Roman"/>
            </a:endParaRPr>
          </a:p>
          <a:p>
            <a:pPr marL="342900" marR="0" lvl="0" indent="-342900">
              <a:lnSpc>
                <a:spcPct val="115000"/>
              </a:lnSpc>
              <a:spcBef>
                <a:spcPts val="0"/>
              </a:spcBef>
              <a:spcAft>
                <a:spcPts val="0"/>
              </a:spcAft>
              <a:buFont typeface="+mj-lt"/>
              <a:buAutoNum type="arabicPeriod"/>
            </a:pPr>
            <a:r>
              <a:rPr lang="en-US" dirty="0">
                <a:ea typeface="Calibri"/>
                <a:cs typeface="Times New Roman"/>
              </a:rPr>
              <a:t>Must attend club sponsored activities which include meetings and sponsored events.</a:t>
            </a:r>
            <a:endParaRPr lang="en-US" sz="1600" dirty="0">
              <a:ea typeface="Calibri"/>
              <a:cs typeface="Times New Roman"/>
            </a:endParaRPr>
          </a:p>
          <a:p>
            <a:pPr marL="342900" marR="0" lvl="0" indent="-342900">
              <a:lnSpc>
                <a:spcPct val="115000"/>
              </a:lnSpc>
              <a:spcBef>
                <a:spcPts val="0"/>
              </a:spcBef>
              <a:spcAft>
                <a:spcPts val="0"/>
              </a:spcAft>
              <a:buFont typeface="+mj-lt"/>
              <a:buAutoNum type="arabicPeriod"/>
            </a:pPr>
            <a:r>
              <a:rPr lang="en-US" dirty="0">
                <a:ea typeface="Calibri"/>
                <a:cs typeface="Times New Roman"/>
              </a:rPr>
              <a:t>Must have knowledge of seasonal strategies that allow you to be successful.</a:t>
            </a:r>
            <a:endParaRPr lang="en-US" sz="1600" dirty="0">
              <a:ea typeface="Calibri"/>
              <a:cs typeface="Times New Roman"/>
            </a:endParaRPr>
          </a:p>
          <a:p>
            <a:pPr marL="342900" marR="0" lvl="0" indent="-342900">
              <a:lnSpc>
                <a:spcPct val="115000"/>
              </a:lnSpc>
              <a:spcBef>
                <a:spcPts val="0"/>
              </a:spcBef>
              <a:spcAft>
                <a:spcPts val="0"/>
              </a:spcAft>
              <a:buFont typeface="+mj-lt"/>
              <a:buAutoNum type="arabicPeriod"/>
            </a:pPr>
            <a:r>
              <a:rPr lang="en-US" dirty="0">
                <a:ea typeface="Calibri"/>
                <a:cs typeface="Times New Roman"/>
              </a:rPr>
              <a:t>Must be willing to practice learned skills with friends and family while spending time on the water to perfect these skills.</a:t>
            </a:r>
            <a:endParaRPr lang="en-US" sz="1600" dirty="0">
              <a:ea typeface="Calibri"/>
              <a:cs typeface="Times New Roman"/>
            </a:endParaRPr>
          </a:p>
          <a:p>
            <a:pPr marL="342900" marR="0" lvl="0" indent="-342900">
              <a:lnSpc>
                <a:spcPct val="115000"/>
              </a:lnSpc>
              <a:spcBef>
                <a:spcPts val="0"/>
              </a:spcBef>
              <a:spcAft>
                <a:spcPts val="0"/>
              </a:spcAft>
              <a:buFont typeface="+mj-lt"/>
              <a:buAutoNum type="arabicPeriod"/>
            </a:pPr>
            <a:r>
              <a:rPr lang="en-US" dirty="0">
                <a:ea typeface="Calibri"/>
                <a:cs typeface="Times New Roman"/>
              </a:rPr>
              <a:t>Must be a team player and support your sponsor and others in this club.</a:t>
            </a:r>
            <a:endParaRPr lang="en-US" sz="1600" dirty="0">
              <a:ea typeface="Calibri"/>
              <a:cs typeface="Times New Roman"/>
            </a:endParaRPr>
          </a:p>
          <a:p>
            <a:pPr marL="342900" marR="0" lvl="0" indent="-342900">
              <a:lnSpc>
                <a:spcPct val="115000"/>
              </a:lnSpc>
              <a:spcBef>
                <a:spcPts val="0"/>
              </a:spcBef>
              <a:spcAft>
                <a:spcPts val="0"/>
              </a:spcAft>
              <a:buFont typeface="+mj-lt"/>
              <a:buAutoNum type="arabicPeriod"/>
            </a:pPr>
            <a:r>
              <a:rPr lang="en-US" dirty="0">
                <a:ea typeface="Calibri"/>
                <a:cs typeface="Times New Roman"/>
              </a:rPr>
              <a:t>Must be willing to volunteer time in community outreach programs.</a:t>
            </a:r>
            <a:endParaRPr lang="en-US" sz="1600" dirty="0">
              <a:ea typeface="Calibri"/>
              <a:cs typeface="Times New Roman"/>
            </a:endParaRPr>
          </a:p>
          <a:p>
            <a:pPr marL="342900" marR="0" lvl="0" indent="-342900">
              <a:lnSpc>
                <a:spcPct val="115000"/>
              </a:lnSpc>
              <a:spcBef>
                <a:spcPts val="0"/>
              </a:spcBef>
              <a:spcAft>
                <a:spcPts val="0"/>
              </a:spcAft>
              <a:buFont typeface="+mj-lt"/>
              <a:buAutoNum type="arabicPeriod"/>
            </a:pPr>
            <a:r>
              <a:rPr lang="en-US" dirty="0">
                <a:ea typeface="Calibri"/>
                <a:cs typeface="Times New Roman"/>
              </a:rPr>
              <a:t>Must attend qualifying events to earn your right to represent our school at state sanctioned events.</a:t>
            </a:r>
            <a:endParaRPr lang="en-US" sz="1600" dirty="0">
              <a:ea typeface="Calibri"/>
              <a:cs typeface="Times New Roman"/>
            </a:endParaRPr>
          </a:p>
          <a:p>
            <a:pPr marL="342900" marR="0" lvl="0" indent="-342900">
              <a:lnSpc>
                <a:spcPct val="115000"/>
              </a:lnSpc>
              <a:spcBef>
                <a:spcPts val="0"/>
              </a:spcBef>
              <a:spcAft>
                <a:spcPts val="0"/>
              </a:spcAft>
              <a:buFont typeface="+mj-lt"/>
              <a:buAutoNum type="arabicPeriod"/>
            </a:pPr>
            <a:r>
              <a:rPr lang="en-US" dirty="0">
                <a:ea typeface="Calibri"/>
                <a:cs typeface="Times New Roman"/>
              </a:rPr>
              <a:t>Students will be responsible for their own rods, reels, tackle etc. We do not have funding for those at this time as a fledgling club. We will help where we can.</a:t>
            </a:r>
            <a:endParaRPr lang="en-US" sz="1600" dirty="0">
              <a:ea typeface="Calibri"/>
              <a:cs typeface="Times New Roman"/>
            </a:endParaRPr>
          </a:p>
          <a:p>
            <a:pPr marL="342900" marR="0" lvl="0" indent="-342900">
              <a:lnSpc>
                <a:spcPct val="115000"/>
              </a:lnSpc>
              <a:spcBef>
                <a:spcPts val="0"/>
              </a:spcBef>
              <a:spcAft>
                <a:spcPts val="0"/>
              </a:spcAft>
              <a:buFont typeface="+mj-lt"/>
              <a:buAutoNum type="arabicPeriod"/>
            </a:pPr>
            <a:r>
              <a:rPr lang="en-US" dirty="0">
                <a:ea typeface="Calibri"/>
                <a:cs typeface="Times New Roman"/>
              </a:rPr>
              <a:t>Students will be required to purchase a team jersey that can be worn at school sanctioned events. These can include sponsor logos and your name.( Refer to the fees section of this document )</a:t>
            </a:r>
            <a:endParaRPr lang="en-US" sz="1600" dirty="0">
              <a:ea typeface="Calibri"/>
              <a:cs typeface="Times New Roman"/>
            </a:endParaRPr>
          </a:p>
          <a:p>
            <a:pPr marL="342900" marR="0" lvl="0" indent="-342900">
              <a:lnSpc>
                <a:spcPct val="115000"/>
              </a:lnSpc>
              <a:spcBef>
                <a:spcPts val="0"/>
              </a:spcBef>
              <a:spcAft>
                <a:spcPts val="0"/>
              </a:spcAft>
              <a:buFont typeface="+mj-lt"/>
              <a:buAutoNum type="arabicPeriod"/>
            </a:pPr>
            <a:r>
              <a:rPr lang="en-US" dirty="0">
                <a:ea typeface="Calibri"/>
                <a:cs typeface="Times New Roman"/>
              </a:rPr>
              <a:t>You are a representing the </a:t>
            </a:r>
            <a:r>
              <a:rPr lang="en-US" dirty="0"/>
              <a:t>__________</a:t>
            </a:r>
            <a:r>
              <a:rPr lang="en-US" dirty="0" smtClean="0">
                <a:ea typeface="Calibri"/>
                <a:cs typeface="Times New Roman"/>
              </a:rPr>
              <a:t> </a:t>
            </a:r>
            <a:r>
              <a:rPr lang="en-US" dirty="0">
                <a:ea typeface="Calibri"/>
                <a:cs typeface="Times New Roman"/>
              </a:rPr>
              <a:t>School District. You must abide by all policies outlined in the student handbook. Failure to do so will result in immediate removal from this club/team.</a:t>
            </a:r>
            <a:endParaRPr lang="en-US" sz="1600" dirty="0">
              <a:ea typeface="Calibri"/>
              <a:cs typeface="Times New Roman"/>
            </a:endParaRPr>
          </a:p>
          <a:p>
            <a:pPr marL="342900" marR="0" lvl="0" indent="-342900">
              <a:lnSpc>
                <a:spcPct val="115000"/>
              </a:lnSpc>
              <a:spcBef>
                <a:spcPts val="0"/>
              </a:spcBef>
              <a:spcAft>
                <a:spcPts val="0"/>
              </a:spcAft>
              <a:buFont typeface="+mj-lt"/>
              <a:buAutoNum type="arabicPeriod"/>
            </a:pPr>
            <a:r>
              <a:rPr lang="en-US" dirty="0">
                <a:ea typeface="Calibri"/>
                <a:cs typeface="Times New Roman"/>
              </a:rPr>
              <a:t>This is a MSHSAA sponsored club. All MSHSAA policies and requirements must be adhered too in order to be eligible to compete.</a:t>
            </a:r>
            <a:endParaRPr lang="en-US" sz="1600" dirty="0">
              <a:ea typeface="Calibri"/>
              <a:cs typeface="Times New Roman"/>
            </a:endParaRPr>
          </a:p>
          <a:p>
            <a:pPr marL="342900" marR="0" lvl="0" indent="-342900">
              <a:lnSpc>
                <a:spcPct val="115000"/>
              </a:lnSpc>
              <a:spcBef>
                <a:spcPts val="0"/>
              </a:spcBef>
              <a:spcAft>
                <a:spcPts val="1000"/>
              </a:spcAft>
              <a:buFont typeface="+mj-lt"/>
              <a:buAutoNum type="arabicPeriod"/>
            </a:pPr>
            <a:r>
              <a:rPr lang="en-US" dirty="0">
                <a:ea typeface="Calibri"/>
                <a:cs typeface="Times New Roman"/>
              </a:rPr>
              <a:t>All student’s grades 9-12 would be eligible for membership in this club.</a:t>
            </a:r>
            <a:endParaRPr lang="en-US" sz="1600" dirty="0">
              <a:ea typeface="Calibri"/>
              <a:cs typeface="Times New Roman"/>
            </a:endParaRPr>
          </a:p>
        </p:txBody>
      </p:sp>
    </p:spTree>
    <p:extLst>
      <p:ext uri="{BB962C8B-B14F-4D97-AF65-F5344CB8AC3E}">
        <p14:creationId xmlns:p14="http://schemas.microsoft.com/office/powerpoint/2010/main" val="48751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71" y="11109"/>
            <a:ext cx="9144000" cy="8440259"/>
          </a:xfrm>
          <a:prstGeom prst="rect">
            <a:avLst/>
          </a:prstGeom>
        </p:spPr>
        <p:txBody>
          <a:bodyPr wrap="square">
            <a:spAutoFit/>
          </a:bodyPr>
          <a:lstStyle/>
          <a:p>
            <a:pPr marL="457200" marR="0">
              <a:lnSpc>
                <a:spcPct val="115000"/>
              </a:lnSpc>
              <a:spcBef>
                <a:spcPts val="0"/>
              </a:spcBef>
              <a:spcAft>
                <a:spcPts val="0"/>
              </a:spcAft>
            </a:pPr>
            <a:r>
              <a:rPr lang="en-US" u="sng" dirty="0">
                <a:ea typeface="Calibri"/>
                <a:cs typeface="Times New Roman"/>
              </a:rPr>
              <a:t>Club Meetings:</a:t>
            </a:r>
            <a:endParaRPr lang="en-US" sz="1600" u="sng" dirty="0">
              <a:ea typeface="Calibri"/>
              <a:cs typeface="Times New Roman"/>
            </a:endParaRPr>
          </a:p>
          <a:p>
            <a:pPr marL="457200" marR="0">
              <a:lnSpc>
                <a:spcPct val="115000"/>
              </a:lnSpc>
              <a:spcBef>
                <a:spcPts val="0"/>
              </a:spcBef>
              <a:spcAft>
                <a:spcPts val="0"/>
              </a:spcAft>
            </a:pPr>
            <a:r>
              <a:rPr lang="en-US" dirty="0">
                <a:ea typeface="Calibri"/>
                <a:cs typeface="Times New Roman"/>
              </a:rPr>
              <a:t> </a:t>
            </a:r>
            <a:endParaRPr lang="en-US" sz="1600" dirty="0">
              <a:ea typeface="Calibri"/>
              <a:cs typeface="Times New Roman"/>
            </a:endParaRPr>
          </a:p>
          <a:p>
            <a:pPr marL="342900" marR="0" lvl="0" indent="-342900">
              <a:lnSpc>
                <a:spcPct val="115000"/>
              </a:lnSpc>
              <a:spcBef>
                <a:spcPts val="0"/>
              </a:spcBef>
              <a:spcAft>
                <a:spcPts val="0"/>
              </a:spcAft>
              <a:buFont typeface="+mj-lt"/>
              <a:buAutoNum type="arabicPeriod"/>
            </a:pPr>
            <a:r>
              <a:rPr lang="en-US" dirty="0">
                <a:ea typeface="Calibri"/>
                <a:cs typeface="Times New Roman"/>
              </a:rPr>
              <a:t>The </a:t>
            </a:r>
            <a:r>
              <a:rPr lang="en-US" dirty="0"/>
              <a:t>__________</a:t>
            </a:r>
            <a:r>
              <a:rPr lang="en-US" dirty="0" smtClean="0">
                <a:ea typeface="Calibri"/>
                <a:cs typeface="Times New Roman"/>
              </a:rPr>
              <a:t> </a:t>
            </a:r>
            <a:r>
              <a:rPr lang="en-US" dirty="0">
                <a:ea typeface="Calibri"/>
                <a:cs typeface="Times New Roman"/>
              </a:rPr>
              <a:t>Fishing Team will meet once a month at 7 p.m. on Wednesday evenings in Room 101. </a:t>
            </a:r>
            <a:endParaRPr lang="en-US" sz="1600" dirty="0">
              <a:ea typeface="Calibri"/>
              <a:cs typeface="Times New Roman"/>
            </a:endParaRPr>
          </a:p>
          <a:p>
            <a:pPr marL="342900" marR="0" lvl="0" indent="-342900">
              <a:lnSpc>
                <a:spcPct val="115000"/>
              </a:lnSpc>
              <a:spcBef>
                <a:spcPts val="0"/>
              </a:spcBef>
              <a:spcAft>
                <a:spcPts val="0"/>
              </a:spcAft>
              <a:buFont typeface="+mj-lt"/>
              <a:buAutoNum type="arabicPeriod"/>
            </a:pPr>
            <a:r>
              <a:rPr lang="en-US" dirty="0">
                <a:ea typeface="Calibri"/>
                <a:cs typeface="Times New Roman"/>
              </a:rPr>
              <a:t>All members choosing to fish in qualifying tournaments are required to attend these meetings.</a:t>
            </a:r>
            <a:endParaRPr lang="en-US" sz="1600" dirty="0">
              <a:ea typeface="Calibri"/>
              <a:cs typeface="Times New Roman"/>
            </a:endParaRPr>
          </a:p>
          <a:p>
            <a:pPr marL="342900" marR="0" lvl="0" indent="-342900">
              <a:lnSpc>
                <a:spcPct val="115000"/>
              </a:lnSpc>
              <a:spcBef>
                <a:spcPts val="0"/>
              </a:spcBef>
              <a:spcAft>
                <a:spcPts val="0"/>
              </a:spcAft>
              <a:buFont typeface="+mj-lt"/>
              <a:buAutoNum type="arabicPeriod"/>
            </a:pPr>
            <a:r>
              <a:rPr lang="en-US" dirty="0">
                <a:ea typeface="Calibri"/>
                <a:cs typeface="Times New Roman"/>
              </a:rPr>
              <a:t>Meetings will include guest Pro seminars, lure manufacturing, casting practice, field trips, advanced map reading and instructional video.</a:t>
            </a:r>
            <a:endParaRPr lang="en-US" sz="1600" dirty="0">
              <a:ea typeface="Calibri"/>
              <a:cs typeface="Times New Roman"/>
            </a:endParaRPr>
          </a:p>
          <a:p>
            <a:pPr marL="342900" marR="0" lvl="0" indent="-342900">
              <a:lnSpc>
                <a:spcPct val="115000"/>
              </a:lnSpc>
              <a:spcBef>
                <a:spcPts val="0"/>
              </a:spcBef>
              <a:spcAft>
                <a:spcPts val="0"/>
              </a:spcAft>
              <a:buFont typeface="+mj-lt"/>
              <a:buAutoNum type="arabicPeriod"/>
            </a:pPr>
            <a:r>
              <a:rPr lang="en-US" dirty="0">
                <a:ea typeface="Calibri"/>
                <a:cs typeface="Times New Roman"/>
              </a:rPr>
              <a:t>All upcoming event planning will be discussed at these meetings.</a:t>
            </a:r>
            <a:endParaRPr lang="en-US" sz="1600" dirty="0">
              <a:ea typeface="Calibri"/>
              <a:cs typeface="Times New Roman"/>
            </a:endParaRPr>
          </a:p>
          <a:p>
            <a:pPr marL="342900" marR="0" lvl="0" indent="-342900">
              <a:lnSpc>
                <a:spcPct val="115000"/>
              </a:lnSpc>
              <a:spcBef>
                <a:spcPts val="0"/>
              </a:spcBef>
              <a:spcAft>
                <a:spcPts val="0"/>
              </a:spcAft>
              <a:buFont typeface="+mj-lt"/>
              <a:buAutoNum type="arabicPeriod"/>
            </a:pPr>
            <a:r>
              <a:rPr lang="en-US" dirty="0">
                <a:ea typeface="Calibri"/>
                <a:cs typeface="Times New Roman"/>
              </a:rPr>
              <a:t> Attendance is mandatory.</a:t>
            </a:r>
            <a:endParaRPr lang="en-US" sz="1600" dirty="0">
              <a:ea typeface="Calibri"/>
              <a:cs typeface="Times New Roman"/>
            </a:endParaRPr>
          </a:p>
          <a:p>
            <a:pPr marL="342900" marR="0" lvl="0" indent="-342900">
              <a:lnSpc>
                <a:spcPct val="115000"/>
              </a:lnSpc>
              <a:spcBef>
                <a:spcPts val="0"/>
              </a:spcBef>
              <a:spcAft>
                <a:spcPts val="1000"/>
              </a:spcAft>
              <a:buFont typeface="+mj-lt"/>
              <a:buAutoNum type="arabicPeriod"/>
            </a:pPr>
            <a:r>
              <a:rPr lang="en-US" dirty="0">
                <a:ea typeface="Calibri"/>
                <a:cs typeface="Times New Roman"/>
              </a:rPr>
              <a:t>Breakdown strategy for upcoming events. Patterns and baits to be used and seasonal strategies surrounding the time of our event</a:t>
            </a:r>
            <a:r>
              <a:rPr lang="en-US" dirty="0" smtClean="0">
                <a:ea typeface="Calibri"/>
                <a:cs typeface="Times New Roman"/>
              </a:rPr>
              <a:t>.</a:t>
            </a:r>
          </a:p>
          <a:p>
            <a:pPr marL="342900" marR="0" lvl="0" indent="-342900">
              <a:lnSpc>
                <a:spcPct val="115000"/>
              </a:lnSpc>
              <a:spcBef>
                <a:spcPts val="0"/>
              </a:spcBef>
              <a:spcAft>
                <a:spcPts val="1000"/>
              </a:spcAft>
              <a:buFont typeface="+mj-lt"/>
              <a:buAutoNum type="arabicPeriod"/>
            </a:pPr>
            <a:endParaRPr lang="en-US" sz="1600" dirty="0">
              <a:ea typeface="Calibri"/>
              <a:cs typeface="Times New Roman"/>
            </a:endParaRPr>
          </a:p>
          <a:p>
            <a:pPr marL="342900" marR="0" lvl="0" indent="-342900">
              <a:lnSpc>
                <a:spcPct val="115000"/>
              </a:lnSpc>
              <a:spcBef>
                <a:spcPts val="0"/>
              </a:spcBef>
              <a:spcAft>
                <a:spcPts val="1000"/>
              </a:spcAft>
              <a:buFont typeface="+mj-lt"/>
              <a:buAutoNum type="arabicPeriod"/>
            </a:pPr>
            <a:endParaRPr lang="en-US" sz="1600" dirty="0" smtClean="0">
              <a:ea typeface="Calibri"/>
              <a:cs typeface="Times New Roman"/>
            </a:endParaRPr>
          </a:p>
          <a:p>
            <a:pPr marL="342900" marR="0" lvl="0" indent="-342900">
              <a:lnSpc>
                <a:spcPct val="115000"/>
              </a:lnSpc>
              <a:spcBef>
                <a:spcPts val="0"/>
              </a:spcBef>
              <a:spcAft>
                <a:spcPts val="1000"/>
              </a:spcAft>
              <a:buFont typeface="+mj-lt"/>
              <a:buAutoNum type="arabicPeriod"/>
            </a:pPr>
            <a:endParaRPr lang="en-US" sz="1600" dirty="0">
              <a:ea typeface="Calibri"/>
              <a:cs typeface="Times New Roman"/>
            </a:endParaRPr>
          </a:p>
          <a:p>
            <a:pPr marL="342900" marR="0" lvl="0" indent="-342900">
              <a:lnSpc>
                <a:spcPct val="115000"/>
              </a:lnSpc>
              <a:spcBef>
                <a:spcPts val="0"/>
              </a:spcBef>
              <a:spcAft>
                <a:spcPts val="1000"/>
              </a:spcAft>
              <a:buFont typeface="+mj-lt"/>
              <a:buAutoNum type="arabicPeriod"/>
            </a:pPr>
            <a:endParaRPr lang="en-US" sz="1600" dirty="0" smtClean="0">
              <a:ea typeface="Calibri"/>
              <a:cs typeface="Times New Roman"/>
            </a:endParaRPr>
          </a:p>
          <a:p>
            <a:pPr marL="342900" marR="0" lvl="0" indent="-342900">
              <a:lnSpc>
                <a:spcPct val="115000"/>
              </a:lnSpc>
              <a:spcBef>
                <a:spcPts val="0"/>
              </a:spcBef>
              <a:spcAft>
                <a:spcPts val="1000"/>
              </a:spcAft>
              <a:buFont typeface="+mj-lt"/>
              <a:buAutoNum type="arabicPeriod"/>
            </a:pPr>
            <a:endParaRPr lang="en-US" sz="1600" dirty="0">
              <a:ea typeface="Calibri"/>
              <a:cs typeface="Times New Roman"/>
            </a:endParaRPr>
          </a:p>
          <a:p>
            <a:pPr marL="342900" marR="0" lvl="0" indent="-342900">
              <a:lnSpc>
                <a:spcPct val="115000"/>
              </a:lnSpc>
              <a:spcBef>
                <a:spcPts val="0"/>
              </a:spcBef>
              <a:spcAft>
                <a:spcPts val="1000"/>
              </a:spcAft>
              <a:buFont typeface="+mj-lt"/>
              <a:buAutoNum type="arabicPeriod"/>
            </a:pPr>
            <a:endParaRPr lang="en-US" sz="1600" dirty="0" smtClean="0">
              <a:ea typeface="Calibri"/>
              <a:cs typeface="Times New Roman"/>
            </a:endParaRPr>
          </a:p>
          <a:p>
            <a:pPr marL="342900" marR="0" lvl="0" indent="-342900">
              <a:lnSpc>
                <a:spcPct val="115000"/>
              </a:lnSpc>
              <a:spcBef>
                <a:spcPts val="0"/>
              </a:spcBef>
              <a:spcAft>
                <a:spcPts val="1000"/>
              </a:spcAft>
              <a:buFont typeface="+mj-lt"/>
              <a:buAutoNum type="arabicPeriod"/>
            </a:pPr>
            <a:endParaRPr lang="en-US" sz="1600" dirty="0">
              <a:ea typeface="Calibri"/>
              <a:cs typeface="Times New Roman"/>
            </a:endParaRPr>
          </a:p>
          <a:p>
            <a:pPr marL="342900" marR="0" lvl="0" indent="-342900">
              <a:lnSpc>
                <a:spcPct val="115000"/>
              </a:lnSpc>
              <a:spcBef>
                <a:spcPts val="0"/>
              </a:spcBef>
              <a:spcAft>
                <a:spcPts val="1000"/>
              </a:spcAft>
              <a:buFont typeface="+mj-lt"/>
              <a:buAutoNum type="arabicPeriod"/>
            </a:pPr>
            <a:endParaRPr lang="en-US" sz="1600" dirty="0" smtClean="0">
              <a:ea typeface="Calibri"/>
              <a:cs typeface="Times New Roman"/>
            </a:endParaRPr>
          </a:p>
          <a:p>
            <a:pPr marL="342900" marR="0" lvl="0" indent="-342900">
              <a:lnSpc>
                <a:spcPct val="115000"/>
              </a:lnSpc>
              <a:spcBef>
                <a:spcPts val="0"/>
              </a:spcBef>
              <a:spcAft>
                <a:spcPts val="1000"/>
              </a:spcAft>
              <a:buFont typeface="+mj-lt"/>
              <a:buAutoNum type="arabicPeriod"/>
            </a:pPr>
            <a:endParaRPr lang="en-US" sz="1600" dirty="0">
              <a:ea typeface="Calibri"/>
              <a:cs typeface="Times New Roman"/>
            </a:endParaRPr>
          </a:p>
          <a:p>
            <a:pPr marL="342900" marR="0" lvl="0" indent="-342900">
              <a:lnSpc>
                <a:spcPct val="115000"/>
              </a:lnSpc>
              <a:spcBef>
                <a:spcPts val="0"/>
              </a:spcBef>
              <a:spcAft>
                <a:spcPts val="1000"/>
              </a:spcAft>
              <a:buFont typeface="+mj-lt"/>
              <a:buAutoNum type="arabicPeriod"/>
            </a:pPr>
            <a:endParaRPr lang="en-US" sz="1600" dirty="0" smtClean="0">
              <a:ea typeface="Calibri"/>
              <a:cs typeface="Times New Roman"/>
            </a:endParaRPr>
          </a:p>
          <a:p>
            <a:pPr marL="342900" marR="0" lvl="0" indent="-342900">
              <a:lnSpc>
                <a:spcPct val="115000"/>
              </a:lnSpc>
              <a:spcBef>
                <a:spcPts val="0"/>
              </a:spcBef>
              <a:spcAft>
                <a:spcPts val="1000"/>
              </a:spcAft>
              <a:buFont typeface="+mj-lt"/>
              <a:buAutoNum type="arabicPeriod"/>
            </a:pPr>
            <a:endParaRPr lang="en-US" sz="1600" dirty="0">
              <a:ea typeface="Calibri"/>
              <a:cs typeface="Times New Roman"/>
            </a:endParaRPr>
          </a:p>
        </p:txBody>
      </p:sp>
    </p:spTree>
    <p:extLst>
      <p:ext uri="{BB962C8B-B14F-4D97-AF65-F5344CB8AC3E}">
        <p14:creationId xmlns:p14="http://schemas.microsoft.com/office/powerpoint/2010/main" val="35723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657720"/>
          </a:xfrm>
          <a:prstGeom prst="rect">
            <a:avLst/>
          </a:prstGeom>
        </p:spPr>
        <p:txBody>
          <a:bodyPr wrap="square">
            <a:spAutoFit/>
          </a:bodyPr>
          <a:lstStyle/>
          <a:p>
            <a:pPr marL="457200" marR="0">
              <a:lnSpc>
                <a:spcPct val="115000"/>
              </a:lnSpc>
              <a:spcBef>
                <a:spcPts val="0"/>
              </a:spcBef>
              <a:spcAft>
                <a:spcPts val="1000"/>
              </a:spcAft>
            </a:pPr>
            <a:r>
              <a:rPr lang="en-US" u="sng" dirty="0">
                <a:ea typeface="Calibri"/>
                <a:cs typeface="Times New Roman"/>
              </a:rPr>
              <a:t>Fees</a:t>
            </a:r>
            <a:r>
              <a:rPr lang="en-US" dirty="0">
                <a:ea typeface="Calibri"/>
                <a:cs typeface="Times New Roman"/>
              </a:rPr>
              <a:t>:</a:t>
            </a:r>
          </a:p>
          <a:p>
            <a:pPr marL="342900" marR="0" lvl="0" indent="-342900">
              <a:lnSpc>
                <a:spcPct val="115000"/>
              </a:lnSpc>
              <a:spcBef>
                <a:spcPts val="0"/>
              </a:spcBef>
              <a:spcAft>
                <a:spcPts val="0"/>
              </a:spcAft>
              <a:buFont typeface="+mj-lt"/>
              <a:buAutoNum type="arabicPeriod"/>
            </a:pPr>
            <a:r>
              <a:rPr lang="en-US" dirty="0">
                <a:ea typeface="Calibri"/>
                <a:cs typeface="Times New Roman"/>
              </a:rPr>
              <a:t>We are a club so we function without district financial resources. </a:t>
            </a:r>
          </a:p>
          <a:p>
            <a:pPr marL="342900" marR="0" lvl="0" indent="-342900">
              <a:lnSpc>
                <a:spcPct val="115000"/>
              </a:lnSpc>
              <a:spcBef>
                <a:spcPts val="0"/>
              </a:spcBef>
              <a:spcAft>
                <a:spcPts val="0"/>
              </a:spcAft>
              <a:buFont typeface="+mj-lt"/>
              <a:buAutoNum type="arabicPeriod"/>
            </a:pPr>
            <a:r>
              <a:rPr lang="en-US" dirty="0">
                <a:ea typeface="Calibri"/>
                <a:cs typeface="Times New Roman"/>
              </a:rPr>
              <a:t>All fees for this club are the responsibility of the club and its members.</a:t>
            </a:r>
          </a:p>
          <a:p>
            <a:pPr marL="342900" marR="0" lvl="0" indent="-342900">
              <a:lnSpc>
                <a:spcPct val="115000"/>
              </a:lnSpc>
              <a:spcBef>
                <a:spcPts val="0"/>
              </a:spcBef>
              <a:spcAft>
                <a:spcPts val="0"/>
              </a:spcAft>
              <a:buFont typeface="+mj-lt"/>
              <a:buAutoNum type="arabicPeriod"/>
            </a:pPr>
            <a:r>
              <a:rPr lang="en-US" dirty="0">
                <a:ea typeface="Calibri"/>
                <a:cs typeface="Times New Roman"/>
              </a:rPr>
              <a:t> Members will be asked to participate in fund raising activities so we can get our club on the water.</a:t>
            </a:r>
          </a:p>
          <a:p>
            <a:pPr marL="342900" marR="0" lvl="0" indent="-342900">
              <a:lnSpc>
                <a:spcPct val="115000"/>
              </a:lnSpc>
              <a:spcBef>
                <a:spcPts val="0"/>
              </a:spcBef>
              <a:spcAft>
                <a:spcPts val="0"/>
              </a:spcAft>
              <a:buFont typeface="+mj-lt"/>
              <a:buAutoNum type="arabicPeriod"/>
            </a:pPr>
            <a:r>
              <a:rPr lang="en-US" dirty="0">
                <a:ea typeface="Calibri"/>
                <a:cs typeface="Times New Roman"/>
              </a:rPr>
              <a:t> Members choosing not to participate in fund raising activities may forfeit their club membership.</a:t>
            </a:r>
          </a:p>
          <a:p>
            <a:pPr marL="342900" marR="0" lvl="0" indent="-342900">
              <a:lnSpc>
                <a:spcPct val="115000"/>
              </a:lnSpc>
              <a:spcBef>
                <a:spcPts val="0"/>
              </a:spcBef>
              <a:spcAft>
                <a:spcPts val="0"/>
              </a:spcAft>
              <a:buFont typeface="+mj-lt"/>
              <a:buAutoNum type="arabicPeriod"/>
            </a:pPr>
            <a:r>
              <a:rPr lang="en-US" dirty="0">
                <a:ea typeface="Calibri"/>
                <a:cs typeface="Times New Roman"/>
              </a:rPr>
              <a:t>Dues include an annual fee of $40.00 per year. Club dues will be used to offset fuel expenses incurred by volunteers who offer their services to our club. These dues are subject to change in the future as we add events for members to fish.</a:t>
            </a:r>
          </a:p>
          <a:p>
            <a:pPr marL="342900" marR="0" lvl="0" indent="-342900">
              <a:lnSpc>
                <a:spcPct val="115000"/>
              </a:lnSpc>
              <a:spcBef>
                <a:spcPts val="0"/>
              </a:spcBef>
              <a:spcAft>
                <a:spcPts val="1000"/>
              </a:spcAft>
              <a:buFont typeface="+mj-lt"/>
              <a:buAutoNum type="arabicPeriod"/>
            </a:pPr>
            <a:r>
              <a:rPr lang="en-US" dirty="0">
                <a:ea typeface="Calibri"/>
                <a:cs typeface="Times New Roman"/>
              </a:rPr>
              <a:t>All members are responsible for the purchase of their own team jersey voted on by the club. Individual sponsor logos can be added to these jerseys. These jerseys can be worn at all open events until MSHSAA takes complete control of upcoming events. At that time jerseys with only the school logo will be allowed under the policies outlined by MSHSAA.</a:t>
            </a:r>
          </a:p>
          <a:p>
            <a:pPr>
              <a:lnSpc>
                <a:spcPct val="115000"/>
              </a:lnSpc>
              <a:spcAft>
                <a:spcPts val="1000"/>
              </a:spcAft>
            </a:pPr>
            <a:r>
              <a:rPr lang="en-US" dirty="0">
                <a:ea typeface="Calibri"/>
                <a:cs typeface="Times New Roman"/>
              </a:rPr>
              <a:t> </a:t>
            </a:r>
          </a:p>
          <a:p>
            <a:pPr>
              <a:lnSpc>
                <a:spcPct val="115000"/>
              </a:lnSpc>
              <a:spcAft>
                <a:spcPts val="1000"/>
              </a:spcAft>
            </a:pPr>
            <a:r>
              <a:rPr lang="en-US" dirty="0">
                <a:ea typeface="Calibri"/>
                <a:cs typeface="Times New Roman"/>
              </a:rPr>
              <a:t>I_____________________________ understand all the by-laws and requirements outlined by the </a:t>
            </a:r>
            <a:r>
              <a:rPr lang="en-US" dirty="0"/>
              <a:t>__________</a:t>
            </a:r>
            <a:r>
              <a:rPr lang="en-US" dirty="0" smtClean="0">
                <a:ea typeface="Calibri"/>
                <a:cs typeface="Times New Roman"/>
              </a:rPr>
              <a:t> </a:t>
            </a:r>
            <a:r>
              <a:rPr lang="en-US" dirty="0">
                <a:ea typeface="Calibri"/>
                <a:cs typeface="Times New Roman"/>
              </a:rPr>
              <a:t>Fishing Team. I also understand that violation of any of the by-laws can result in my immediate dismissal from this team.</a:t>
            </a:r>
          </a:p>
          <a:p>
            <a:pPr>
              <a:lnSpc>
                <a:spcPct val="115000"/>
              </a:lnSpc>
              <a:spcAft>
                <a:spcPts val="1000"/>
              </a:spcAft>
            </a:pPr>
            <a:r>
              <a:rPr lang="en-US" dirty="0">
                <a:ea typeface="Calibri"/>
                <a:cs typeface="Times New Roman"/>
              </a:rPr>
              <a:t>Parent or legal guardians signature:___________________________________________</a:t>
            </a:r>
          </a:p>
        </p:txBody>
      </p:sp>
    </p:spTree>
    <p:extLst>
      <p:ext uri="{BB962C8B-B14F-4D97-AF65-F5344CB8AC3E}">
        <p14:creationId xmlns:p14="http://schemas.microsoft.com/office/powerpoint/2010/main" val="1214685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073055235"/>
              </p:ext>
            </p:extLst>
          </p:nvPr>
        </p:nvGraphicFramePr>
        <p:xfrm>
          <a:off x="1219200" y="1616681"/>
          <a:ext cx="6700533" cy="5109526"/>
        </p:xfrm>
        <a:graphic>
          <a:graphicData uri="http://schemas.openxmlformats.org/drawingml/2006/table">
            <a:tbl>
              <a:tblPr firstRow="1" firstCol="1" lastRow="1" lastCol="1" bandRow="1" bandCol="1">
                <a:tableStyleId>{5C22544A-7EE6-4342-B048-85BDC9FD1C3A}</a:tableStyleId>
              </a:tblPr>
              <a:tblGrid>
                <a:gridCol w="956836"/>
                <a:gridCol w="956836"/>
                <a:gridCol w="956836"/>
                <a:gridCol w="956836"/>
                <a:gridCol w="956836"/>
                <a:gridCol w="956836"/>
                <a:gridCol w="959517"/>
              </a:tblGrid>
              <a:tr h="1296498">
                <a:tc>
                  <a:txBody>
                    <a:bodyPr/>
                    <a:lstStyle/>
                    <a:p>
                      <a:pPr marL="0" marR="0">
                        <a:lnSpc>
                          <a:spcPct val="115000"/>
                        </a:lnSpc>
                        <a:spcBef>
                          <a:spcPts val="0"/>
                        </a:spcBef>
                        <a:spcAft>
                          <a:spcPts val="0"/>
                        </a:spcAft>
                      </a:pPr>
                      <a:r>
                        <a:rPr lang="en-US" sz="600" dirty="0">
                          <a:effectLst/>
                        </a:rPr>
                        <a:t>◄ </a:t>
                      </a:r>
                      <a:r>
                        <a:rPr lang="en-US" sz="600" u="none" strike="noStrike" dirty="0">
                          <a:effectLst/>
                          <a:hlinkClick r:id="rId2" tooltip="September 2013"/>
                        </a:rPr>
                        <a:t>September</a:t>
                      </a:r>
                      <a:endParaRPr lang="en-US" sz="900" dirty="0">
                        <a:effectLst/>
                        <a:latin typeface="Calibri"/>
                        <a:ea typeface="Calibri"/>
                        <a:cs typeface="Times New Roman"/>
                      </a:endParaRPr>
                    </a:p>
                  </a:txBody>
                  <a:tcPr marL="7238" marR="22232" marT="0" marB="0" anchor="b"/>
                </a:tc>
                <a:tc gridSpan="5">
                  <a:txBody>
                    <a:bodyPr/>
                    <a:lstStyle/>
                    <a:p>
                      <a:pPr algn="ctr"/>
                      <a:r>
                        <a:rPr lang="en-US" smtClean="0"/>
                        <a:t>__________ </a:t>
                      </a:r>
                      <a:r>
                        <a:rPr lang="en-US" dirty="0" smtClean="0"/>
                        <a:t>Fishing Team</a:t>
                      </a:r>
                    </a:p>
                    <a:p>
                      <a:pPr algn="ctr"/>
                      <a:r>
                        <a:rPr lang="en-US" dirty="0" smtClean="0"/>
                        <a:t>October 2013</a:t>
                      </a:r>
                      <a:endParaRPr lang="en-US" dirty="0"/>
                    </a:p>
                  </a:txBody>
                  <a:tcPr marL="7238" marR="22232"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lnSpc>
                          <a:spcPct val="115000"/>
                        </a:lnSpc>
                        <a:spcBef>
                          <a:spcPts val="0"/>
                        </a:spcBef>
                        <a:spcAft>
                          <a:spcPts val="0"/>
                        </a:spcAft>
                      </a:pPr>
                      <a:r>
                        <a:rPr lang="en-US" sz="600" u="none" strike="noStrike" dirty="0">
                          <a:effectLst/>
                          <a:hlinkClick r:id="rId3" tooltip="November 2013"/>
                        </a:rPr>
                        <a:t>November</a:t>
                      </a:r>
                      <a:r>
                        <a:rPr lang="en-US" sz="600" dirty="0">
                          <a:effectLst/>
                        </a:rPr>
                        <a:t> ►</a:t>
                      </a:r>
                      <a:endParaRPr lang="en-US" sz="900" dirty="0">
                        <a:effectLst/>
                        <a:latin typeface="Calibri"/>
                        <a:ea typeface="Calibri"/>
                        <a:cs typeface="Times New Roman"/>
                      </a:endParaRPr>
                    </a:p>
                  </a:txBody>
                  <a:tcPr marL="7238" marR="22232" marT="0" marB="0" anchor="b"/>
                </a:tc>
              </a:tr>
              <a:tr h="233910">
                <a:tc>
                  <a:txBody>
                    <a:bodyPr/>
                    <a:lstStyle/>
                    <a:p>
                      <a:pPr marL="0" marR="0" algn="ctr">
                        <a:lnSpc>
                          <a:spcPct val="115000"/>
                        </a:lnSpc>
                        <a:spcBef>
                          <a:spcPts val="100"/>
                        </a:spcBef>
                        <a:spcAft>
                          <a:spcPts val="0"/>
                        </a:spcAft>
                      </a:pPr>
                      <a:r>
                        <a:rPr lang="en-US" sz="900" dirty="0">
                          <a:effectLst/>
                        </a:rPr>
                        <a:t>Sun</a:t>
                      </a:r>
                      <a:endParaRPr lang="en-US" sz="900" dirty="0">
                        <a:effectLst/>
                        <a:latin typeface="Calibri"/>
                        <a:ea typeface="Calibri"/>
                        <a:cs typeface="Times New Roman"/>
                      </a:endParaRPr>
                    </a:p>
                  </a:txBody>
                  <a:tcPr marL="7238" marR="22232" marT="0" marB="0" anchor="b"/>
                </a:tc>
                <a:tc>
                  <a:txBody>
                    <a:bodyPr/>
                    <a:lstStyle/>
                    <a:p>
                      <a:pPr marL="0" marR="0" algn="ctr">
                        <a:lnSpc>
                          <a:spcPct val="115000"/>
                        </a:lnSpc>
                        <a:spcBef>
                          <a:spcPts val="100"/>
                        </a:spcBef>
                        <a:spcAft>
                          <a:spcPts val="0"/>
                        </a:spcAft>
                      </a:pPr>
                      <a:r>
                        <a:rPr lang="en-US" sz="900" dirty="0">
                          <a:effectLst/>
                        </a:rPr>
                        <a:t>Mon</a:t>
                      </a:r>
                      <a:endParaRPr lang="en-US" sz="900" dirty="0">
                        <a:effectLst/>
                        <a:latin typeface="Calibri"/>
                        <a:ea typeface="Calibri"/>
                        <a:cs typeface="Times New Roman"/>
                      </a:endParaRPr>
                    </a:p>
                  </a:txBody>
                  <a:tcPr marL="7238" marR="22232" marT="0" marB="0" anchor="b"/>
                </a:tc>
                <a:tc>
                  <a:txBody>
                    <a:bodyPr/>
                    <a:lstStyle/>
                    <a:p>
                      <a:pPr marL="0" marR="0" algn="ctr">
                        <a:lnSpc>
                          <a:spcPct val="115000"/>
                        </a:lnSpc>
                        <a:spcBef>
                          <a:spcPts val="100"/>
                        </a:spcBef>
                        <a:spcAft>
                          <a:spcPts val="0"/>
                        </a:spcAft>
                      </a:pPr>
                      <a:r>
                        <a:rPr lang="en-US" sz="900" dirty="0">
                          <a:effectLst/>
                        </a:rPr>
                        <a:t>Tue</a:t>
                      </a:r>
                      <a:endParaRPr lang="en-US" sz="900" dirty="0">
                        <a:effectLst/>
                        <a:latin typeface="Calibri"/>
                        <a:ea typeface="Calibri"/>
                        <a:cs typeface="Times New Roman"/>
                      </a:endParaRPr>
                    </a:p>
                  </a:txBody>
                  <a:tcPr marL="7238" marR="22232" marT="0" marB="0" anchor="b"/>
                </a:tc>
                <a:tc>
                  <a:txBody>
                    <a:bodyPr/>
                    <a:lstStyle/>
                    <a:p>
                      <a:endParaRPr lang="en-US" dirty="0"/>
                    </a:p>
                  </a:txBody>
                  <a:tcPr marL="7238" marR="22232" marT="0" marB="0" anchor="b"/>
                </a:tc>
                <a:tc>
                  <a:txBody>
                    <a:bodyPr/>
                    <a:lstStyle/>
                    <a:p>
                      <a:pPr marL="0" marR="0" algn="ctr">
                        <a:lnSpc>
                          <a:spcPct val="115000"/>
                        </a:lnSpc>
                        <a:spcBef>
                          <a:spcPts val="100"/>
                        </a:spcBef>
                        <a:spcAft>
                          <a:spcPts val="0"/>
                        </a:spcAft>
                      </a:pPr>
                      <a:r>
                        <a:rPr lang="en-US" sz="900" dirty="0">
                          <a:effectLst/>
                        </a:rPr>
                        <a:t>Thu</a:t>
                      </a:r>
                      <a:endParaRPr lang="en-US" sz="900" dirty="0">
                        <a:effectLst/>
                        <a:latin typeface="Calibri"/>
                        <a:ea typeface="Calibri"/>
                        <a:cs typeface="Times New Roman"/>
                      </a:endParaRPr>
                    </a:p>
                  </a:txBody>
                  <a:tcPr marL="7238" marR="22232" marT="0" marB="0" anchor="b"/>
                </a:tc>
                <a:tc>
                  <a:txBody>
                    <a:bodyPr/>
                    <a:lstStyle/>
                    <a:p>
                      <a:pPr marL="0" marR="0" algn="ctr">
                        <a:lnSpc>
                          <a:spcPct val="115000"/>
                        </a:lnSpc>
                        <a:spcBef>
                          <a:spcPts val="100"/>
                        </a:spcBef>
                        <a:spcAft>
                          <a:spcPts val="0"/>
                        </a:spcAft>
                      </a:pPr>
                      <a:r>
                        <a:rPr lang="en-US" sz="900" dirty="0">
                          <a:effectLst/>
                        </a:rPr>
                        <a:t>Fri</a:t>
                      </a:r>
                      <a:endParaRPr lang="en-US" sz="900" dirty="0">
                        <a:effectLst/>
                        <a:latin typeface="Calibri"/>
                        <a:ea typeface="Calibri"/>
                        <a:cs typeface="Times New Roman"/>
                      </a:endParaRPr>
                    </a:p>
                  </a:txBody>
                  <a:tcPr marL="7238" marR="22232" marT="0" marB="0" anchor="b"/>
                </a:tc>
                <a:tc>
                  <a:txBody>
                    <a:bodyPr/>
                    <a:lstStyle/>
                    <a:p>
                      <a:pPr marL="0" marR="0" algn="ctr">
                        <a:lnSpc>
                          <a:spcPct val="115000"/>
                        </a:lnSpc>
                        <a:spcBef>
                          <a:spcPts val="100"/>
                        </a:spcBef>
                        <a:spcAft>
                          <a:spcPts val="0"/>
                        </a:spcAft>
                      </a:pPr>
                      <a:r>
                        <a:rPr lang="en-US" sz="900" dirty="0">
                          <a:effectLst/>
                        </a:rPr>
                        <a:t>Sat</a:t>
                      </a:r>
                      <a:endParaRPr lang="en-US" sz="900" dirty="0">
                        <a:effectLst/>
                        <a:latin typeface="Calibri"/>
                        <a:ea typeface="Calibri"/>
                        <a:cs typeface="Times New Roman"/>
                      </a:endParaRPr>
                    </a:p>
                  </a:txBody>
                  <a:tcPr marL="7238" marR="22232" marT="0" marB="0" anchor="b"/>
                </a:tc>
              </a:tr>
              <a:tr h="659887">
                <a:tc>
                  <a:txBody>
                    <a:bodyPr/>
                    <a:lstStyle/>
                    <a:p>
                      <a:pPr marL="0" marR="0">
                        <a:spcBef>
                          <a:spcPts val="0"/>
                        </a:spcBef>
                        <a:spcAft>
                          <a:spcPts val="0"/>
                        </a:spcAft>
                      </a:pPr>
                      <a:r>
                        <a:rPr lang="en-US" sz="10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1</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2</a:t>
                      </a:r>
                      <a:r>
                        <a:rPr lang="en-US" sz="700" dirty="0">
                          <a:effectLst/>
                        </a:rPr>
                        <a:t> </a:t>
                      </a:r>
                      <a:endParaRPr lang="en-US" sz="800" dirty="0">
                        <a:effectLst/>
                      </a:endParaRPr>
                    </a:p>
                    <a:p>
                      <a:pPr marL="0" marR="0">
                        <a:spcBef>
                          <a:spcPts val="0"/>
                        </a:spcBef>
                        <a:spcAft>
                          <a:spcPts val="0"/>
                        </a:spcAft>
                      </a:pPr>
                      <a:r>
                        <a:rPr lang="en-US" sz="700" dirty="0">
                          <a:effectLst/>
                        </a:rPr>
                        <a:t>Bass Club Meeting to plan for Pumpkin Daze, pass out raffle tickets</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3</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4</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5</a:t>
                      </a:r>
                      <a:r>
                        <a:rPr lang="en-US" sz="700" dirty="0">
                          <a:effectLst/>
                        </a:rPr>
                        <a:t> </a:t>
                      </a:r>
                      <a:endParaRPr lang="en-US" sz="800" dirty="0">
                        <a:effectLst/>
                      </a:endParaRPr>
                    </a:p>
                    <a:p>
                      <a:pPr marL="0" marR="0">
                        <a:spcBef>
                          <a:spcPts val="0"/>
                        </a:spcBef>
                        <a:spcAft>
                          <a:spcPts val="0"/>
                        </a:spcAft>
                      </a:pPr>
                      <a:r>
                        <a:rPr lang="en-US" sz="700" dirty="0">
                          <a:effectLst/>
                        </a:rPr>
                        <a:t>Pumpkin Daze</a:t>
                      </a:r>
                      <a:endParaRPr lang="en-US" sz="800" dirty="0">
                        <a:effectLst/>
                      </a:endParaRPr>
                    </a:p>
                    <a:p>
                      <a:pPr marL="0" marR="0">
                        <a:spcBef>
                          <a:spcPts val="0"/>
                        </a:spcBef>
                        <a:spcAft>
                          <a:spcPts val="0"/>
                        </a:spcAft>
                      </a:pPr>
                      <a:r>
                        <a:rPr lang="en-US" sz="700" dirty="0">
                          <a:effectLst/>
                        </a:rPr>
                        <a:t>Club members work booths from 8:00-5:00, Raffle Prizes 12:00</a:t>
                      </a:r>
                      <a:endParaRPr lang="en-US" sz="800" dirty="0">
                        <a:solidFill>
                          <a:srgbClr val="000000"/>
                        </a:solidFill>
                        <a:effectLst/>
                        <a:latin typeface="Arial"/>
                        <a:ea typeface="Times New Roman"/>
                        <a:cs typeface="Times New Roman"/>
                      </a:endParaRPr>
                    </a:p>
                  </a:txBody>
                  <a:tcPr marL="7238" marR="22232" marT="0" marB="0"/>
                </a:tc>
              </a:tr>
              <a:tr h="659887">
                <a:tc>
                  <a:txBody>
                    <a:bodyPr/>
                    <a:lstStyle/>
                    <a:p>
                      <a:pPr marL="0" marR="0">
                        <a:spcBef>
                          <a:spcPts val="0"/>
                        </a:spcBef>
                        <a:spcAft>
                          <a:spcPts val="0"/>
                        </a:spcAft>
                      </a:pPr>
                      <a:r>
                        <a:rPr lang="en-US" sz="1000" dirty="0">
                          <a:effectLst/>
                        </a:rPr>
                        <a:t>6</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7</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8</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10</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11</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12</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r>
              <a:tr h="879849">
                <a:tc>
                  <a:txBody>
                    <a:bodyPr/>
                    <a:lstStyle/>
                    <a:p>
                      <a:pPr marL="0" marR="0">
                        <a:spcBef>
                          <a:spcPts val="0"/>
                        </a:spcBef>
                        <a:spcAft>
                          <a:spcPts val="0"/>
                        </a:spcAft>
                      </a:pPr>
                      <a:r>
                        <a:rPr lang="en-US" sz="1000" dirty="0">
                          <a:effectLst/>
                        </a:rPr>
                        <a:t>13</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14</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15</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16</a:t>
                      </a:r>
                      <a:r>
                        <a:rPr lang="en-US" sz="700" dirty="0">
                          <a:effectLst/>
                        </a:rPr>
                        <a:t> </a:t>
                      </a:r>
                      <a:endParaRPr lang="en-US" sz="800" dirty="0">
                        <a:effectLst/>
                      </a:endParaRPr>
                    </a:p>
                    <a:p>
                      <a:pPr marL="0" marR="0">
                        <a:spcBef>
                          <a:spcPts val="0"/>
                        </a:spcBef>
                        <a:spcAft>
                          <a:spcPts val="0"/>
                        </a:spcAft>
                      </a:pPr>
                      <a:r>
                        <a:rPr lang="en-US" sz="700" dirty="0">
                          <a:effectLst/>
                        </a:rPr>
                        <a:t>9 Bass Club Fishing  Night</a:t>
                      </a:r>
                      <a:endParaRPr lang="en-US" sz="800" dirty="0">
                        <a:effectLst/>
                      </a:endParaRPr>
                    </a:p>
                    <a:p>
                      <a:pPr marL="0" marR="0">
                        <a:spcBef>
                          <a:spcPts val="0"/>
                        </a:spcBef>
                        <a:spcAft>
                          <a:spcPts val="0"/>
                        </a:spcAft>
                      </a:pPr>
                      <a:r>
                        <a:rPr lang="en-US" sz="700" dirty="0">
                          <a:effectLst/>
                        </a:rPr>
                        <a:t>Boatrights Pond</a:t>
                      </a:r>
                      <a:endParaRPr lang="en-US" sz="800" dirty="0">
                        <a:effectLst/>
                      </a:endParaRPr>
                    </a:p>
                    <a:p>
                      <a:pPr marL="0" marR="0">
                        <a:spcBef>
                          <a:spcPts val="0"/>
                        </a:spcBef>
                        <a:spcAft>
                          <a:spcPts val="0"/>
                        </a:spcAft>
                      </a:pPr>
                      <a:r>
                        <a:rPr lang="en-US" sz="700" dirty="0">
                          <a:effectLst/>
                        </a:rPr>
                        <a:t>Meet at the High School at 5:00, all club members please plan on being there. Big Bass Prize.</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17</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18</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19</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r>
              <a:tr h="659887">
                <a:tc>
                  <a:txBody>
                    <a:bodyPr/>
                    <a:lstStyle/>
                    <a:p>
                      <a:pPr marL="0" marR="0">
                        <a:spcBef>
                          <a:spcPts val="0"/>
                        </a:spcBef>
                        <a:spcAft>
                          <a:spcPts val="0"/>
                        </a:spcAft>
                      </a:pPr>
                      <a:r>
                        <a:rPr lang="en-US" sz="1000" dirty="0">
                          <a:effectLst/>
                        </a:rPr>
                        <a:t>20</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21</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22</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23</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24</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25</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26</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r>
              <a:tr h="659887">
                <a:tc>
                  <a:txBody>
                    <a:bodyPr/>
                    <a:lstStyle/>
                    <a:p>
                      <a:pPr marL="0" marR="0">
                        <a:spcBef>
                          <a:spcPts val="0"/>
                        </a:spcBef>
                        <a:spcAft>
                          <a:spcPts val="0"/>
                        </a:spcAft>
                      </a:pPr>
                      <a:r>
                        <a:rPr lang="en-US" sz="1000" dirty="0">
                          <a:effectLst/>
                        </a:rPr>
                        <a:t>27</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28</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29</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30</a:t>
                      </a:r>
                      <a:r>
                        <a:rPr lang="en-US" sz="700" dirty="0">
                          <a:effectLst/>
                        </a:rPr>
                        <a:t> </a:t>
                      </a:r>
                      <a:endParaRPr lang="en-US" sz="800" dirty="0">
                        <a:effectLst/>
                      </a:endParaRPr>
                    </a:p>
                    <a:p>
                      <a:pPr marL="0" marR="0">
                        <a:spcBef>
                          <a:spcPts val="0"/>
                        </a:spcBef>
                        <a:spcAft>
                          <a:spcPts val="0"/>
                        </a:spcAft>
                      </a:pPr>
                      <a:r>
                        <a:rPr lang="en-US" sz="700" dirty="0">
                          <a:effectLst/>
                        </a:rPr>
                        <a:t>Guest Pro-Seminar 7:00 p.m. High School room 101, Club dues are due, Attendance mandatory</a:t>
                      </a:r>
                      <a:endParaRPr lang="en-US" sz="800" dirty="0">
                        <a:solidFill>
                          <a:srgbClr val="000000"/>
                        </a:solidFill>
                        <a:effectLst/>
                        <a:latin typeface="Arial"/>
                        <a:ea typeface="Times New Roman"/>
                        <a:cs typeface="Times New Roman"/>
                      </a:endParaRPr>
                    </a:p>
                  </a:txBody>
                  <a:tcPr marL="7238" marR="22232" marT="0" marB="0"/>
                </a:tc>
                <a:tc>
                  <a:txBody>
                    <a:bodyPr/>
                    <a:lstStyle/>
                    <a:p>
                      <a:pPr marL="0" marR="0">
                        <a:spcBef>
                          <a:spcPts val="0"/>
                        </a:spcBef>
                        <a:spcAft>
                          <a:spcPts val="0"/>
                        </a:spcAft>
                      </a:pPr>
                      <a:r>
                        <a:rPr lang="en-US" sz="1000" dirty="0">
                          <a:effectLst/>
                        </a:rPr>
                        <a:t>31</a:t>
                      </a:r>
                      <a:r>
                        <a:rPr lang="en-US" sz="700" dirty="0">
                          <a:effectLst/>
                        </a:rPr>
                        <a:t> </a:t>
                      </a:r>
                      <a:endParaRPr lang="en-US" sz="800" dirty="0">
                        <a:effectLst/>
                      </a:endParaRPr>
                    </a:p>
                    <a:p>
                      <a:pPr marL="0" marR="0">
                        <a:spcBef>
                          <a:spcPts val="0"/>
                        </a:spcBef>
                        <a:spcAft>
                          <a:spcPts val="0"/>
                        </a:spcAft>
                      </a:pPr>
                      <a:r>
                        <a:rPr lang="en-US" sz="700" dirty="0">
                          <a:effectLst/>
                        </a:rPr>
                        <a:t> </a:t>
                      </a:r>
                      <a:endParaRPr lang="en-US" sz="800" dirty="0">
                        <a:solidFill>
                          <a:srgbClr val="000000"/>
                        </a:solidFill>
                        <a:effectLst/>
                        <a:latin typeface="Arial"/>
                        <a:ea typeface="Times New Roman"/>
                        <a:cs typeface="Times New Roman"/>
                      </a:endParaRPr>
                    </a:p>
                  </a:txBody>
                  <a:tcPr marL="7238" marR="22232" marT="0" marB="0"/>
                </a:tc>
                <a:tc gridSpan="2">
                  <a:txBody>
                    <a:bodyPr/>
                    <a:lstStyle/>
                    <a:p>
                      <a:pPr marL="0" marR="0">
                        <a:spcBef>
                          <a:spcPts val="0"/>
                        </a:spcBef>
                        <a:spcAft>
                          <a:spcPts val="0"/>
                        </a:spcAft>
                      </a:pPr>
                      <a:r>
                        <a:rPr lang="en-US" sz="1000" dirty="0">
                          <a:effectLst/>
                        </a:rPr>
                        <a:t>Notes:</a:t>
                      </a:r>
                      <a:endParaRPr lang="en-US" sz="800" dirty="0">
                        <a:solidFill>
                          <a:srgbClr val="000000"/>
                        </a:solidFill>
                        <a:effectLst/>
                        <a:latin typeface="Arial"/>
                        <a:ea typeface="Times New Roman"/>
                        <a:cs typeface="Times New Roman"/>
                      </a:endParaRPr>
                    </a:p>
                  </a:txBody>
                  <a:tcPr marL="7238" marR="22232" marT="0" marB="0"/>
                </a:tc>
                <a:tc hMerge="1">
                  <a:txBody>
                    <a:bodyPr/>
                    <a:lstStyle/>
                    <a:p>
                      <a:endParaRPr lang="en-US"/>
                    </a:p>
                  </a:txBody>
                  <a:tcPr/>
                </a:tc>
              </a:tr>
            </a:tbl>
          </a:graphicData>
        </a:graphic>
      </p:graphicFrame>
      <p:sp>
        <p:nvSpPr>
          <p:cNvPr id="4" name="Title 3"/>
          <p:cNvSpPr>
            <a:spLocks noGrp="1"/>
          </p:cNvSpPr>
          <p:nvPr>
            <p:ph type="title"/>
          </p:nvPr>
        </p:nvSpPr>
        <p:spPr/>
        <p:txBody>
          <a:bodyPr/>
          <a:lstStyle/>
          <a:p>
            <a:r>
              <a:rPr lang="en-US" dirty="0" smtClean="0"/>
              <a:t>Develop a calendar of events</a:t>
            </a:r>
            <a:endParaRPr lang="en-US" dirty="0"/>
          </a:p>
        </p:txBody>
      </p:sp>
    </p:spTree>
    <p:extLst>
      <p:ext uri="{BB962C8B-B14F-4D97-AF65-F5344CB8AC3E}">
        <p14:creationId xmlns:p14="http://schemas.microsoft.com/office/powerpoint/2010/main" val="1464622770"/>
      </p:ext>
    </p:extLst>
  </p:cSld>
  <p:clrMapOvr>
    <a:masterClrMapping/>
  </p:clrMapOvr>
</p:sld>
</file>

<file path=ppt/theme/theme1.xml><?xml version="1.0" encoding="utf-8"?>
<a:theme xmlns:a="http://schemas.openxmlformats.org/drawingml/2006/main" name="Office Theme">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350</TotalTime>
  <Words>576</Words>
  <Application>Microsoft Office PowerPoint</Application>
  <PresentationFormat>On-screen Show (4:3)</PresentationFormat>
  <Paragraphs>151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How do I start a Bass Club in My School?</vt:lpstr>
      <vt:lpstr>Proposal to Administrators</vt:lpstr>
      <vt:lpstr>Common Questions  1. Who provides the boats? 2. Who provides insurance?  3. Can kids win money and prizes? 4. Do the boaters have to pass a background check? </vt:lpstr>
      <vt:lpstr>PowerPoint Presentation</vt:lpstr>
      <vt:lpstr>PowerPoint Presentation</vt:lpstr>
      <vt:lpstr>PowerPoint Presentation</vt:lpstr>
      <vt:lpstr>PowerPoint Presentation</vt:lpstr>
      <vt:lpstr>Develop a calendar of events</vt:lpstr>
    </vt:vector>
  </TitlesOfParts>
  <Company>Republic R-III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I start a Bass Club in My School</dc:title>
  <dc:creator>James Huson</dc:creator>
  <cp:lastModifiedBy>Jason West</cp:lastModifiedBy>
  <cp:revision>12</cp:revision>
  <cp:lastPrinted>2013-09-17T14:41:35Z</cp:lastPrinted>
  <dcterms:created xsi:type="dcterms:W3CDTF">2013-09-06T16:33:59Z</dcterms:created>
  <dcterms:modified xsi:type="dcterms:W3CDTF">2013-10-03T19:31:21Z</dcterms:modified>
</cp:coreProperties>
</file>