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7"/>
  </p:notesMasterIdLst>
  <p:handoutMasterIdLst>
    <p:handoutMasterId r:id="rId58"/>
  </p:handoutMasterIdLst>
  <p:sldIdLst>
    <p:sldId id="256" r:id="rId5"/>
    <p:sldId id="257" r:id="rId6"/>
    <p:sldId id="261" r:id="rId7"/>
    <p:sldId id="259" r:id="rId8"/>
    <p:sldId id="440" r:id="rId9"/>
    <p:sldId id="264" r:id="rId10"/>
    <p:sldId id="265" r:id="rId11"/>
    <p:sldId id="266" r:id="rId12"/>
    <p:sldId id="267" r:id="rId13"/>
    <p:sldId id="441" r:id="rId14"/>
    <p:sldId id="268" r:id="rId15"/>
    <p:sldId id="404" r:id="rId16"/>
    <p:sldId id="405" r:id="rId17"/>
    <p:sldId id="406" r:id="rId18"/>
    <p:sldId id="410" r:id="rId19"/>
    <p:sldId id="407" r:id="rId20"/>
    <p:sldId id="408" r:id="rId21"/>
    <p:sldId id="411" r:id="rId22"/>
    <p:sldId id="413" r:id="rId23"/>
    <p:sldId id="414" r:id="rId24"/>
    <p:sldId id="423" r:id="rId25"/>
    <p:sldId id="412" r:id="rId26"/>
    <p:sldId id="421" r:id="rId27"/>
    <p:sldId id="420" r:id="rId28"/>
    <p:sldId id="419" r:id="rId29"/>
    <p:sldId id="418" r:id="rId30"/>
    <p:sldId id="422" r:id="rId31"/>
    <p:sldId id="417" r:id="rId32"/>
    <p:sldId id="415" r:id="rId33"/>
    <p:sldId id="416" r:id="rId34"/>
    <p:sldId id="288" r:id="rId35"/>
    <p:sldId id="289" r:id="rId36"/>
    <p:sldId id="424" r:id="rId37"/>
    <p:sldId id="429" r:id="rId38"/>
    <p:sldId id="428" r:id="rId39"/>
    <p:sldId id="427" r:id="rId40"/>
    <p:sldId id="426" r:id="rId41"/>
    <p:sldId id="290" r:id="rId42"/>
    <p:sldId id="433" r:id="rId43"/>
    <p:sldId id="434" r:id="rId44"/>
    <p:sldId id="435" r:id="rId45"/>
    <p:sldId id="436" r:id="rId46"/>
    <p:sldId id="269" r:id="rId47"/>
    <p:sldId id="439" r:id="rId48"/>
    <p:sldId id="438" r:id="rId49"/>
    <p:sldId id="275" r:id="rId50"/>
    <p:sldId id="287" r:id="rId51"/>
    <p:sldId id="286" r:id="rId52"/>
    <p:sldId id="280" r:id="rId53"/>
    <p:sldId id="281" r:id="rId54"/>
    <p:sldId id="403" r:id="rId55"/>
    <p:sldId id="285" r:id="rId56"/>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3E773E-2B62-4E9E-A275-740B1405A548}" v="79" dt="2020-06-05T15:45:28.1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5501" autoAdjust="0"/>
  </p:normalViewPr>
  <p:slideViewPr>
    <p:cSldViewPr snapToGrid="0">
      <p:cViewPr>
        <p:scale>
          <a:sx n="78" d="100"/>
          <a:sy n="78" d="100"/>
        </p:scale>
        <p:origin x="576" y="12"/>
      </p:cViewPr>
      <p:guideLst>
        <p:guide orient="horz" pos="2160"/>
        <p:guide pos="3840"/>
      </p:guideLst>
    </p:cSldViewPr>
  </p:slideViewPr>
  <p:outlineViewPr>
    <p:cViewPr>
      <p:scale>
        <a:sx n="33" d="100"/>
        <a:sy n="33" d="100"/>
      </p:scale>
      <p:origin x="0" y="-9522"/>
    </p:cViewPr>
  </p:outlineViewPr>
  <p:notesTextViewPr>
    <p:cViewPr>
      <p:scale>
        <a:sx n="100" d="100"/>
        <a:sy n="100" d="100"/>
      </p:scale>
      <p:origin x="0" y="0"/>
    </p:cViewPr>
  </p:notesTextViewPr>
  <p:notesViewPr>
    <p:cSldViewPr snapToGrid="0">
      <p:cViewPr varScale="1">
        <p:scale>
          <a:sx n="67" d="100"/>
          <a:sy n="67" d="100"/>
        </p:scale>
        <p:origin x="2796"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Cochran" userId="00795c24-6ab4-41d1-8967-05a41a314b93" providerId="ADAL" clId="{FA3E773E-2B62-4E9E-A275-740B1405A548}"/>
    <pc:docChg chg="undo custSel addSld delSld modSld sldOrd">
      <pc:chgData name="Julie Cochran" userId="00795c24-6ab4-41d1-8967-05a41a314b93" providerId="ADAL" clId="{FA3E773E-2B62-4E9E-A275-740B1405A548}" dt="2020-06-05T15:45:28.120" v="735" actId="20577"/>
      <pc:docMkLst>
        <pc:docMk/>
      </pc:docMkLst>
      <pc:sldChg chg="modNotesTx">
        <pc:chgData name="Julie Cochran" userId="00795c24-6ab4-41d1-8967-05a41a314b93" providerId="ADAL" clId="{FA3E773E-2B62-4E9E-A275-740B1405A548}" dt="2020-06-05T15:15:24.439" v="623" actId="20577"/>
        <pc:sldMkLst>
          <pc:docMk/>
          <pc:sldMk cId="3321648967" sldId="406"/>
        </pc:sldMkLst>
      </pc:sldChg>
      <pc:sldChg chg="modNotesTx">
        <pc:chgData name="Julie Cochran" userId="00795c24-6ab4-41d1-8967-05a41a314b93" providerId="ADAL" clId="{FA3E773E-2B62-4E9E-A275-740B1405A548}" dt="2020-06-05T15:33:29.858" v="660" actId="20577"/>
        <pc:sldMkLst>
          <pc:docMk/>
          <pc:sldMk cId="4212524630" sldId="412"/>
        </pc:sldMkLst>
      </pc:sldChg>
      <pc:sldChg chg="modNotesTx">
        <pc:chgData name="Julie Cochran" userId="00795c24-6ab4-41d1-8967-05a41a314b93" providerId="ADAL" clId="{FA3E773E-2B62-4E9E-A275-740B1405A548}" dt="2020-06-05T15:45:28.120" v="735" actId="20577"/>
        <pc:sldMkLst>
          <pc:docMk/>
          <pc:sldMk cId="59372993" sldId="418"/>
        </pc:sldMkLst>
      </pc:sldChg>
      <pc:sldChg chg="modSp mod">
        <pc:chgData name="Julie Cochran" userId="00795c24-6ab4-41d1-8967-05a41a314b93" providerId="ADAL" clId="{FA3E773E-2B62-4E9E-A275-740B1405A548}" dt="2020-06-05T15:05:55.273" v="162" actId="20577"/>
        <pc:sldMkLst>
          <pc:docMk/>
          <pc:sldMk cId="883700825" sldId="422"/>
        </pc:sldMkLst>
        <pc:spChg chg="mod">
          <ac:chgData name="Julie Cochran" userId="00795c24-6ab4-41d1-8967-05a41a314b93" providerId="ADAL" clId="{FA3E773E-2B62-4E9E-A275-740B1405A548}" dt="2020-06-05T15:05:55.273" v="162" actId="20577"/>
          <ac:spMkLst>
            <pc:docMk/>
            <pc:sldMk cId="883700825" sldId="422"/>
            <ac:spMk id="2" creationId="{C74229AA-764F-48B5-B6E8-601FCD844817}"/>
          </ac:spMkLst>
        </pc:spChg>
      </pc:sldChg>
      <pc:sldChg chg="modSp mod modNotesTx">
        <pc:chgData name="Julie Cochran" userId="00795c24-6ab4-41d1-8967-05a41a314b93" providerId="ADAL" clId="{FA3E773E-2B62-4E9E-A275-740B1405A548}" dt="2020-06-05T15:07:02.003" v="271" actId="313"/>
        <pc:sldMkLst>
          <pc:docMk/>
          <pc:sldMk cId="3370778347" sldId="426"/>
        </pc:sldMkLst>
        <pc:spChg chg="mod">
          <ac:chgData name="Julie Cochran" userId="00795c24-6ab4-41d1-8967-05a41a314b93" providerId="ADAL" clId="{FA3E773E-2B62-4E9E-A275-740B1405A548}" dt="2020-06-05T15:06:09.444" v="163" actId="115"/>
          <ac:spMkLst>
            <pc:docMk/>
            <pc:sldMk cId="3370778347" sldId="426"/>
            <ac:spMk id="3" creationId="{D1942C30-E9A0-410E-8C11-F2711DAF255A}"/>
          </ac:spMkLst>
        </pc:spChg>
      </pc:sldChg>
      <pc:sldChg chg="del">
        <pc:chgData name="Julie Cochran" userId="00795c24-6ab4-41d1-8967-05a41a314b93" providerId="ADAL" clId="{FA3E773E-2B62-4E9E-A275-740B1405A548}" dt="2020-06-05T15:01:49.223" v="136" actId="47"/>
        <pc:sldMkLst>
          <pc:docMk/>
          <pc:sldMk cId="3126047184" sldId="432"/>
        </pc:sldMkLst>
      </pc:sldChg>
      <pc:sldChg chg="modSp new mod ord modNotesTx">
        <pc:chgData name="Julie Cochran" userId="00795c24-6ab4-41d1-8967-05a41a314b93" providerId="ADAL" clId="{FA3E773E-2B62-4E9E-A275-740B1405A548}" dt="2020-06-05T15:13:22.082" v="468" actId="20577"/>
        <pc:sldMkLst>
          <pc:docMk/>
          <pc:sldMk cId="2672015595" sldId="441"/>
        </pc:sldMkLst>
        <pc:spChg chg="mod">
          <ac:chgData name="Julie Cochran" userId="00795c24-6ab4-41d1-8967-05a41a314b93" providerId="ADAL" clId="{FA3E773E-2B62-4E9E-A275-740B1405A548}" dt="2020-06-05T15:11:23.139" v="320" actId="20577"/>
          <ac:spMkLst>
            <pc:docMk/>
            <pc:sldMk cId="2672015595" sldId="441"/>
            <ac:spMk id="2" creationId="{12313044-6A82-4CCD-86A8-1FB8D8E5FE47}"/>
          </ac:spMkLst>
        </pc:spChg>
        <pc:spChg chg="mod">
          <ac:chgData name="Julie Cochran" userId="00795c24-6ab4-41d1-8967-05a41a314b93" providerId="ADAL" clId="{FA3E773E-2B62-4E9E-A275-740B1405A548}" dt="2020-06-05T15:12:44.202" v="352" actId="115"/>
          <ac:spMkLst>
            <pc:docMk/>
            <pc:sldMk cId="2672015595" sldId="441"/>
            <ac:spMk id="3" creationId="{3885FE73-A199-4578-91BF-32ABDFEDA863}"/>
          </ac:spMkLst>
        </pc:spChg>
      </pc:sldChg>
      <pc:sldChg chg="new del">
        <pc:chgData name="Julie Cochran" userId="00795c24-6ab4-41d1-8967-05a41a314b93" providerId="ADAL" clId="{FA3E773E-2B62-4E9E-A275-740B1405A548}" dt="2020-06-05T15:14:43.658" v="470" actId="47"/>
        <pc:sldMkLst>
          <pc:docMk/>
          <pc:sldMk cId="1650522892" sldId="442"/>
        </pc:sldMkLst>
      </pc:sldChg>
    </pc:docChg>
  </pc:docChgLst>
  <pc:docChgLst>
    <pc:chgData name="Andrea Mortimer" userId="5cb7f961-fe1c-49ea-a3e5-b732b3186565" providerId="ADAL" clId="{0FE8FD95-7444-46D9-B1A2-ADD232CAFC59}"/>
    <pc:docChg chg="undo custSel modSld">
      <pc:chgData name="Andrea Mortimer" userId="5cb7f961-fe1c-49ea-a3e5-b732b3186565" providerId="ADAL" clId="{0FE8FD95-7444-46D9-B1A2-ADD232CAFC59}" dt="2020-06-05T17:10:42.932" v="33" actId="20577"/>
      <pc:docMkLst>
        <pc:docMk/>
      </pc:docMkLst>
      <pc:sldChg chg="modSp mod">
        <pc:chgData name="Andrea Mortimer" userId="5cb7f961-fe1c-49ea-a3e5-b732b3186565" providerId="ADAL" clId="{0FE8FD95-7444-46D9-B1A2-ADD232CAFC59}" dt="2020-06-05T17:03:12.593" v="26" actId="313"/>
        <pc:sldMkLst>
          <pc:docMk/>
          <pc:sldMk cId="557354935" sldId="289"/>
        </pc:sldMkLst>
        <pc:spChg chg="mod">
          <ac:chgData name="Andrea Mortimer" userId="5cb7f961-fe1c-49ea-a3e5-b732b3186565" providerId="ADAL" clId="{0FE8FD95-7444-46D9-B1A2-ADD232CAFC59}" dt="2020-06-05T17:03:12.593" v="26" actId="313"/>
          <ac:spMkLst>
            <pc:docMk/>
            <pc:sldMk cId="557354935" sldId="289"/>
            <ac:spMk id="3" creationId="{16099E6C-3A03-42B6-BA4C-9AC81CB200B8}"/>
          </ac:spMkLst>
        </pc:spChg>
      </pc:sldChg>
      <pc:sldChg chg="modSp mod">
        <pc:chgData name="Andrea Mortimer" userId="5cb7f961-fe1c-49ea-a3e5-b732b3186565" providerId="ADAL" clId="{0FE8FD95-7444-46D9-B1A2-ADD232CAFC59}" dt="2020-06-05T17:07:56.842" v="28" actId="115"/>
        <pc:sldMkLst>
          <pc:docMk/>
          <pc:sldMk cId="2261897634" sldId="404"/>
        </pc:sldMkLst>
        <pc:spChg chg="mod">
          <ac:chgData name="Andrea Mortimer" userId="5cb7f961-fe1c-49ea-a3e5-b732b3186565" providerId="ADAL" clId="{0FE8FD95-7444-46D9-B1A2-ADD232CAFC59}" dt="2020-06-05T17:07:56.842" v="28" actId="115"/>
          <ac:spMkLst>
            <pc:docMk/>
            <pc:sldMk cId="2261897634" sldId="404"/>
            <ac:spMk id="3" creationId="{2ED938A3-11BC-4DDC-9DC8-FDB9CEE5E91F}"/>
          </ac:spMkLst>
        </pc:spChg>
      </pc:sldChg>
      <pc:sldChg chg="modSp mod">
        <pc:chgData name="Andrea Mortimer" userId="5cb7f961-fe1c-49ea-a3e5-b732b3186565" providerId="ADAL" clId="{0FE8FD95-7444-46D9-B1A2-ADD232CAFC59}" dt="2020-06-05T16:49:35.004" v="8" actId="115"/>
        <pc:sldMkLst>
          <pc:docMk/>
          <pc:sldMk cId="3485622855" sldId="405"/>
        </pc:sldMkLst>
        <pc:spChg chg="mod">
          <ac:chgData name="Andrea Mortimer" userId="5cb7f961-fe1c-49ea-a3e5-b732b3186565" providerId="ADAL" clId="{0FE8FD95-7444-46D9-B1A2-ADD232CAFC59}" dt="2020-06-05T16:49:35.004" v="8" actId="115"/>
          <ac:spMkLst>
            <pc:docMk/>
            <pc:sldMk cId="3485622855" sldId="405"/>
            <ac:spMk id="3" creationId="{75D04A08-9905-49B6-8C05-3D7C71884734}"/>
          </ac:spMkLst>
        </pc:spChg>
      </pc:sldChg>
      <pc:sldChg chg="modSp mod">
        <pc:chgData name="Andrea Mortimer" userId="5cb7f961-fe1c-49ea-a3e5-b732b3186565" providerId="ADAL" clId="{0FE8FD95-7444-46D9-B1A2-ADD232CAFC59}" dt="2020-06-05T16:53:28.913" v="11" actId="115"/>
        <pc:sldMkLst>
          <pc:docMk/>
          <pc:sldMk cId="2002681751" sldId="411"/>
        </pc:sldMkLst>
        <pc:spChg chg="mod">
          <ac:chgData name="Andrea Mortimer" userId="5cb7f961-fe1c-49ea-a3e5-b732b3186565" providerId="ADAL" clId="{0FE8FD95-7444-46D9-B1A2-ADD232CAFC59}" dt="2020-06-05T16:53:28.913" v="11" actId="115"/>
          <ac:spMkLst>
            <pc:docMk/>
            <pc:sldMk cId="2002681751" sldId="411"/>
            <ac:spMk id="3" creationId="{7F381AF1-3D45-4E5E-899D-E80CBEB62874}"/>
          </ac:spMkLst>
        </pc:spChg>
      </pc:sldChg>
      <pc:sldChg chg="modSp mod">
        <pc:chgData name="Andrea Mortimer" userId="5cb7f961-fe1c-49ea-a3e5-b732b3186565" providerId="ADAL" clId="{0FE8FD95-7444-46D9-B1A2-ADD232CAFC59}" dt="2020-06-05T16:56:20.842" v="14" actId="20577"/>
        <pc:sldMkLst>
          <pc:docMk/>
          <pc:sldMk cId="4212524630" sldId="412"/>
        </pc:sldMkLst>
        <pc:spChg chg="mod">
          <ac:chgData name="Andrea Mortimer" userId="5cb7f961-fe1c-49ea-a3e5-b732b3186565" providerId="ADAL" clId="{0FE8FD95-7444-46D9-B1A2-ADD232CAFC59}" dt="2020-06-05T16:56:20.842" v="14" actId="20577"/>
          <ac:spMkLst>
            <pc:docMk/>
            <pc:sldMk cId="4212524630" sldId="412"/>
            <ac:spMk id="3" creationId="{745B2118-B0E6-4F33-BC37-7CE9A8A0EF44}"/>
          </ac:spMkLst>
        </pc:spChg>
      </pc:sldChg>
      <pc:sldChg chg="modSp mod">
        <pc:chgData name="Andrea Mortimer" userId="5cb7f961-fe1c-49ea-a3e5-b732b3186565" providerId="ADAL" clId="{0FE8FD95-7444-46D9-B1A2-ADD232CAFC59}" dt="2020-06-05T16:54:07.926" v="12" actId="115"/>
        <pc:sldMkLst>
          <pc:docMk/>
          <pc:sldMk cId="3170661093" sldId="413"/>
        </pc:sldMkLst>
        <pc:spChg chg="mod">
          <ac:chgData name="Andrea Mortimer" userId="5cb7f961-fe1c-49ea-a3e5-b732b3186565" providerId="ADAL" clId="{0FE8FD95-7444-46D9-B1A2-ADD232CAFC59}" dt="2020-06-05T16:54:07.926" v="12" actId="115"/>
          <ac:spMkLst>
            <pc:docMk/>
            <pc:sldMk cId="3170661093" sldId="413"/>
            <ac:spMk id="3" creationId="{9A484255-5359-491D-BFAB-F848C51F6AF8}"/>
          </ac:spMkLst>
        </pc:spChg>
      </pc:sldChg>
      <pc:sldChg chg="modSp mod">
        <pc:chgData name="Andrea Mortimer" userId="5cb7f961-fe1c-49ea-a3e5-b732b3186565" providerId="ADAL" clId="{0FE8FD95-7444-46D9-B1A2-ADD232CAFC59}" dt="2020-06-05T17:10:42.932" v="33" actId="20577"/>
        <pc:sldMkLst>
          <pc:docMk/>
          <pc:sldMk cId="3837135159" sldId="414"/>
        </pc:sldMkLst>
        <pc:spChg chg="mod">
          <ac:chgData name="Andrea Mortimer" userId="5cb7f961-fe1c-49ea-a3e5-b732b3186565" providerId="ADAL" clId="{0FE8FD95-7444-46D9-B1A2-ADD232CAFC59}" dt="2020-06-05T17:10:42.932" v="33" actId="20577"/>
          <ac:spMkLst>
            <pc:docMk/>
            <pc:sldMk cId="3837135159" sldId="414"/>
            <ac:spMk id="3" creationId="{AE447EFC-1CB8-4590-81E3-71A013C58CEF}"/>
          </ac:spMkLst>
        </pc:spChg>
      </pc:sldChg>
      <pc:sldChg chg="modSp mod">
        <pc:chgData name="Andrea Mortimer" userId="5cb7f961-fe1c-49ea-a3e5-b732b3186565" providerId="ADAL" clId="{0FE8FD95-7444-46D9-B1A2-ADD232CAFC59}" dt="2020-06-05T16:59:09.439" v="16" actId="20577"/>
        <pc:sldMkLst>
          <pc:docMk/>
          <pc:sldMk cId="3092810074" sldId="419"/>
        </pc:sldMkLst>
        <pc:spChg chg="mod">
          <ac:chgData name="Andrea Mortimer" userId="5cb7f961-fe1c-49ea-a3e5-b732b3186565" providerId="ADAL" clId="{0FE8FD95-7444-46D9-B1A2-ADD232CAFC59}" dt="2020-06-05T16:59:09.439" v="16" actId="20577"/>
          <ac:spMkLst>
            <pc:docMk/>
            <pc:sldMk cId="3092810074" sldId="419"/>
            <ac:spMk id="3" creationId="{55F5D02B-E6C8-4E9D-AC56-E24675FC2F30}"/>
          </ac:spMkLst>
        </pc:spChg>
      </pc:sldChg>
      <pc:sldChg chg="modSp mod">
        <pc:chgData name="Andrea Mortimer" userId="5cb7f961-fe1c-49ea-a3e5-b732b3186565" providerId="ADAL" clId="{0FE8FD95-7444-46D9-B1A2-ADD232CAFC59}" dt="2020-06-05T17:00:24.147" v="17" actId="115"/>
        <pc:sldMkLst>
          <pc:docMk/>
          <pc:sldMk cId="883700825" sldId="422"/>
        </pc:sldMkLst>
        <pc:spChg chg="mod">
          <ac:chgData name="Andrea Mortimer" userId="5cb7f961-fe1c-49ea-a3e5-b732b3186565" providerId="ADAL" clId="{0FE8FD95-7444-46D9-B1A2-ADD232CAFC59}" dt="2020-06-05T17:00:24.147" v="17" actId="115"/>
          <ac:spMkLst>
            <pc:docMk/>
            <pc:sldMk cId="883700825" sldId="422"/>
            <ac:spMk id="3" creationId="{BD95AE9B-E72A-4230-97E2-D698C08F0E1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charset="0"/>
                <a:cs typeface="Arial" charset="0"/>
              </a:defRPr>
            </a:lvl1pPr>
          </a:lstStyle>
          <a:p>
            <a:pPr>
              <a:defRPr/>
            </a:pPr>
            <a:fld id="{0D38392C-5B1B-4091-92F5-0AF516E230C0}" type="datetimeFigureOut">
              <a:rPr lang="en-US"/>
              <a:pPr>
                <a:defRPr/>
              </a:pPr>
              <a:t>6/5/2020</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charset="0"/>
                <a:cs typeface="Arial" charset="0"/>
              </a:defRPr>
            </a:lvl1pPr>
          </a:lstStyle>
          <a:p>
            <a:pPr>
              <a:defRPr/>
            </a:pPr>
            <a:fld id="{26BD201C-12E2-4DBB-9A5B-6B389EAEBA6C}"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Arial" charset="0"/>
                <a:cs typeface="Arial" charset="0"/>
              </a:defRPr>
            </a:lvl1pPr>
          </a:lstStyle>
          <a:p>
            <a:pPr>
              <a:defRPr/>
            </a:pPr>
            <a:fld id="{FAC896CC-00FF-4966-96CE-D3E3C41D982D}" type="datetimeFigureOut">
              <a:rPr lang="en-US"/>
              <a:pPr>
                <a:defRPr/>
              </a:pPr>
              <a:t>6/5/2020</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Arial" charset="0"/>
                <a:cs typeface="Arial" charset="0"/>
              </a:defRPr>
            </a:lvl1pPr>
          </a:lstStyle>
          <a:p>
            <a:pPr>
              <a:defRPr/>
            </a:pPr>
            <a:fld id="{8B4E09B2-6408-441F-BB3F-D03E0D1A73E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nfhslearn.com/"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mailto:dwhitfield@nfhs.org" TargetMode="External"/><Relationship Id="rId2" Type="http://schemas.openxmlformats.org/officeDocument/2006/relationships/slide" Target="../slides/slide45.xml"/><Relationship Id="rId1" Type="http://schemas.openxmlformats.org/officeDocument/2006/relationships/notesMaster" Target="../notesMasters/notesMaster1.xml"/><Relationship Id="rId6" Type="http://schemas.openxmlformats.org/officeDocument/2006/relationships/hyperlink" Target="mailto:brandon@dragonflyathletics.com" TargetMode="External"/><Relationship Id="rId5" Type="http://schemas.openxmlformats.org/officeDocument/2006/relationships/hyperlink" Target="mailto:kirk@dragonflyathletics.com" TargetMode="External"/><Relationship Id="rId4" Type="http://schemas.openxmlformats.org/officeDocument/2006/relationships/hyperlink" Target="mailto:kniehoff@nfhs.org"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8" Type="http://schemas.openxmlformats.org/officeDocument/2006/relationships/hyperlink" Target="https://www.youtube.com/NFHSnetwork" TargetMode="External"/><Relationship Id="rId3" Type="http://schemas.openxmlformats.org/officeDocument/2006/relationships/hyperlink" Target="http://nfhs.org/" TargetMode="External"/><Relationship Id="rId7" Type="http://schemas.openxmlformats.org/officeDocument/2006/relationships/hyperlink" Target="https://www.instagram.com/NFHSnetwork" TargetMode="External"/><Relationship Id="rId2" Type="http://schemas.openxmlformats.org/officeDocument/2006/relationships/slide" Target="../slides/slide49.xml"/><Relationship Id="rId1" Type="http://schemas.openxmlformats.org/officeDocument/2006/relationships/notesMaster" Target="../notesMasters/notesMaster1.xml"/><Relationship Id="rId6" Type="http://schemas.openxmlformats.org/officeDocument/2006/relationships/hyperlink" Target="https://twitter.com/NFHSNetwork" TargetMode="External"/><Relationship Id="rId5" Type="http://schemas.openxmlformats.org/officeDocument/2006/relationships/hyperlink" Target="https://www.facebook.com/NFHSNetwork" TargetMode="External"/><Relationship Id="rId4" Type="http://schemas.openxmlformats.org/officeDocument/2006/relationships/hyperlink" Target="https://www.nfhsnetwork.com/"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a:t>
            </a:fld>
            <a:endParaRPr lang="en-US"/>
          </a:p>
        </p:txBody>
      </p:sp>
    </p:spTree>
    <p:extLst>
      <p:ext uri="{BB962C8B-B14F-4D97-AF65-F5344CB8AC3E}">
        <p14:creationId xmlns:p14="http://schemas.microsoft.com/office/powerpoint/2010/main" val="2126518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Reorganization of number rule in Art 1 of 2019 book</a:t>
            </a:r>
          </a:p>
          <a:p>
            <a:r>
              <a:rPr lang="en-US" dirty="0"/>
              <a:t>Art 7 gives officials direction when dealing with uniform violations that are playable. </a:t>
            </a:r>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13</a:t>
            </a:fld>
            <a:endParaRPr lang="en-US"/>
          </a:p>
        </p:txBody>
      </p:sp>
    </p:spTree>
    <p:extLst>
      <p:ext uri="{BB962C8B-B14F-4D97-AF65-F5344CB8AC3E}">
        <p14:creationId xmlns:p14="http://schemas.microsoft.com/office/powerpoint/2010/main" val="2426495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Rationale:</a:t>
            </a:r>
            <a:r>
              <a:rPr lang="en-US" sz="18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 </a:t>
            </a:r>
            <a:r>
              <a:rPr lang="en-US" sz="1800" dirty="0">
                <a:solidFill>
                  <a:srgbClr val="000000"/>
                </a:solidFill>
                <a:effectLst/>
                <a:latin typeface="Calibri" panose="020F0502020204030204" pitchFamily="34" charset="0"/>
                <a:ea typeface="'arial',sans-serif"/>
                <a:cs typeface="Times New Roman" panose="02020603050405020304" pitchFamily="18" charset="0"/>
              </a:rPr>
              <a:t>Allows the use of mouth protectors that also cover the lips and brings the language in line with other NFHS rules books. </a:t>
            </a:r>
          </a:p>
          <a:p>
            <a:r>
              <a:rPr lang="en-US" sz="1800" dirty="0">
                <a:solidFill>
                  <a:srgbClr val="000000"/>
                </a:solidFill>
                <a:effectLst/>
                <a:latin typeface="Calibri" panose="020F0502020204030204" pitchFamily="34" charset="0"/>
                <a:cs typeface="Times New Roman" panose="02020603050405020304" pitchFamily="18" charset="0"/>
              </a:rPr>
              <a:t>Also language was removed from this section that discussed the rules review committee and the NFHS reviewing non-traditional playing equipment. </a:t>
            </a:r>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14</a:t>
            </a:fld>
            <a:endParaRPr lang="en-US"/>
          </a:p>
        </p:txBody>
      </p:sp>
    </p:spTree>
    <p:extLst>
      <p:ext uri="{BB962C8B-B14F-4D97-AF65-F5344CB8AC3E}">
        <p14:creationId xmlns:p14="http://schemas.microsoft.com/office/powerpoint/2010/main" val="1410143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15</a:t>
            </a:fld>
            <a:endParaRPr lang="en-US"/>
          </a:p>
        </p:txBody>
      </p:sp>
    </p:spTree>
    <p:extLst>
      <p:ext uri="{BB962C8B-B14F-4D97-AF65-F5344CB8AC3E}">
        <p14:creationId xmlns:p14="http://schemas.microsoft.com/office/powerpoint/2010/main" val="503589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Rationale</a:t>
            </a:r>
            <a:r>
              <a:rPr lang="en-US"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Clarifies penalty for illegal uniform or equipment after the game has begun. </a:t>
            </a:r>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16</a:t>
            </a:fld>
            <a:endParaRPr lang="en-US"/>
          </a:p>
        </p:txBody>
      </p:sp>
    </p:spTree>
    <p:extLst>
      <p:ext uri="{BB962C8B-B14F-4D97-AF65-F5344CB8AC3E}">
        <p14:creationId xmlns:p14="http://schemas.microsoft.com/office/powerpoint/2010/main" val="25402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Rationale:</a:t>
            </a:r>
            <a:r>
              <a:rPr lang="en-US" sz="18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 Clarifies the procedure for officials when issuing a misconduct violation.</a:t>
            </a:r>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17</a:t>
            </a:fld>
            <a:endParaRPr lang="en-US"/>
          </a:p>
        </p:txBody>
      </p:sp>
    </p:spTree>
    <p:extLst>
      <p:ext uri="{BB962C8B-B14F-4D97-AF65-F5344CB8AC3E}">
        <p14:creationId xmlns:p14="http://schemas.microsoft.com/office/powerpoint/2010/main" val="2010552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Rationale:</a:t>
            </a:r>
            <a:r>
              <a:rPr lang="en-US" sz="18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 Clarifies that the ball must travel at least 5 yards before being played into the circle. Additionally, redundant language is removed. </a:t>
            </a:r>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18</a:t>
            </a:fld>
            <a:endParaRPr lang="en-US"/>
          </a:p>
        </p:txBody>
      </p:sp>
    </p:spTree>
    <p:extLst>
      <p:ext uri="{BB962C8B-B14F-4D97-AF65-F5344CB8AC3E}">
        <p14:creationId xmlns:p14="http://schemas.microsoft.com/office/powerpoint/2010/main" val="27533255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Rationale</a:t>
            </a:r>
            <a:r>
              <a:rPr lang="en-US" sz="18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 Reorganizes and adds definitions to the rules book.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19</a:t>
            </a:fld>
            <a:endParaRPr lang="en-US"/>
          </a:p>
        </p:txBody>
      </p:sp>
    </p:spTree>
    <p:extLst>
      <p:ext uri="{BB962C8B-B14F-4D97-AF65-F5344CB8AC3E}">
        <p14:creationId xmlns:p14="http://schemas.microsoft.com/office/powerpoint/2010/main" val="727260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Rationale:</a:t>
            </a:r>
            <a:r>
              <a:rPr lang="en-US" sz="18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 Clarifies the definition of the self-pass and when it may be used. It also removed redundant language.</a:t>
            </a:r>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20</a:t>
            </a:fld>
            <a:endParaRPr lang="en-US"/>
          </a:p>
        </p:txBody>
      </p:sp>
    </p:spTree>
    <p:extLst>
      <p:ext uri="{BB962C8B-B14F-4D97-AF65-F5344CB8AC3E}">
        <p14:creationId xmlns:p14="http://schemas.microsoft.com/office/powerpoint/2010/main" val="3125825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u="none" strike="noStrike" dirty="0">
                <a:effectLst/>
                <a:latin typeface="Calibri" panose="020F0502020204030204" pitchFamily="34" charset="0"/>
                <a:ea typeface="Times New Roman" panose="02020603050405020304" pitchFamily="18" charset="0"/>
                <a:cs typeface="Arial" panose="020B0604020202020204" pitchFamily="34" charset="0"/>
              </a:rPr>
              <a:t> </a:t>
            </a:r>
            <a:r>
              <a:rPr lang="en-US" sz="18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Rationale: </a:t>
            </a:r>
            <a:r>
              <a:rPr lang="en-US"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Adds definition to the rules book.</a:t>
            </a:r>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21</a:t>
            </a:fld>
            <a:endParaRPr lang="en-US"/>
          </a:p>
        </p:txBody>
      </p:sp>
    </p:spTree>
    <p:extLst>
      <p:ext uri="{BB962C8B-B14F-4D97-AF65-F5344CB8AC3E}">
        <p14:creationId xmlns:p14="http://schemas.microsoft.com/office/powerpoint/2010/main" val="29144998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Rationale:</a:t>
            </a:r>
            <a:r>
              <a:rPr lang="en-US" sz="18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 </a:t>
            </a:r>
            <a:r>
              <a:rPr lang="en-US" sz="1800" dirty="0">
                <a:solidFill>
                  <a:srgbClr val="000000"/>
                </a:solidFill>
                <a:effectLst/>
                <a:latin typeface="Calibri" panose="020F0502020204030204" pitchFamily="34" charset="0"/>
                <a:ea typeface="Arial" panose="020B0604020202020204" pitchFamily="34" charset="0"/>
              </a:rPr>
              <a:t>Aligns with several other rules codes. </a:t>
            </a:r>
            <a:r>
              <a:rPr lang="en-US" sz="1800" dirty="0">
                <a:solidFill>
                  <a:srgbClr val="000000"/>
                </a:solidFill>
                <a:effectLst/>
                <a:latin typeface="Calibri" panose="020F0502020204030204" pitchFamily="34" charset="0"/>
                <a:ea typeface="Times New Roman" panose="02020603050405020304" pitchFamily="18" charset="0"/>
              </a:rPr>
              <a:t>This is intended to allow for teams to maximize their play for the entire match. Set stoppage times will offer breaks for rest, hydration and strategizing. This change should be relatively easy for both the timers and umpires to administer.</a:t>
            </a:r>
            <a:r>
              <a:rPr lang="en-US" sz="1800" dirty="0">
                <a:solidFill>
                  <a:srgbClr val="000000"/>
                </a:solidFill>
                <a:effectLst/>
                <a:latin typeface="Arial" panose="020B0604020202020204" pitchFamily="34" charset="0"/>
                <a:ea typeface="Times New Roman" panose="02020603050405020304" pitchFamily="18" charset="0"/>
              </a:rPr>
              <a:t> </a:t>
            </a:r>
            <a:endParaRPr lang="en-US" sz="1800">
              <a:solidFill>
                <a:srgbClr val="000000"/>
              </a:solidFill>
              <a:effectLst/>
              <a:latin typeface="Arial" panose="020B0604020202020204" pitchFamily="34" charset="0"/>
              <a:ea typeface="Times New Roman" panose="02020603050405020304" pitchFamily="18" charset="0"/>
            </a:endParaRPr>
          </a:p>
          <a:p>
            <a:endParaRPr lang="en-US" sz="1800">
              <a:solidFill>
                <a:srgbClr val="000000"/>
              </a:solidFill>
              <a:effectLst/>
              <a:latin typeface="Arial" panose="020B0604020202020204" pitchFamily="34" charset="0"/>
            </a:endParaRPr>
          </a:p>
          <a:p>
            <a:r>
              <a:rPr lang="en-US" sz="1800">
                <a:solidFill>
                  <a:srgbClr val="000000"/>
                </a:solidFill>
                <a:effectLst/>
                <a:latin typeface="Arial" panose="020B0604020202020204" pitchFamily="34" charset="0"/>
              </a:rPr>
              <a:t>5-1-1 and 5-2-2 also affected</a:t>
            </a:r>
            <a:endParaRPr lang="en-US"/>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22</a:t>
            </a:fld>
            <a:endParaRPr lang="en-US"/>
          </a:p>
        </p:txBody>
      </p:sp>
    </p:spTree>
    <p:extLst>
      <p:ext uri="{BB962C8B-B14F-4D97-AF65-F5344CB8AC3E}">
        <p14:creationId xmlns:p14="http://schemas.microsoft.com/office/powerpoint/2010/main" val="1122147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The NFHS is the national leadership organization for high school sports and fine arts activities; </a:t>
            </a:r>
          </a:p>
          <a:p>
            <a:r>
              <a:rPr lang="en-US" sz="1200" kern="1200" dirty="0">
                <a:solidFill>
                  <a:schemeClr val="tx1"/>
                </a:solidFill>
                <a:effectLst/>
                <a:latin typeface="+mn-lt"/>
                <a:ea typeface="+mn-ea"/>
                <a:cs typeface="+mn-cs"/>
              </a:rPr>
              <a:t>We serve as t</a:t>
            </a:r>
            <a:r>
              <a:rPr lang="en-US" dirty="0"/>
              <a:t>he National authority on</a:t>
            </a:r>
            <a:r>
              <a:rPr lang="en-US" baseline="0" dirty="0"/>
              <a:t> interscholastic sports and activities</a:t>
            </a:r>
            <a:r>
              <a:rPr lang="en-US" sz="1200" kern="1200" dirty="0">
                <a:solidFill>
                  <a:schemeClr val="tx1"/>
                </a:solidFill>
                <a:effectLst/>
                <a:latin typeface="+mn-lt"/>
                <a:ea typeface="+mn-ea"/>
                <a:cs typeface="+mn-cs"/>
              </a:rPr>
              <a:t>; conduct national meetings; sanctions interstate events; produces national publication for high school administrators;</a:t>
            </a:r>
          </a:p>
          <a:p>
            <a:r>
              <a:rPr lang="en-US" sz="1200" kern="1200" dirty="0">
                <a:solidFill>
                  <a:schemeClr val="tx1"/>
                </a:solidFill>
                <a:effectLst/>
                <a:latin typeface="+mn-lt"/>
                <a:ea typeface="+mn-ea"/>
                <a:cs typeface="+mn-cs"/>
              </a:rPr>
              <a:t>National source for interscholastic coach training and national information center.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VISION - It is the vision of the NFHS to help prepare tomorrow’s leaders for the next level of life through the many program offerings in education-based</a:t>
            </a:r>
            <a:r>
              <a:rPr lang="en-US" baseline="0" dirty="0"/>
              <a:t> athletics and activities.</a:t>
            </a:r>
            <a:endParaRPr lang="en-US" dirty="0"/>
          </a:p>
          <a:p>
            <a:pPr lvl="1"/>
            <a:r>
              <a:rPr lang="en-US" dirty="0"/>
              <a:t>The National Federation of State High School Associations (NFHS) is the national leader for education-based high school athletics and activities, </a:t>
            </a:r>
          </a:p>
          <a:p>
            <a:pPr lvl="1"/>
            <a:r>
              <a:rPr lang="en-US" u="none" dirty="0"/>
              <a:t>which prepare tomorrow’s leaders for the next level of life through </a:t>
            </a:r>
            <a:r>
              <a:rPr lang="en-US" dirty="0"/>
              <a:t>innovative programs, healthy participation, achievement, and development of positive relationships.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MISSION - A significant responsibility</a:t>
            </a:r>
            <a:r>
              <a:rPr lang="en-US" baseline="0" dirty="0"/>
              <a:t> of the NFHS is the commitment to writing quality playing rules.</a:t>
            </a:r>
            <a:endParaRPr lang="en-US" dirty="0"/>
          </a:p>
          <a:p>
            <a:pPr lvl="1"/>
            <a:r>
              <a:rPr lang="en-US" dirty="0"/>
              <a:t>The National Federation of State High School Associations (NFHS) serves its members by providing leadership for the administration of education-based high school athletics and activities </a:t>
            </a:r>
          </a:p>
          <a:p>
            <a:pPr lvl="1"/>
            <a:r>
              <a:rPr lang="en-US" dirty="0"/>
              <a:t>through the </a:t>
            </a:r>
            <a:r>
              <a:rPr lang="en-US" u="sng" dirty="0"/>
              <a:t>writing of playing rules that emphasize health and safety, educational programs that develop leaders, and administrative support to increase participation opportunities and promote sportsmanship.</a:t>
            </a: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3</a:t>
            </a:fld>
            <a:endParaRPr lang="en-US"/>
          </a:p>
        </p:txBody>
      </p:sp>
    </p:spTree>
    <p:extLst>
      <p:ext uri="{BB962C8B-B14F-4D97-AF65-F5344CB8AC3E}">
        <p14:creationId xmlns:p14="http://schemas.microsoft.com/office/powerpoint/2010/main" val="17836530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Rationale: </a:t>
            </a:r>
            <a:r>
              <a:rPr lang="en-US" sz="18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With the change to four quarters teams have guaranteed breaks for rest, hydration and coaching opportunities. The removal of team timeouts will help keep the game fluid. </a:t>
            </a:r>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23</a:t>
            </a:fld>
            <a:endParaRPr lang="en-US"/>
          </a:p>
        </p:txBody>
      </p:sp>
    </p:spTree>
    <p:extLst>
      <p:ext uri="{BB962C8B-B14F-4D97-AF65-F5344CB8AC3E}">
        <p14:creationId xmlns:p14="http://schemas.microsoft.com/office/powerpoint/2010/main" val="32132032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Rationale:</a:t>
            </a:r>
            <a:r>
              <a:rPr lang="en-US" sz="18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 Clarifies that all substitutions must go through the team substitution area with the player coming off before the substitute may go in. </a:t>
            </a:r>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24</a:t>
            </a:fld>
            <a:endParaRPr lang="en-US"/>
          </a:p>
        </p:txBody>
      </p:sp>
    </p:spTree>
    <p:extLst>
      <p:ext uri="{BB962C8B-B14F-4D97-AF65-F5344CB8AC3E}">
        <p14:creationId xmlns:p14="http://schemas.microsoft.com/office/powerpoint/2010/main" val="16563963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u="none" strike="noStrike" dirty="0">
                <a:solidFill>
                  <a:srgbClr val="FF0000"/>
                </a:solidFill>
                <a:effectLst/>
                <a:latin typeface="Calibri" panose="020F0502020204030204" pitchFamily="34" charset="0"/>
                <a:ea typeface="Arial" panose="020B0604020202020204" pitchFamily="34"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r>
              <a:rPr lang="en-US" sz="1800" b="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Rationale:</a:t>
            </a:r>
            <a:r>
              <a:rPr lang="en-US" sz="18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 Clarifies the penalties for suspensions and disqualifications. </a:t>
            </a:r>
            <a:endParaRPr lang="en-US" sz="1800">
              <a:solidFill>
                <a:srgbClr val="000000"/>
              </a:solidFill>
              <a:effectLst/>
              <a:latin typeface="Calibri" panose="020F0502020204030204" pitchFamily="34" charset="0"/>
              <a:ea typeface="Arial" panose="020B0604020202020204" pitchFamily="34" charset="0"/>
              <a:cs typeface="Times New Roman" panose="02020603050405020304" pitchFamily="18" charset="0"/>
            </a:endParaRPr>
          </a:p>
          <a:p>
            <a:r>
              <a:rPr lang="en-US" sz="1800">
                <a:solidFill>
                  <a:srgbClr val="000000"/>
                </a:solidFill>
                <a:effectLst/>
                <a:latin typeface="Calibri" panose="020F0502020204030204" pitchFamily="34" charset="0"/>
                <a:cs typeface="Times New Roman" panose="02020603050405020304" pitchFamily="18" charset="0"/>
              </a:rPr>
              <a:t>Others rules affected</a:t>
            </a:r>
          </a:p>
          <a:p>
            <a:r>
              <a:rPr lang="en-US" sz="1800">
                <a:solidFill>
                  <a:srgbClr val="000000"/>
                </a:solidFill>
                <a:effectLst/>
                <a:latin typeface="Calibri" panose="020F0502020204030204" pitchFamily="34" charset="0"/>
                <a:cs typeface="Times New Roman" panose="02020603050405020304" pitchFamily="18" charset="0"/>
              </a:rPr>
              <a:t>5-2-1 if ball out of bounds.</a:t>
            </a:r>
            <a:endParaRPr lang="en-US"/>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26</a:t>
            </a:fld>
            <a:endParaRPr lang="en-US"/>
          </a:p>
        </p:txBody>
      </p:sp>
    </p:spTree>
    <p:extLst>
      <p:ext uri="{BB962C8B-B14F-4D97-AF65-F5344CB8AC3E}">
        <p14:creationId xmlns:p14="http://schemas.microsoft.com/office/powerpoint/2010/main" val="35024301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Rationale:</a:t>
            </a:r>
            <a:r>
              <a:rPr lang="en-US" sz="18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 Brings the criteria for completing a penalty corner in extended play in alignment with regulation play. </a:t>
            </a:r>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27</a:t>
            </a:fld>
            <a:endParaRPr lang="en-US"/>
          </a:p>
        </p:txBody>
      </p:sp>
    </p:spTree>
    <p:extLst>
      <p:ext uri="{BB962C8B-B14F-4D97-AF65-F5344CB8AC3E}">
        <p14:creationId xmlns:p14="http://schemas.microsoft.com/office/powerpoint/2010/main" val="30318541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Rationale:</a:t>
            </a:r>
            <a:r>
              <a:rPr lang="en-US" sz="18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 Removed repetitive language.  </a:t>
            </a:r>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28</a:t>
            </a:fld>
            <a:endParaRPr lang="en-US"/>
          </a:p>
        </p:txBody>
      </p:sp>
    </p:spTree>
    <p:extLst>
      <p:ext uri="{BB962C8B-B14F-4D97-AF65-F5344CB8AC3E}">
        <p14:creationId xmlns:p14="http://schemas.microsoft.com/office/powerpoint/2010/main" val="24430652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effectLst/>
                <a:latin typeface="Calibri" panose="020F0502020204030204" pitchFamily="34" charset="0"/>
                <a:ea typeface="Arial" panose="020B0604020202020204" pitchFamily="34" charset="0"/>
              </a:rPr>
              <a:t>Rationale:</a:t>
            </a:r>
            <a:r>
              <a:rPr lang="en-US" sz="1800" dirty="0">
                <a:effectLst/>
                <a:latin typeface="Calibri" panose="020F0502020204030204" pitchFamily="34" charset="0"/>
                <a:ea typeface="Arial" panose="020B0604020202020204" pitchFamily="34" charset="0"/>
              </a:rPr>
              <a:t> </a:t>
            </a:r>
            <a:r>
              <a:rPr lang="en-US" sz="1800" dirty="0">
                <a:effectLst/>
                <a:latin typeface="Calibri" panose="020F0502020204030204" pitchFamily="34" charset="0"/>
                <a:ea typeface="'arial',sans-serif"/>
              </a:rPr>
              <a:t>Clarifies penalty intent and adds definitions of cards to rule on coaches conduct.</a:t>
            </a:r>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30</a:t>
            </a:fld>
            <a:endParaRPr lang="en-US"/>
          </a:p>
        </p:txBody>
      </p:sp>
    </p:spTree>
    <p:extLst>
      <p:ext uri="{BB962C8B-B14F-4D97-AF65-F5344CB8AC3E}">
        <p14:creationId xmlns:p14="http://schemas.microsoft.com/office/powerpoint/2010/main" val="14042012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31</a:t>
            </a:fld>
            <a:endParaRPr lang="en-US"/>
          </a:p>
        </p:txBody>
      </p:sp>
    </p:spTree>
    <p:extLst>
      <p:ext uri="{BB962C8B-B14F-4D97-AF65-F5344CB8AC3E}">
        <p14:creationId xmlns:p14="http://schemas.microsoft.com/office/powerpoint/2010/main" val="22838191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Rationale:</a:t>
            </a:r>
            <a:r>
              <a:rPr lang="en-US" sz="18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 This table is not the officials' table. The officials are out on the field. Changing the name to "Scorer's table" might help schools provide a score keeper at the games.</a:t>
            </a:r>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32</a:t>
            </a:fld>
            <a:endParaRPr lang="en-US"/>
          </a:p>
        </p:txBody>
      </p:sp>
    </p:spTree>
    <p:extLst>
      <p:ext uri="{BB962C8B-B14F-4D97-AF65-F5344CB8AC3E}">
        <p14:creationId xmlns:p14="http://schemas.microsoft.com/office/powerpoint/2010/main" val="35446107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Rationale:</a:t>
            </a:r>
            <a:r>
              <a:rPr lang="en-US" sz="18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 Adds the ASTM standard to the rule instead of appearing solely in the note. </a:t>
            </a:r>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33</a:t>
            </a:fld>
            <a:endParaRPr lang="en-US"/>
          </a:p>
        </p:txBody>
      </p:sp>
    </p:spTree>
    <p:extLst>
      <p:ext uri="{BB962C8B-B14F-4D97-AF65-F5344CB8AC3E}">
        <p14:creationId xmlns:p14="http://schemas.microsoft.com/office/powerpoint/2010/main" val="17667237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Rationale:</a:t>
            </a:r>
            <a:r>
              <a:rPr lang="en-US" sz="18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 Mirrors R 1-6 Penalties:1.</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34</a:t>
            </a:fld>
            <a:endParaRPr lang="en-US"/>
          </a:p>
        </p:txBody>
      </p:sp>
    </p:spTree>
    <p:extLst>
      <p:ext uri="{BB962C8B-B14F-4D97-AF65-F5344CB8AC3E}">
        <p14:creationId xmlns:p14="http://schemas.microsoft.com/office/powerpoint/2010/main" val="1282499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NFHS Membership includes 50-member state associations plus the District of Columbia.  </a:t>
            </a:r>
          </a:p>
          <a:p>
            <a:r>
              <a:rPr lang="en-US" sz="1200" kern="1200" dirty="0">
                <a:solidFill>
                  <a:schemeClr val="tx1"/>
                </a:solidFill>
                <a:effectLst/>
                <a:latin typeface="+mn-lt"/>
                <a:ea typeface="+mn-ea"/>
                <a:cs typeface="+mn-cs"/>
              </a:rPr>
              <a:t>Our membership is split into 8 different sections which are depicted in this map you see here.</a:t>
            </a:r>
          </a:p>
          <a:p>
            <a:r>
              <a:rPr lang="en-US" sz="1200" kern="1200" dirty="0">
                <a:solidFill>
                  <a:schemeClr val="tx1"/>
                </a:solidFill>
                <a:effectLst/>
                <a:latin typeface="+mn-lt"/>
                <a:ea typeface="+mn-ea"/>
                <a:cs typeface="+mn-cs"/>
              </a:rPr>
              <a:t>The NFHS reaches more </a:t>
            </a:r>
            <a:r>
              <a:rPr lang="en-US" dirty="0"/>
              <a:t>almost 20,000 high schools and 12 million participants throughout the 8 NFHS sections across</a:t>
            </a:r>
            <a:r>
              <a:rPr lang="en-US" baseline="0" dirty="0"/>
              <a:t> the U.S.</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4</a:t>
            </a:fld>
            <a:endParaRPr lang="en-US"/>
          </a:p>
        </p:txBody>
      </p:sp>
    </p:spTree>
    <p:extLst>
      <p:ext uri="{BB962C8B-B14F-4D97-AF65-F5344CB8AC3E}">
        <p14:creationId xmlns:p14="http://schemas.microsoft.com/office/powerpoint/2010/main" val="2990723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Rationale:</a:t>
            </a:r>
            <a:r>
              <a:rPr lang="en-US" sz="18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rPr>
              <a:t>The top down order, of required equipment, makes checking for compliance easier.</a:t>
            </a:r>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35</a:t>
            </a:fld>
            <a:endParaRPr lang="en-US"/>
          </a:p>
        </p:txBody>
      </p:sp>
    </p:spTree>
    <p:extLst>
      <p:ext uri="{BB962C8B-B14F-4D97-AF65-F5344CB8AC3E}">
        <p14:creationId xmlns:p14="http://schemas.microsoft.com/office/powerpoint/2010/main" val="21269927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Rationale:</a:t>
            </a:r>
            <a:r>
              <a:rPr lang="en-US"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Coaches/players should not be asking how rules will be interpreted but may need reminder of important rule changes, especially early in the season. </a:t>
            </a:r>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36</a:t>
            </a:fld>
            <a:endParaRPr lang="en-US"/>
          </a:p>
        </p:txBody>
      </p:sp>
    </p:spTree>
    <p:extLst>
      <p:ext uri="{BB962C8B-B14F-4D97-AF65-F5344CB8AC3E}">
        <p14:creationId xmlns:p14="http://schemas.microsoft.com/office/powerpoint/2010/main" val="22746981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A new article was created for stoppage in place for injury or inadvertent whistle. This was letter g in 2019 book but moved to article as article one simple deals with when a penalty corner is complete. </a:t>
            </a:r>
            <a:endParaRPr lang="en-US" b="0"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37</a:t>
            </a:fld>
            <a:endParaRPr lang="en-US"/>
          </a:p>
        </p:txBody>
      </p:sp>
    </p:spTree>
    <p:extLst>
      <p:ext uri="{BB962C8B-B14F-4D97-AF65-F5344CB8AC3E}">
        <p14:creationId xmlns:p14="http://schemas.microsoft.com/office/powerpoint/2010/main" val="23252542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OFFICIALS EDUCATION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Every opportunity should be taken to improve upon officiating.  Clinics, course work, observations, video review, association meetings should all be considered when attempting to improve one’s skills in officiating.  The NFHS has provided opportunities for officials and prospective officials to take courses and to review video to support learning and developing officiating skills.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Sport-Specific Officiating courses are offered in several sports.  They are ideal for new officials and those in the first few years of officiating.  These courses introduce officials to the mechanics and techniques used in the sport and provide specific information on an area within that sport.  Individuals can complete a course within 30-45 minutes. The cost of these courses is $10.00 to NFHS Officials Association members and $20 for non-members.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“Interscholastic Officiating” is a general course on sports officiating and it is free to members and cost $20 for non-members.  This course provides an introduction to skills and concepts used as an official.  Several topics are covered such as:  basics of becoming and staying an official, science of officiating, art of officiating, how to combine these skills for successful officiating.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Video clips are made available to NFHS Officials Association members.  The video is clipped on specific topics and provides the rules references as well as dialogue on the topic.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courses and videos are offered at </a:t>
            </a:r>
            <a:r>
              <a:rPr kumimoji="0" lang="en-US" sz="1200" b="0" i="0" u="sng" strike="noStrike" kern="1200" cap="none" spc="0" normalizeH="0" baseline="0" noProof="0" dirty="0">
                <a:ln>
                  <a:noFill/>
                </a:ln>
                <a:solidFill>
                  <a:prstClr val="black"/>
                </a:solidFill>
                <a:effectLst/>
                <a:uLnTx/>
                <a:uFillTx/>
                <a:latin typeface="+mn-lt"/>
                <a:ea typeface="+mn-ea"/>
                <a:cs typeface="+mn-cs"/>
                <a:hlinkClick r:id="rId3">
                  <a:extLst>
                    <a:ext uri="{A12FA001-AC4F-418D-AE19-62706E023703}">
                      <ahyp:hlinkClr xmlns:ahyp="http://schemas.microsoft.com/office/drawing/2018/hyperlinkcolor" val="tx"/>
                    </a:ext>
                  </a:extLst>
                </a:hlinkClick>
              </a:rPr>
              <a:t>www.NFHSLearn.com</a:t>
            </a:r>
            <a:r>
              <a:rPr kumimoji="0" lang="en-US" sz="1200" b="0" i="0" u="none" strike="noStrike" kern="1200" cap="none" spc="0" normalizeH="0" baseline="0" noProof="0" dirty="0">
                <a:ln>
                  <a:noFill/>
                </a:ln>
                <a:solidFill>
                  <a:prstClr val="black"/>
                </a:solidFill>
                <a:effectLst/>
                <a:uLnTx/>
                <a:uFillTx/>
                <a:latin typeface="+mn-lt"/>
                <a:ea typeface="+mn-ea"/>
                <a:cs typeface="+mn-cs"/>
              </a:rPr>
              <a:t> .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srgbClr val="ED7D31"/>
                </a:solidFill>
                <a:effectLst/>
                <a:uLnTx/>
                <a:uFillTx/>
                <a:latin typeface="+mn-lt"/>
                <a:ea typeface="+mn-ea"/>
                <a:cs typeface="+mn-cs"/>
              </a:rPr>
              <a:t>Courses Available:</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Officiating Football</a:t>
            </a: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Officiating Volleyball – </a:t>
            </a:r>
            <a:r>
              <a:rPr kumimoji="0" lang="en-US" sz="1200" b="0" i="0" u="none" strike="noStrike" kern="1200" cap="none" spc="0" normalizeH="0" baseline="0" noProof="0" dirty="0">
                <a:ln>
                  <a:noFill/>
                </a:ln>
                <a:solidFill>
                  <a:prstClr val="black"/>
                </a:solidFill>
                <a:effectLst/>
                <a:uLnTx/>
                <a:uFillTx/>
                <a:latin typeface="+mn-lt"/>
                <a:ea typeface="+mn-ea"/>
                <a:cs typeface="+mn-cs"/>
              </a:rPr>
              <a:t>Ball Handling</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Officiating Volleyball </a:t>
            </a:r>
            <a:r>
              <a:rPr kumimoji="0" lang="en-US" sz="1200" b="0" i="0" u="none" strike="noStrike" kern="1200" cap="none" spc="0" normalizeH="0" baseline="0" noProof="0" dirty="0">
                <a:ln>
                  <a:noFill/>
                </a:ln>
                <a:solidFill>
                  <a:prstClr val="black"/>
                </a:solidFill>
                <a:effectLst/>
                <a:uLnTx/>
                <a:uFillTx/>
                <a:latin typeface="+mn-lt"/>
                <a:ea typeface="+mn-ea"/>
                <a:cs typeface="+mn-cs"/>
              </a:rPr>
              <a:t>– Alignment</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Officiating Basketball</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Officiating Basketball – </a:t>
            </a:r>
            <a:r>
              <a:rPr kumimoji="0" lang="en-US" sz="1200" b="0" i="0" u="none" strike="noStrike" kern="1200" cap="none" spc="0" normalizeH="0" baseline="0" noProof="0" dirty="0">
                <a:ln>
                  <a:noFill/>
                </a:ln>
                <a:solidFill>
                  <a:prstClr val="black"/>
                </a:solidFill>
                <a:effectLst/>
                <a:uLnTx/>
                <a:uFillTx/>
                <a:latin typeface="+mn-lt"/>
                <a:ea typeface="+mn-ea"/>
                <a:cs typeface="+mn-cs"/>
              </a:rPr>
              <a:t>Three-Person Mechanics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Soccer</a:t>
            </a:r>
            <a:r>
              <a:rPr kumimoji="0" lang="en-US" sz="1200" b="0" i="0" u="none" strike="noStrike" kern="1200" cap="none" spc="0" normalizeH="0" baseline="0" noProof="0" dirty="0">
                <a:ln>
                  <a:noFill/>
                </a:ln>
                <a:solidFill>
                  <a:prstClr val="black"/>
                </a:solidFill>
                <a:effectLst/>
                <a:uLnTx/>
                <a:uFillTx/>
                <a:latin typeface="+mn-lt"/>
                <a:ea typeface="+mn-ea"/>
                <a:cs typeface="+mn-cs"/>
              </a:rPr>
              <a:t> – Fouls and Misconduct</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Soccer - </a:t>
            </a:r>
            <a:r>
              <a:rPr kumimoji="0" lang="en-US" sz="1200" b="0" i="0" u="none" strike="noStrike" kern="1200" cap="none" spc="0" normalizeH="0" baseline="0" noProof="0" dirty="0">
                <a:ln>
                  <a:noFill/>
                </a:ln>
                <a:solidFill>
                  <a:prstClr val="black"/>
                </a:solidFill>
                <a:effectLst/>
                <a:uLnTx/>
                <a:uFillTx/>
                <a:latin typeface="+mn-lt"/>
                <a:ea typeface="+mn-ea"/>
                <a:cs typeface="+mn-cs"/>
              </a:rPr>
              <a:t>Offside</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Swimming and Diving</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Officiating Wrestling</a:t>
            </a: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Umpiring Softball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srgbClr val="ED7D31"/>
                </a:solidFill>
                <a:effectLst/>
                <a:uLnTx/>
                <a:uFillTx/>
                <a:latin typeface="+mn-lt"/>
                <a:ea typeface="+mn-ea"/>
                <a:cs typeface="+mn-cs"/>
              </a:rPr>
              <a:t>Future Courses to be Considered:</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Umpiring Baseball</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Field Hockey</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Track and Field</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Umpiring Softball – </a:t>
            </a:r>
            <a:r>
              <a:rPr kumimoji="0" lang="en-US" sz="1200" b="0" i="0" u="none" strike="noStrike" kern="1200" cap="none" spc="0" normalizeH="0" baseline="0" noProof="0" dirty="0">
                <a:ln>
                  <a:noFill/>
                </a:ln>
                <a:solidFill>
                  <a:prstClr val="black"/>
                </a:solidFill>
                <a:effectLst/>
                <a:uLnTx/>
                <a:uFillTx/>
                <a:latin typeface="+mn-lt"/>
                <a:ea typeface="+mn-ea"/>
                <a:cs typeface="+mn-cs"/>
              </a:rPr>
              <a:t>Mechanics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Communication Among Officials and Coaches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4E09B2-6408-441F-BB3F-D03E0D1A73E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9779273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Your Complete Solution for Officials Management and More:</a:t>
            </a:r>
          </a:p>
          <a:p>
            <a:pPr marL="171450" indent="-171450">
              <a:buFont typeface="Arial" panose="020B0604020202020204" pitchFamily="34" charset="0"/>
              <a:buChar char="•"/>
            </a:pPr>
            <a:r>
              <a:rPr lang="en-US" dirty="0"/>
              <a:t>Registration</a:t>
            </a:r>
          </a:p>
          <a:p>
            <a:pPr marL="171450" indent="-171450">
              <a:buFont typeface="Arial" panose="020B0604020202020204" pitchFamily="34" charset="0"/>
              <a:buChar char="•"/>
            </a:pPr>
            <a:r>
              <a:rPr lang="en-US" dirty="0"/>
              <a:t>Assignment</a:t>
            </a:r>
          </a:p>
          <a:p>
            <a:pPr marL="171450" indent="-171450">
              <a:buFont typeface="Arial" panose="020B0604020202020204" pitchFamily="34" charset="0"/>
              <a:buChar char="•"/>
            </a:pPr>
            <a:r>
              <a:rPr lang="en-US" dirty="0"/>
              <a:t>Payment</a:t>
            </a:r>
          </a:p>
          <a:p>
            <a:pPr marL="171450" indent="-171450">
              <a:buFont typeface="Arial" panose="020B0604020202020204" pitchFamily="34" charset="0"/>
              <a:buChar char="•"/>
            </a:pPr>
            <a:r>
              <a:rPr lang="en-US" dirty="0"/>
              <a:t>Testing</a:t>
            </a:r>
          </a:p>
          <a:p>
            <a:pPr marL="171450" indent="-171450">
              <a:buFont typeface="Arial" panose="020B0604020202020204" pitchFamily="34" charset="0"/>
              <a:buChar char="•"/>
            </a:pPr>
            <a:r>
              <a:rPr lang="en-US" dirty="0"/>
              <a:t>Background Checks</a:t>
            </a:r>
          </a:p>
          <a:p>
            <a:endParaRPr lang="en-US" dirty="0"/>
          </a:p>
          <a:p>
            <a:r>
              <a:rPr lang="en-US" b="1" dirty="0"/>
              <a:t>For More Information on the NFHS – Center for Officials Services (COS) Contact:</a:t>
            </a:r>
          </a:p>
          <a:p>
            <a:r>
              <a:rPr lang="en-US" dirty="0"/>
              <a:t>Davis Whitfield, NFHS, </a:t>
            </a:r>
            <a:r>
              <a:rPr lang="en-US" dirty="0">
                <a:hlinkClick r:id="rId3"/>
              </a:rPr>
              <a:t>dwhitfield@nfhs.org</a:t>
            </a:r>
            <a:endParaRPr lang="en-US" dirty="0"/>
          </a:p>
          <a:p>
            <a:r>
              <a:rPr lang="en-US" dirty="0"/>
              <a:t>Karissa </a:t>
            </a:r>
            <a:r>
              <a:rPr lang="en-US" dirty="0" err="1"/>
              <a:t>Niehoff</a:t>
            </a:r>
            <a:r>
              <a:rPr lang="en-US" dirty="0"/>
              <a:t>, NFHS, </a:t>
            </a:r>
            <a:r>
              <a:rPr lang="en-US" dirty="0">
                <a:hlinkClick r:id="rId4"/>
              </a:rPr>
              <a:t>kniehoff@nfhs.org</a:t>
            </a:r>
            <a:endParaRPr lang="en-US" dirty="0"/>
          </a:p>
          <a:p>
            <a:endParaRPr lang="en-US" dirty="0"/>
          </a:p>
          <a:p>
            <a:r>
              <a:rPr lang="en-US" b="1" dirty="0"/>
              <a:t>Also If You’re Interested in Eligibility and Monitoring Requirements Contact </a:t>
            </a:r>
            <a:br>
              <a:rPr lang="en-US" b="1" dirty="0"/>
            </a:br>
            <a:r>
              <a:rPr lang="en-US" b="1" dirty="0"/>
              <a:t>the Folks at Dragonfly:</a:t>
            </a:r>
          </a:p>
          <a:p>
            <a:r>
              <a:rPr lang="en-US" dirty="0"/>
              <a:t>Kirk Miller, Dragonfly, </a:t>
            </a:r>
            <a:r>
              <a:rPr lang="en-US" dirty="0">
                <a:hlinkClick r:id="rId5"/>
              </a:rPr>
              <a:t>kirk@dragonflyathletics.com</a:t>
            </a:r>
            <a:endParaRPr lang="en-US" dirty="0"/>
          </a:p>
          <a:p>
            <a:r>
              <a:rPr lang="en-US" dirty="0"/>
              <a:t>Brandon Wallace, Dragonfly, </a:t>
            </a:r>
            <a:r>
              <a:rPr lang="en-US" dirty="0">
                <a:hlinkClick r:id="rId6"/>
              </a:rPr>
              <a:t>brandon@dragonflyathletics.com</a:t>
            </a:r>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45</a:t>
            </a:fld>
            <a:endParaRPr lang="en-US"/>
          </a:p>
        </p:txBody>
      </p:sp>
    </p:spTree>
    <p:extLst>
      <p:ext uri="{BB962C8B-B14F-4D97-AF65-F5344CB8AC3E}">
        <p14:creationId xmlns:p14="http://schemas.microsoft.com/office/powerpoint/2010/main" val="33564112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NFHS Learning Center, accessed at NFHSLearn.com has over 70 online professional development courses for the entire interscholastic community, including coaches, administrators, officials, parents, students, and individuals within performing arts programs. The mission and purpose of the NFHS Learning Center is focused on growing professional development opportunities. Those opportunities include courses, but now also incorporate additional videos such as “The Parent Seat” and “Beyond The Scoreboard,” which are short videos created to show to parents at Parent Meetings or show during events. The NFHS Learning Center has delivered over 10,000,000 courses and looks to continue to educate and be a valuable resource for the entire interscholastic community. Learn more at NFHSLearn.com!</a:t>
            </a: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47</a:t>
            </a:fld>
            <a:endParaRPr lang="en-US"/>
          </a:p>
        </p:txBody>
      </p:sp>
    </p:spTree>
    <p:extLst>
      <p:ext uri="{BB962C8B-B14F-4D97-AF65-F5344CB8AC3E}">
        <p14:creationId xmlns:p14="http://schemas.microsoft.com/office/powerpoint/2010/main" val="3379798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The NFHS Network is the leader in streaming Live and On Demand high school sports.</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Partnered with the </a:t>
            </a:r>
            <a:r>
              <a:rPr lang="en-US" sz="1200" b="1" i="0" u="none" strike="noStrike" kern="1200" dirty="0">
                <a:solidFill>
                  <a:schemeClr val="tx1"/>
                </a:solidFill>
                <a:effectLst/>
                <a:latin typeface="+mn-lt"/>
                <a:ea typeface="+mn-ea"/>
                <a:cs typeface="+mn-cs"/>
                <a:hlinkClick r:id="rId3"/>
              </a:rPr>
              <a:t>National Federation of State High School Associations</a:t>
            </a:r>
            <a:r>
              <a:rPr lang="en-US" sz="1200" b="0" i="0" kern="1200" dirty="0">
                <a:solidFill>
                  <a:schemeClr val="tx1"/>
                </a:solidFill>
                <a:effectLst/>
                <a:latin typeface="+mn-lt"/>
                <a:ea typeface="+mn-ea"/>
                <a:cs typeface="+mn-cs"/>
              </a:rPr>
              <a:t>, 45 high school state athletic/activities associations, and </a:t>
            </a:r>
            <a:r>
              <a:rPr lang="en-US" sz="1200" b="0" i="0" kern="1200" dirty="0" err="1">
                <a:solidFill>
                  <a:schemeClr val="tx1"/>
                </a:solidFill>
                <a:effectLst/>
                <a:latin typeface="+mn-lt"/>
                <a:ea typeface="+mn-ea"/>
                <a:cs typeface="+mn-cs"/>
              </a:rPr>
              <a:t>PlayOn</a:t>
            </a:r>
            <a:r>
              <a:rPr lang="en-US" sz="1200" b="0" i="0" kern="1200" dirty="0">
                <a:solidFill>
                  <a:schemeClr val="tx1"/>
                </a:solidFill>
                <a:effectLst/>
                <a:latin typeface="+mn-lt"/>
                <a:ea typeface="+mn-ea"/>
                <a:cs typeface="+mn-cs"/>
              </a:rPr>
              <a:t>! Sports, the NFHS Network is a joint venture created to provide fans with the ability to stream high school sports on any device, from wherever they are.</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All NFHS Network events are available to watch online at </a:t>
            </a:r>
            <a:r>
              <a:rPr lang="en-US" sz="1200" b="1" i="0" u="none" strike="noStrike" kern="1200" dirty="0">
                <a:solidFill>
                  <a:schemeClr val="tx1"/>
                </a:solidFill>
                <a:effectLst/>
                <a:latin typeface="+mn-lt"/>
                <a:ea typeface="+mn-ea"/>
                <a:cs typeface="+mn-cs"/>
                <a:hlinkClick r:id="rId4"/>
              </a:rPr>
              <a:t>www.NFHSnetwork.com</a:t>
            </a:r>
            <a:r>
              <a:rPr lang="en-US" sz="1200" b="0" i="0" kern="1200" dirty="0">
                <a:solidFill>
                  <a:schemeClr val="tx1"/>
                </a:solidFill>
                <a:effectLst/>
                <a:latin typeface="+mn-lt"/>
                <a:ea typeface="+mn-ea"/>
                <a:cs typeface="+mn-cs"/>
              </a:rPr>
              <a:t> and through the NFHS Network Live App for iOS and Android. Follow us on </a:t>
            </a:r>
            <a:r>
              <a:rPr lang="en-US" sz="1200" b="1" i="0" u="none" strike="noStrike" kern="1200" dirty="0">
                <a:solidFill>
                  <a:schemeClr val="tx1"/>
                </a:solidFill>
                <a:effectLst/>
                <a:latin typeface="+mn-lt"/>
                <a:ea typeface="+mn-ea"/>
                <a:cs typeface="+mn-cs"/>
                <a:hlinkClick r:id="rId5"/>
              </a:rPr>
              <a:t>Facebook</a:t>
            </a:r>
            <a:r>
              <a:rPr lang="en-US" sz="1200" b="0" i="0"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hlinkClick r:id="rId6"/>
              </a:rPr>
              <a:t>Twitter</a:t>
            </a:r>
            <a:r>
              <a:rPr lang="en-US" sz="1200" b="0" i="0"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hlinkClick r:id="rId7"/>
              </a:rPr>
              <a:t>Instagram</a:t>
            </a:r>
            <a:r>
              <a:rPr lang="en-US" sz="1200" b="0" i="0" kern="1200" dirty="0">
                <a:solidFill>
                  <a:schemeClr val="tx1"/>
                </a:solidFill>
                <a:effectLst/>
                <a:latin typeface="+mn-lt"/>
                <a:ea typeface="+mn-ea"/>
                <a:cs typeface="+mn-cs"/>
              </a:rPr>
              <a:t>, and </a:t>
            </a:r>
            <a:r>
              <a:rPr lang="en-US" sz="1200" b="1" i="0" u="none" strike="noStrike" kern="1200" dirty="0">
                <a:solidFill>
                  <a:schemeClr val="tx1"/>
                </a:solidFill>
                <a:effectLst/>
                <a:latin typeface="+mn-lt"/>
                <a:ea typeface="+mn-ea"/>
                <a:cs typeface="+mn-cs"/>
                <a:hlinkClick r:id="rId8"/>
              </a:rPr>
              <a:t>YouTube</a:t>
            </a:r>
            <a:r>
              <a:rPr lang="en-US" sz="1200" b="0" i="0" kern="1200" dirty="0">
                <a:solidFill>
                  <a:schemeClr val="tx1"/>
                </a:solidFill>
                <a:effectLst/>
                <a:latin typeface="+mn-lt"/>
                <a:ea typeface="+mn-ea"/>
                <a:cs typeface="+mn-cs"/>
              </a:rPr>
              <a:t>.</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Watching high school sports and events has never been easier.</a:t>
            </a:r>
          </a:p>
          <a:p>
            <a:endParaRPr lang="en-US" dirty="0"/>
          </a:p>
          <a:p>
            <a:r>
              <a:rPr lang="en-US" dirty="0"/>
              <a:t>The NFHS Network’s goal to broadcast live all 2 million high school sporting events by 2025.</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The NFHS Network covers 27 different regular season and postseason sports, as well as other high school activities, celebrating the accomplishments of students-athletes, student broadcasters, and high schools across the country.</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49</a:t>
            </a:fld>
            <a:endParaRPr lang="en-US"/>
          </a:p>
        </p:txBody>
      </p:sp>
    </p:spTree>
    <p:extLst>
      <p:ext uri="{BB962C8B-B14F-4D97-AF65-F5344CB8AC3E}">
        <p14:creationId xmlns:p14="http://schemas.microsoft.com/office/powerpoint/2010/main" val="11318098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NFHS Network will broadcast over 150,000 live events this year. If your school is not a member of the NFHS Network School Broadcast Program, please contact us at Mark.Koski@NFHSnetwork.com</a:t>
            </a: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50</a:t>
            </a:fld>
            <a:endParaRPr lang="en-US"/>
          </a:p>
        </p:txBody>
      </p:sp>
    </p:spTree>
    <p:extLst>
      <p:ext uri="{BB962C8B-B14F-4D97-AF65-F5344CB8AC3E}">
        <p14:creationId xmlns:p14="http://schemas.microsoft.com/office/powerpoint/2010/main" val="33762006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51</a:t>
            </a:fld>
            <a:endParaRPr lang="en-US"/>
          </a:p>
        </p:txBody>
      </p:sp>
    </p:spTree>
    <p:extLst>
      <p:ext uri="{BB962C8B-B14F-4D97-AF65-F5344CB8AC3E}">
        <p14:creationId xmlns:p14="http://schemas.microsoft.com/office/powerpoint/2010/main" val="316968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NFHS writes rules for 17 sports, publishes High School Today along with several other key publications totaling</a:t>
            </a:r>
            <a:r>
              <a:rPr lang="en-US" baseline="0" dirty="0"/>
              <a:t> over 4 million pieces annually.</a:t>
            </a: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6</a:t>
            </a:fld>
            <a:endParaRPr lang="en-US"/>
          </a:p>
        </p:txBody>
      </p:sp>
    </p:spTree>
    <p:extLst>
      <p:ext uri="{BB962C8B-B14F-4D97-AF65-F5344CB8AC3E}">
        <p14:creationId xmlns:p14="http://schemas.microsoft.com/office/powerpoint/2010/main" val="3568734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addition to the printed rules book, the Track and Field and Cross Country Rule books is also available as an E-book for a cost of $6.99. </a:t>
            </a:r>
          </a:p>
          <a:p>
            <a:r>
              <a:rPr lang="en-US" sz="1200" kern="1200" dirty="0">
                <a:solidFill>
                  <a:schemeClr val="tx1"/>
                </a:solidFill>
                <a:effectLst/>
                <a:latin typeface="+mn-lt"/>
                <a:ea typeface="+mn-ea"/>
                <a:cs typeface="+mn-cs"/>
              </a:rPr>
              <a:t>To purchase the rules and case E-book; go to each sport specific page on the NFHS.org site where you will find information about purchasing and/or downloading not only rule books but other sport specific publications.</a:t>
            </a: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7</a:t>
            </a:fld>
            <a:endParaRPr lang="en-US"/>
          </a:p>
        </p:txBody>
      </p:sp>
    </p:spTree>
    <p:extLst>
      <p:ext uri="{BB962C8B-B14F-4D97-AF65-F5344CB8AC3E}">
        <p14:creationId xmlns:p14="http://schemas.microsoft.com/office/powerpoint/2010/main" val="2652734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Rules app for all NFHS rules books and case books is available on iTunes and Google Play. The app is free to download.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Each book subscription is $6.99; </a:t>
            </a:r>
          </a:p>
          <a:p>
            <a:r>
              <a:rPr lang="en-US" sz="1200" kern="1200" dirty="0">
                <a:solidFill>
                  <a:schemeClr val="tx1"/>
                </a:solidFill>
                <a:effectLst/>
                <a:latin typeface="+mn-lt"/>
                <a:ea typeface="+mn-ea"/>
                <a:cs typeface="+mn-cs"/>
              </a:rPr>
              <a:t>Rules books and case books will be cross-linked and Searchable.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NFHS Coaches and Officials Association paid individual members get all books for free, and 100% states members get books for free in sports designated by their state.</a:t>
            </a: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8</a:t>
            </a:fld>
            <a:endParaRPr lang="en-US"/>
          </a:p>
        </p:txBody>
      </p:sp>
    </p:spTree>
    <p:extLst>
      <p:ext uri="{BB962C8B-B14F-4D97-AF65-F5344CB8AC3E}">
        <p14:creationId xmlns:p14="http://schemas.microsoft.com/office/powerpoint/2010/main" val="677922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enlarged field was added to help clarify markings on fields that are used for multiple sports. </a:t>
            </a:r>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10</a:t>
            </a:fld>
            <a:endParaRPr lang="en-US"/>
          </a:p>
        </p:txBody>
      </p:sp>
    </p:spTree>
    <p:extLst>
      <p:ext uri="{BB962C8B-B14F-4D97-AF65-F5344CB8AC3E}">
        <p14:creationId xmlns:p14="http://schemas.microsoft.com/office/powerpoint/2010/main" val="1643532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Rationale:</a:t>
            </a:r>
            <a:r>
              <a:rPr lang="en-US" sz="12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 Re-organization of the uniform rule to remove redundant language as well as added language about uniform bottoms  for clarity.</a:t>
            </a:r>
            <a:endParaRPr lang="en-US" dirty="0"/>
          </a:p>
          <a:p>
            <a:endParaRPr lang="en-US" dirty="0"/>
          </a:p>
          <a:p>
            <a:r>
              <a:rPr lang="en-US" dirty="0"/>
              <a:t>Undershirt old Art 6 2019 book</a:t>
            </a:r>
          </a:p>
          <a:p>
            <a:r>
              <a:rPr lang="en-US" dirty="0"/>
              <a:t>Uniform Bottoms are new as there was no rule in previous book as to what could be worn on the bottom. </a:t>
            </a:r>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11</a:t>
            </a:fld>
            <a:endParaRPr lang="en-US"/>
          </a:p>
        </p:txBody>
      </p:sp>
    </p:spTree>
    <p:extLst>
      <p:ext uri="{BB962C8B-B14F-4D97-AF65-F5344CB8AC3E}">
        <p14:creationId xmlns:p14="http://schemas.microsoft.com/office/powerpoint/2010/main" val="1249354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Socks was Art 3 in 2019 Rules Book</a:t>
            </a: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12</a:t>
            </a:fld>
            <a:endParaRPr lang="en-US"/>
          </a:p>
        </p:txBody>
      </p:sp>
    </p:spTree>
    <p:extLst>
      <p:ext uri="{BB962C8B-B14F-4D97-AF65-F5344CB8AC3E}">
        <p14:creationId xmlns:p14="http://schemas.microsoft.com/office/powerpoint/2010/main" val="16183182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A picture containing person, outdoor, man, woman&#10;&#10;Description automatically generated">
            <a:extLst>
              <a:ext uri="{FF2B5EF4-FFF2-40B4-BE49-F238E27FC236}">
                <a16:creationId xmlns:a16="http://schemas.microsoft.com/office/drawing/2014/main" id="{BE70B68D-35B0-4E36-BB2B-ECA7C70CD8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4408510"/>
          </a:xfrm>
          <a:prstGeom prst="rect">
            <a:avLst/>
          </a:prstGeom>
        </p:spPr>
      </p:pic>
      <p:sp>
        <p:nvSpPr>
          <p:cNvPr id="5" name="Rectangle 4"/>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rot="10800000">
            <a:off x="2233084" y="4416426"/>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TextBox 11">
            <a:extLst>
              <a:ext uri="{FF2B5EF4-FFF2-40B4-BE49-F238E27FC236}">
                <a16:creationId xmlns:a16="http://schemas.microsoft.com/office/drawing/2014/main" id="{2BDE4F00-FB5F-4D66-85FC-86BF17486429}"/>
              </a:ext>
            </a:extLst>
          </p:cNvPr>
          <p:cNvSpPr txBox="1"/>
          <p:nvPr userDrawn="1"/>
        </p:nvSpPr>
        <p:spPr>
          <a:xfrm>
            <a:off x="428131" y="4646730"/>
            <a:ext cx="1830950" cy="430887"/>
          </a:xfrm>
          <a:prstGeom prst="rect">
            <a:avLst/>
          </a:prstGeom>
          <a:noFill/>
        </p:spPr>
        <p:txBody>
          <a:bodyPr wrap="none">
            <a:spAutoFit/>
          </a:bodyPr>
          <a:lstStyle/>
          <a:p>
            <a:pPr algn="ctr">
              <a:defRPr/>
            </a:pPr>
            <a:r>
              <a:rPr lang="en-US" sz="1100" dirty="0">
                <a:solidFill>
                  <a:srgbClr val="00205B"/>
                </a:solidFill>
                <a:latin typeface="+mn-lt"/>
                <a:cs typeface="Arial" charset="0"/>
              </a:rPr>
              <a:t>National Federation of State </a:t>
            </a:r>
          </a:p>
          <a:p>
            <a:pPr algn="ctr">
              <a:defRPr/>
            </a:pPr>
            <a:r>
              <a:rPr lang="en-US" sz="1100" dirty="0">
                <a:solidFill>
                  <a:srgbClr val="00205B"/>
                </a:solidFill>
                <a:latin typeface="+mn-lt"/>
                <a:cs typeface="Arial" charset="0"/>
              </a:rPr>
              <a:t>High School Associations</a:t>
            </a:r>
          </a:p>
        </p:txBody>
      </p:sp>
      <p:pic>
        <p:nvPicPr>
          <p:cNvPr id="10" name="Picture 9">
            <a:extLst>
              <a:ext uri="{FF2B5EF4-FFF2-40B4-BE49-F238E27FC236}">
                <a16:creationId xmlns:a16="http://schemas.microsoft.com/office/drawing/2014/main" id="{B9704F59-82A7-4712-AB38-D4DC0C7A10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0526" y="5183978"/>
            <a:ext cx="1235909" cy="144415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pic>
        <p:nvPicPr>
          <p:cNvPr id="7" name="Picture 6" descr="A picture containing person, outdoor, man, woman&#10;&#10;Description automatically generated">
            <a:extLst>
              <a:ext uri="{FF2B5EF4-FFF2-40B4-BE49-F238E27FC236}">
                <a16:creationId xmlns:a16="http://schemas.microsoft.com/office/drawing/2014/main" id="{E2CA48CF-5F04-4063-8B2D-6A62D47264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4206"/>
            <a:ext cx="12192000" cy="4408510"/>
          </a:xfrm>
          <a:prstGeom prst="rect">
            <a:avLst/>
          </a:prstGeom>
        </p:spPr>
      </p:pic>
      <p:sp>
        <p:nvSpPr>
          <p:cNvPr id="10" name="Rectangle 9">
            <a:extLst>
              <a:ext uri="{FF2B5EF4-FFF2-40B4-BE49-F238E27FC236}">
                <a16:creationId xmlns:a16="http://schemas.microsoft.com/office/drawing/2014/main" id="{F4C7A326-9B3E-4264-A6BF-FB6810FA259D}"/>
              </a:ext>
            </a:extLst>
          </p:cNvPr>
          <p:cNvSpPr/>
          <p:nvPr userDrawn="1"/>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7" descr="A close up of a sign&#10;&#10;Description automatically generated">
            <a:extLst>
              <a:ext uri="{FF2B5EF4-FFF2-40B4-BE49-F238E27FC236}">
                <a16:creationId xmlns:a16="http://schemas.microsoft.com/office/drawing/2014/main" id="{95946FB7-8166-4451-950F-4148F56F0C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69929" y="4858995"/>
            <a:ext cx="1260753" cy="1472184"/>
          </a:xfrm>
          <a:prstGeom prst="rect">
            <a:avLst/>
          </a:prstGeom>
        </p:spPr>
      </p:pic>
    </p:spTree>
    <p:extLst>
      <p:ext uri="{BB962C8B-B14F-4D97-AF65-F5344CB8AC3E}">
        <p14:creationId xmlns:p14="http://schemas.microsoft.com/office/powerpoint/2010/main" val="4270132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spTree>
      <p:nvGrpSpPr>
        <p:cNvPr id="1" name=""/>
        <p:cNvGrpSpPr/>
        <p:nvPr/>
      </p:nvGrpSpPr>
      <p:grpSpPr>
        <a:xfrm>
          <a:off x="0" y="0"/>
          <a:ext cx="0" cy="0"/>
          <a:chOff x="0" y="0"/>
          <a:chExt cx="0" cy="0"/>
        </a:xfrm>
      </p:grpSpPr>
      <p:pic>
        <p:nvPicPr>
          <p:cNvPr id="5" name="Picture 4" descr="A picture containing person, outdoor, man, woman&#10;&#10;Description automatically generated">
            <a:extLst>
              <a:ext uri="{FF2B5EF4-FFF2-40B4-BE49-F238E27FC236}">
                <a16:creationId xmlns:a16="http://schemas.microsoft.com/office/drawing/2014/main" id="{FE3E2CB2-C8E6-4A75-AAA6-0B8E1DFCCB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4408510"/>
          </a:xfrm>
          <a:prstGeom prst="rect">
            <a:avLst/>
          </a:prstGeom>
        </p:spPr>
      </p:pic>
      <p:sp>
        <p:nvSpPr>
          <p:cNvPr id="12" name="Rectangle 11">
            <a:extLst>
              <a:ext uri="{FF2B5EF4-FFF2-40B4-BE49-F238E27FC236}">
                <a16:creationId xmlns:a16="http://schemas.microsoft.com/office/drawing/2014/main" id="{DE9B0DA6-9A65-42DD-BAFA-0E7ECCDF2473}"/>
              </a:ext>
            </a:extLst>
          </p:cNvPr>
          <p:cNvSpPr/>
          <p:nvPr userDrawn="1"/>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10" name="Picture 9" descr="NFHS Network_FC_RGB_Transparent@300.png">
            <a:extLst>
              <a:ext uri="{FF2B5EF4-FFF2-40B4-BE49-F238E27FC236}">
                <a16:creationId xmlns:a16="http://schemas.microsoft.com/office/drawing/2014/main" id="{41672B34-AEAD-4569-9BFE-32C62828BE4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07532" y="4603750"/>
            <a:ext cx="2008268" cy="2008268"/>
          </a:xfrm>
          <a:prstGeom prst="rect">
            <a:avLst/>
          </a:prstGeom>
        </p:spPr>
      </p:pic>
    </p:spTree>
    <p:extLst>
      <p:ext uri="{BB962C8B-B14F-4D97-AF65-F5344CB8AC3E}">
        <p14:creationId xmlns:p14="http://schemas.microsoft.com/office/powerpoint/2010/main" val="948504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4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2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757713DC-30C4-4EB6-933B-B35831C7F715}" type="datetimeFigureOut">
              <a:rPr lang="en-US"/>
              <a:pPr>
                <a:defRPr/>
              </a:pPr>
              <a:t>6/5/2020</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431FA01-9D33-4534-80B3-5D3504E709E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Sporty Title Slide">
    <p:spTree>
      <p:nvGrpSpPr>
        <p:cNvPr id="1" name=""/>
        <p:cNvGrpSpPr/>
        <p:nvPr/>
      </p:nvGrpSpPr>
      <p:grpSpPr>
        <a:xfrm>
          <a:off x="0" y="0"/>
          <a:ext cx="0" cy="0"/>
          <a:chOff x="0" y="0"/>
          <a:chExt cx="0" cy="0"/>
        </a:xfrm>
      </p:grpSpPr>
      <p:sp>
        <p:nvSpPr>
          <p:cNvPr id="5" name="Rectangle 4"/>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rot="10800000">
            <a:off x="2233084" y="4416426"/>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8" name="TextBox 7"/>
          <p:cNvSpPr txBox="1"/>
          <p:nvPr userDrawn="1"/>
        </p:nvSpPr>
        <p:spPr>
          <a:xfrm>
            <a:off x="8206318" y="4456113"/>
            <a:ext cx="3788833" cy="368300"/>
          </a:xfrm>
          <a:prstGeom prst="rect">
            <a:avLst/>
          </a:prstGeom>
          <a:noFill/>
        </p:spPr>
        <p:txBody>
          <a:bodyPr>
            <a:spAutoFit/>
          </a:bodyPr>
          <a:lstStyle/>
          <a:p>
            <a:pPr algn="r" fontAlgn="auto">
              <a:spcBef>
                <a:spcPts val="0"/>
              </a:spcBef>
              <a:spcAft>
                <a:spcPts val="0"/>
              </a:spcAft>
              <a:defRPr/>
            </a:pPr>
            <a:r>
              <a:rPr lang="en-US" dirty="0">
                <a:solidFill>
                  <a:schemeClr val="bg1"/>
                </a:solidFill>
                <a:latin typeface="+mn-lt"/>
                <a:cs typeface="+mn-cs"/>
              </a:rPr>
              <a:t>Take Part. Get Set For Life.®</a:t>
            </a:r>
          </a:p>
        </p:txBody>
      </p:sp>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extBox 9">
            <a:extLst>
              <a:ext uri="{FF2B5EF4-FFF2-40B4-BE49-F238E27FC236}">
                <a16:creationId xmlns:a16="http://schemas.microsoft.com/office/drawing/2014/main" id="{C607A346-66E3-43B4-801A-2BFF90156E0C}"/>
              </a:ext>
            </a:extLst>
          </p:cNvPr>
          <p:cNvSpPr txBox="1"/>
          <p:nvPr userDrawn="1"/>
        </p:nvSpPr>
        <p:spPr>
          <a:xfrm>
            <a:off x="428131" y="4646730"/>
            <a:ext cx="1830950" cy="430887"/>
          </a:xfrm>
          <a:prstGeom prst="rect">
            <a:avLst/>
          </a:prstGeom>
          <a:noFill/>
        </p:spPr>
        <p:txBody>
          <a:bodyPr wrap="none">
            <a:spAutoFit/>
          </a:bodyPr>
          <a:lstStyle/>
          <a:p>
            <a:pPr algn="ctr">
              <a:defRPr/>
            </a:pPr>
            <a:r>
              <a:rPr lang="en-US" sz="1100" dirty="0">
                <a:solidFill>
                  <a:srgbClr val="00205B"/>
                </a:solidFill>
                <a:latin typeface="+mn-lt"/>
                <a:cs typeface="Arial" charset="0"/>
              </a:rPr>
              <a:t>National Federation of State </a:t>
            </a:r>
          </a:p>
          <a:p>
            <a:pPr algn="ctr">
              <a:defRPr/>
            </a:pPr>
            <a:r>
              <a:rPr lang="en-US" sz="1100" dirty="0">
                <a:solidFill>
                  <a:srgbClr val="00205B"/>
                </a:solidFill>
                <a:latin typeface="+mn-lt"/>
                <a:cs typeface="Arial" charset="0"/>
              </a:rPr>
              <a:t>High School Associations</a:t>
            </a:r>
          </a:p>
        </p:txBody>
      </p:sp>
      <p:pic>
        <p:nvPicPr>
          <p:cNvPr id="11" name="Picture 10">
            <a:extLst>
              <a:ext uri="{FF2B5EF4-FFF2-40B4-BE49-F238E27FC236}">
                <a16:creationId xmlns:a16="http://schemas.microsoft.com/office/drawing/2014/main" id="{D65A2625-F246-46E5-B681-BB1FF3275C0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526" y="5183978"/>
            <a:ext cx="1235909" cy="144415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ED58DB-0473-49E7-8FCF-E3C60A592785}" type="datetimeFigureOut">
              <a:rPr lang="en-US"/>
              <a:pPr>
                <a:defRPr/>
              </a:pPr>
              <a:t>6/5/2020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www.nfhs.org</a:t>
            </a:r>
          </a:p>
        </p:txBody>
      </p:sp>
      <p:sp>
        <p:nvSpPr>
          <p:cNvPr id="6" name="Slide Number Placeholder 5"/>
          <p:cNvSpPr>
            <a:spLocks noGrp="1"/>
          </p:cNvSpPr>
          <p:nvPr>
            <p:ph type="sldNum" sz="quarter" idx="12"/>
          </p:nvPr>
        </p:nvSpPr>
        <p:spPr/>
        <p:txBody>
          <a:bodyPr/>
          <a:lstStyle>
            <a:lvl1pPr>
              <a:defRPr/>
            </a:lvl1pPr>
          </a:lstStyle>
          <a:p>
            <a:pPr>
              <a:defRPr/>
            </a:pPr>
            <a:fld id="{7E1C6EB7-24C7-4ADB-A469-6D576C7B840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CA574E5-FD7F-4BE5-A52F-7CC3448DC73D}" type="datetimeFigureOut">
              <a:rPr lang="en-US"/>
              <a:pPr>
                <a:defRPr/>
              </a:pPr>
              <a:t>6/5/2020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F215D8C-5BF0-4062-847A-4E374A8FC26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F217758-ACCC-4E26-AC66-857E65430FDE}" type="datetimeFigureOut">
              <a:rPr lang="en-US"/>
              <a:pPr>
                <a:defRPr/>
              </a:pPr>
              <a:t>6/5/2020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E0A71D9-E60A-4956-946F-F01E7608B95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0314A39-A647-43F0-BD87-446DC46F0454}" type="datetimeFigureOut">
              <a:rPr lang="en-US"/>
              <a:pPr>
                <a:defRPr/>
              </a:pPr>
              <a:t>6/5/2020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C53ED8F9-E0FA-433A-A2CD-F6F13C2907A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FCCA03E-429E-4287-B460-5A3D2507CEB5}" type="datetimeFigureOut">
              <a:rPr lang="en-US"/>
              <a:pPr>
                <a:defRPr/>
              </a:pPr>
              <a:t>6/5/2020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4E5A0F9E-214F-4EC5-88BA-BF682F9F162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1A596BE-6D36-4222-847D-ED1890045996}" type="datetimeFigureOut">
              <a:rPr lang="en-US"/>
              <a:pPr>
                <a:defRPr/>
              </a:pPr>
              <a:t>6/5/2020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B9FA9DB-E291-4943-BA24-3492DBA589A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A picture containing person, outdoor, man, woman&#10;&#10;Description automatically generated">
            <a:extLst>
              <a:ext uri="{FF2B5EF4-FFF2-40B4-BE49-F238E27FC236}">
                <a16:creationId xmlns:a16="http://schemas.microsoft.com/office/drawing/2014/main" id="{A4DC9E6A-EF3D-44D0-885A-EB5A7A4B3C5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7492"/>
            <a:ext cx="12192000" cy="4408510"/>
          </a:xfrm>
          <a:prstGeom prst="rect">
            <a:avLst/>
          </a:prstGeom>
        </p:spPr>
      </p:pic>
      <p:sp>
        <p:nvSpPr>
          <p:cNvPr id="11" name="Rectangle 10">
            <a:extLst>
              <a:ext uri="{FF2B5EF4-FFF2-40B4-BE49-F238E27FC236}">
                <a16:creationId xmlns:a16="http://schemas.microsoft.com/office/drawing/2014/main" id="{002F693D-3A2D-485E-840C-96DD640D51F1}"/>
              </a:ext>
            </a:extLst>
          </p:cNvPr>
          <p:cNvSpPr/>
          <p:nvPr userDrawn="1"/>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5" name="Picture 4" descr="A close up of a sign&#10;&#10;Description automatically generated">
            <a:extLst>
              <a:ext uri="{FF2B5EF4-FFF2-40B4-BE49-F238E27FC236}">
                <a16:creationId xmlns:a16="http://schemas.microsoft.com/office/drawing/2014/main" id="{70004C49-E55F-4321-B06D-5AD8EBB33D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69929" y="4858995"/>
            <a:ext cx="1260753" cy="147218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rot="10800000">
            <a:off x="364067"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p:cNvSpPr>
            <a:spLocks noGrp="1"/>
          </p:cNvSpPr>
          <p:nvPr>
            <p:ph type="title"/>
          </p:nvPr>
        </p:nvSpPr>
        <p:spPr bwMode="auto">
          <a:xfrm>
            <a:off x="1940985" y="525463"/>
            <a:ext cx="10026649"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p:cNvSpPr>
            <a:spLocks noGrp="1"/>
          </p:cNvSpPr>
          <p:nvPr>
            <p:ph type="body" idx="1"/>
          </p:nvPr>
        </p:nvSpPr>
        <p:spPr bwMode="auto">
          <a:xfrm>
            <a:off x="1940985" y="1989139"/>
            <a:ext cx="10026649" cy="43386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06819" y="6516688"/>
            <a:ext cx="2844800" cy="3032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3095B79-01CE-4ED0-989F-2DE6BB02611A}" type="datetimeFigureOut">
              <a:rPr lang="en-US"/>
              <a:pPr>
                <a:defRPr/>
              </a:pPr>
              <a:t>6/5/2020</a:t>
            </a:fld>
            <a:endParaRPr lang="en-US" dirty="0"/>
          </a:p>
        </p:txBody>
      </p:sp>
      <p:sp>
        <p:nvSpPr>
          <p:cNvPr id="5" name="Footer Placeholder 4"/>
          <p:cNvSpPr>
            <a:spLocks noGrp="1"/>
          </p:cNvSpPr>
          <p:nvPr>
            <p:ph type="ftr" sz="quarter" idx="3"/>
          </p:nvPr>
        </p:nvSpPr>
        <p:spPr>
          <a:xfrm>
            <a:off x="9997018" y="6524624"/>
            <a:ext cx="1991783" cy="29527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cs typeface="+mn-cs"/>
              </a:defRPr>
            </a:lvl1pPr>
          </a:lstStyle>
          <a:p>
            <a:pPr>
              <a:defRPr/>
            </a:pPr>
            <a:r>
              <a:rPr lang="en-US" dirty="0"/>
              <a:t>www.nfhs.org</a:t>
            </a:r>
          </a:p>
        </p:txBody>
      </p:sp>
      <p:sp>
        <p:nvSpPr>
          <p:cNvPr id="6" name="Slide Number Placeholder 5"/>
          <p:cNvSpPr>
            <a:spLocks noGrp="1"/>
          </p:cNvSpPr>
          <p:nvPr>
            <p:ph type="sldNum" sz="quarter" idx="4"/>
          </p:nvPr>
        </p:nvSpPr>
        <p:spPr>
          <a:xfrm>
            <a:off x="8343900" y="6516688"/>
            <a:ext cx="1388533" cy="3032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2EB5F1B-DC25-41F9-B0A8-DDD82FCDFBFF}" type="slidenum">
              <a:rPr lang="en-US"/>
              <a:pPr>
                <a:defRPr/>
              </a:pPr>
              <a:t>‹#›</a:t>
            </a:fld>
            <a:endParaRPr lang="en-US" dirty="0"/>
          </a:p>
        </p:txBody>
      </p:sp>
      <p:sp>
        <p:nvSpPr>
          <p:cNvPr id="7" name="Rectangle 6"/>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874185" y="0"/>
            <a:ext cx="4023783"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 name="Straight Connector 11"/>
          <p:cNvCxnSpPr/>
          <p:nvPr/>
        </p:nvCxnSpPr>
        <p:spPr>
          <a:xfrm>
            <a:off x="874184" y="1874838"/>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74184" y="6524625"/>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21">
            <a:extLst>
              <a:ext uri="{FF2B5EF4-FFF2-40B4-BE49-F238E27FC236}">
                <a16:creationId xmlns:a16="http://schemas.microsoft.com/office/drawing/2014/main" id="{E2446070-E5D9-443E-899F-48BCE50D2AEC}"/>
              </a:ext>
            </a:extLst>
          </p:cNvPr>
          <p:cNvGrpSpPr>
            <a:grpSpLocks/>
          </p:cNvGrpSpPr>
          <p:nvPr userDrawn="1"/>
        </p:nvGrpSpPr>
        <p:grpSpPr bwMode="auto">
          <a:xfrm>
            <a:off x="670984" y="855664"/>
            <a:ext cx="1132416" cy="650875"/>
            <a:chOff x="502921" y="856420"/>
            <a:chExt cx="850391" cy="649605"/>
          </a:xfrm>
          <a:solidFill>
            <a:srgbClr val="00205B"/>
          </a:solidFill>
        </p:grpSpPr>
        <p:sp>
          <p:nvSpPr>
            <p:cNvPr id="20" name="Freeform 18">
              <a:extLst>
                <a:ext uri="{FF2B5EF4-FFF2-40B4-BE49-F238E27FC236}">
                  <a16:creationId xmlns:a16="http://schemas.microsoft.com/office/drawing/2014/main" id="{29D30E7B-E2D6-4DDC-917F-EAE62351BEE6}"/>
                </a:ext>
              </a:extLst>
            </p:cNvPr>
            <p:cNvSpPr/>
            <p:nvPr userDrawn="1"/>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Freeform 17">
              <a:extLst>
                <a:ext uri="{FF2B5EF4-FFF2-40B4-BE49-F238E27FC236}">
                  <a16:creationId xmlns:a16="http://schemas.microsoft.com/office/drawing/2014/main" id="{D2B7A3AF-DCEF-4BC2-98E5-E2EDAD4AC617}"/>
                </a:ext>
              </a:extLst>
            </p:cNvPr>
            <p:cNvSpPr/>
            <p:nvPr userDrawn="1"/>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3" name="Picture 2">
            <a:extLst>
              <a:ext uri="{FF2B5EF4-FFF2-40B4-BE49-F238E27FC236}">
                <a16:creationId xmlns:a16="http://schemas.microsoft.com/office/drawing/2014/main" id="{4948AD9F-E029-4D66-8B85-1E3224390BAA}"/>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58270" y="5743558"/>
            <a:ext cx="813847" cy="950976"/>
          </a:xfrm>
          <a:prstGeom prst="rect">
            <a:avLst/>
          </a:prstGeom>
        </p:spPr>
      </p:pic>
    </p:spTree>
  </p:cSld>
  <p:clrMap bg1="lt1" tx1="dk1" bg2="lt2" tx2="dk2" accent1="accent1" accent2="accent2" accent3="accent3" accent4="accent4" accent5="accent5" accent6="accent6" hlink="hlink" folHlink="folHlink"/>
  <p:sldLayoutIdLst>
    <p:sldLayoutId id="2147483790" r:id="rId1"/>
    <p:sldLayoutId id="2147483791" r:id="rId2"/>
    <p:sldLayoutId id="2147483789" r:id="rId3"/>
    <p:sldLayoutId id="2147483792" r:id="rId4"/>
    <p:sldLayoutId id="2147483793" r:id="rId5"/>
    <p:sldLayoutId id="2147483794" r:id="rId6"/>
    <p:sldLayoutId id="2147483795" r:id="rId7"/>
    <p:sldLayoutId id="2147483796" r:id="rId8"/>
    <p:sldLayoutId id="2147483797" r:id="rId9"/>
    <p:sldLayoutId id="2147483800" r:id="rId10"/>
    <p:sldLayoutId id="2147483801" r:id="rId11"/>
    <p:sldLayoutId id="2147483798" r:id="rId12"/>
    <p:sldLayoutId id="2147483799" r:id="rId13"/>
  </p:sldLayoutIdLst>
  <p:hf sldNum="0" hdr="0" dt="0"/>
  <p:txStyles>
    <p:titleStyle>
      <a:lvl1pPr algn="l" rtl="0" eaLnBrk="1" fontAlgn="base" hangingPunct="1">
        <a:lnSpc>
          <a:spcPts val="3800"/>
        </a:lnSpc>
        <a:spcBef>
          <a:spcPct val="0"/>
        </a:spcBef>
        <a:spcAft>
          <a:spcPct val="0"/>
        </a:spcAft>
        <a:defRPr sz="3800" b="1" kern="1200" cap="all">
          <a:solidFill>
            <a:srgbClr val="00205B"/>
          </a:solidFill>
          <a:latin typeface="+mj-lt"/>
          <a:ea typeface="+mj-ea"/>
          <a:cs typeface="+mj-cs"/>
        </a:defRPr>
      </a:lvl1pPr>
      <a:lvl2pPr algn="l" rtl="0" eaLnBrk="1" fontAlgn="base" hangingPunct="1">
        <a:lnSpc>
          <a:spcPts val="3800"/>
        </a:lnSpc>
        <a:spcBef>
          <a:spcPct val="0"/>
        </a:spcBef>
        <a:spcAft>
          <a:spcPct val="0"/>
        </a:spcAft>
        <a:defRPr sz="3800" b="1">
          <a:solidFill>
            <a:schemeClr val="tx2"/>
          </a:solidFill>
          <a:latin typeface="Calibri" pitchFamily="34" charset="0"/>
        </a:defRPr>
      </a:lvl2pPr>
      <a:lvl3pPr algn="l" rtl="0" eaLnBrk="1" fontAlgn="base" hangingPunct="1">
        <a:lnSpc>
          <a:spcPts val="3800"/>
        </a:lnSpc>
        <a:spcBef>
          <a:spcPct val="0"/>
        </a:spcBef>
        <a:spcAft>
          <a:spcPct val="0"/>
        </a:spcAft>
        <a:defRPr sz="3800" b="1">
          <a:solidFill>
            <a:schemeClr val="tx2"/>
          </a:solidFill>
          <a:latin typeface="Calibri" pitchFamily="34" charset="0"/>
        </a:defRPr>
      </a:lvl3pPr>
      <a:lvl4pPr algn="l" rtl="0" eaLnBrk="1" fontAlgn="base" hangingPunct="1">
        <a:lnSpc>
          <a:spcPts val="3800"/>
        </a:lnSpc>
        <a:spcBef>
          <a:spcPct val="0"/>
        </a:spcBef>
        <a:spcAft>
          <a:spcPct val="0"/>
        </a:spcAft>
        <a:defRPr sz="3800" b="1">
          <a:solidFill>
            <a:schemeClr val="tx2"/>
          </a:solidFill>
          <a:latin typeface="Calibri" pitchFamily="34" charset="0"/>
        </a:defRPr>
      </a:lvl4pPr>
      <a:lvl5pPr algn="l" rtl="0" eaLnBrk="1" fontAlgn="base" hangingPunct="1">
        <a:lnSpc>
          <a:spcPts val="3800"/>
        </a:lnSpc>
        <a:spcBef>
          <a:spcPct val="0"/>
        </a:spcBef>
        <a:spcAft>
          <a:spcPct val="0"/>
        </a:spcAft>
        <a:defRPr sz="3800" b="1">
          <a:solidFill>
            <a:schemeClr val="tx2"/>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42.jpeg"/></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45.jpg"/></Relationships>
</file>

<file path=ppt/slides/_rels/slide5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18" Type="http://schemas.openxmlformats.org/officeDocument/2006/relationships/image" Target="../media/image33.jpeg"/><Relationship Id="rId3" Type="http://schemas.openxmlformats.org/officeDocument/2006/relationships/image" Target="../media/image18.jpeg"/><Relationship Id="rId7" Type="http://schemas.openxmlformats.org/officeDocument/2006/relationships/image" Target="../media/image22.jpeg"/><Relationship Id="rId12" Type="http://schemas.openxmlformats.org/officeDocument/2006/relationships/image" Target="../media/image27.jpeg"/><Relationship Id="rId17" Type="http://schemas.openxmlformats.org/officeDocument/2006/relationships/image" Target="../media/image32.jpeg"/><Relationship Id="rId2" Type="http://schemas.openxmlformats.org/officeDocument/2006/relationships/notesSlide" Target="../notesSlides/notesSlide4.xml"/><Relationship Id="rId16" Type="http://schemas.openxmlformats.org/officeDocument/2006/relationships/image" Target="../media/image31.jpeg"/><Relationship Id="rId20" Type="http://schemas.openxmlformats.org/officeDocument/2006/relationships/image" Target="../media/image35.jpeg"/><Relationship Id="rId1" Type="http://schemas.openxmlformats.org/officeDocument/2006/relationships/slideLayout" Target="../slideLayouts/slideLayout3.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5" Type="http://schemas.openxmlformats.org/officeDocument/2006/relationships/image" Target="../media/image30.jpeg"/><Relationship Id="rId10" Type="http://schemas.openxmlformats.org/officeDocument/2006/relationships/image" Target="../media/image25.jpeg"/><Relationship Id="rId19" Type="http://schemas.openxmlformats.org/officeDocument/2006/relationships/image" Target="../media/image34.jpeg"/><Relationship Id="rId4" Type="http://schemas.openxmlformats.org/officeDocument/2006/relationships/image" Target="../media/image19.jpeg"/><Relationship Id="rId9" Type="http://schemas.openxmlformats.org/officeDocument/2006/relationships/image" Target="../media/image24.jpeg"/><Relationship Id="rId14" Type="http://schemas.openxmlformats.org/officeDocument/2006/relationships/image" Target="../media/image29.jpeg"/></Relationships>
</file>

<file path=ppt/slides/_rels/slide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nfhs.org/erul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2AB99-7D8E-4F69-B82E-82AB356A44AD}"/>
              </a:ext>
            </a:extLst>
          </p:cNvPr>
          <p:cNvSpPr>
            <a:spLocks noGrp="1"/>
          </p:cNvSpPr>
          <p:nvPr>
            <p:ph type="ctrTitle"/>
          </p:nvPr>
        </p:nvSpPr>
        <p:spPr/>
        <p:txBody>
          <a:bodyPr/>
          <a:lstStyle/>
          <a:p>
            <a:r>
              <a:rPr lang="en-US" dirty="0"/>
              <a:t>2020-21 NFHS Field hockey Rules PowerPoint</a:t>
            </a:r>
          </a:p>
        </p:txBody>
      </p:sp>
      <p:sp>
        <p:nvSpPr>
          <p:cNvPr id="4" name="Subtitle 3">
            <a:extLst>
              <a:ext uri="{FF2B5EF4-FFF2-40B4-BE49-F238E27FC236}">
                <a16:creationId xmlns:a16="http://schemas.microsoft.com/office/drawing/2014/main" id="{0E380E8A-6F6E-4085-B276-A85DF239B423}"/>
              </a:ext>
            </a:extLst>
          </p:cNvPr>
          <p:cNvSpPr>
            <a:spLocks noGrp="1"/>
          </p:cNvSpPr>
          <p:nvPr>
            <p:ph type="subTitle" idx="1"/>
          </p:nvPr>
        </p:nvSpPr>
        <p:spPr/>
        <p:txBody>
          <a:bodyPr/>
          <a:lstStyle/>
          <a:p>
            <a:r>
              <a:rPr lang="en-US" dirty="0"/>
              <a:t>Rules Changes</a:t>
            </a:r>
          </a:p>
          <a:p>
            <a:r>
              <a:rPr lang="en-US" dirty="0"/>
              <a:t>Major Editorial Changes</a:t>
            </a:r>
          </a:p>
          <a:p>
            <a:r>
              <a:rPr lang="en-US" dirty="0"/>
              <a:t>Points of Emphasis</a:t>
            </a:r>
          </a:p>
          <a:p>
            <a:endParaRPr lang="en-US" dirty="0"/>
          </a:p>
        </p:txBody>
      </p:sp>
    </p:spTree>
    <p:extLst>
      <p:ext uri="{BB962C8B-B14F-4D97-AF65-F5344CB8AC3E}">
        <p14:creationId xmlns:p14="http://schemas.microsoft.com/office/powerpoint/2010/main" val="1022543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3044-6A82-4CCD-86A8-1FB8D8E5FE47}"/>
              </a:ext>
            </a:extLst>
          </p:cNvPr>
          <p:cNvSpPr>
            <a:spLocks noGrp="1"/>
          </p:cNvSpPr>
          <p:nvPr>
            <p:ph type="title"/>
          </p:nvPr>
        </p:nvSpPr>
        <p:spPr/>
        <p:txBody>
          <a:bodyPr/>
          <a:lstStyle/>
          <a:p>
            <a:r>
              <a:rPr lang="en-US" dirty="0"/>
              <a:t>The field</a:t>
            </a:r>
          </a:p>
        </p:txBody>
      </p:sp>
      <p:sp>
        <p:nvSpPr>
          <p:cNvPr id="3" name="Content Placeholder 2">
            <a:extLst>
              <a:ext uri="{FF2B5EF4-FFF2-40B4-BE49-F238E27FC236}">
                <a16:creationId xmlns:a16="http://schemas.microsoft.com/office/drawing/2014/main" id="{3885FE73-A199-4578-91BF-32ABDFEDA863}"/>
              </a:ext>
            </a:extLst>
          </p:cNvPr>
          <p:cNvSpPr>
            <a:spLocks noGrp="1"/>
          </p:cNvSpPr>
          <p:nvPr>
            <p:ph idx="1"/>
          </p:nvPr>
        </p:nvSpPr>
        <p:spPr/>
        <p:txBody>
          <a:bodyPr/>
          <a:lstStyle/>
          <a:p>
            <a:pPr marL="0" indent="0">
              <a:buNone/>
            </a:pPr>
            <a:r>
              <a:rPr lang="en-US" b="1" dirty="0"/>
              <a:t>ART. 1 . . . </a:t>
            </a:r>
            <a:r>
              <a:rPr lang="en-US" dirty="0"/>
              <a:t>The field shall be a smooth rectangular area. The dimensions, lines, goals and markers shall be as illustrated on the accompanying diagram. To minimize risk for all participants and ensure a more consistent and uniform playing surface, the grass should be cut to a maximum height of 1½ inches. A regulation size field is 100 yards long by 60 yards wide. Where space limitations mandate a smaller field, 90 yards long by 50 yards wide may be used. On a reduced </a:t>
            </a:r>
            <a:r>
              <a:rPr lang="en-US" u="sng" dirty="0"/>
              <a:t>or enlarged </a:t>
            </a:r>
            <a:r>
              <a:rPr lang="en-US" dirty="0"/>
              <a:t>size field, the 25-yard lines, striking circles and penalty</a:t>
            </a:r>
          </a:p>
        </p:txBody>
      </p:sp>
      <p:sp>
        <p:nvSpPr>
          <p:cNvPr id="4" name="Footer Placeholder 3">
            <a:extLst>
              <a:ext uri="{FF2B5EF4-FFF2-40B4-BE49-F238E27FC236}">
                <a16:creationId xmlns:a16="http://schemas.microsoft.com/office/drawing/2014/main" id="{520C7D6E-582B-4FD6-BD0E-C6D55E96C795}"/>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2672015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926D2A-9BC4-4CF3-A450-6671FC328A49}"/>
              </a:ext>
            </a:extLst>
          </p:cNvPr>
          <p:cNvSpPr>
            <a:spLocks noGrp="1"/>
          </p:cNvSpPr>
          <p:nvPr>
            <p:ph type="title"/>
          </p:nvPr>
        </p:nvSpPr>
        <p:spPr/>
        <p:txBody>
          <a:bodyPr/>
          <a:lstStyle/>
          <a:p>
            <a:pPr marL="0" indent="0">
              <a:buNone/>
            </a:pPr>
            <a:r>
              <a:rPr lang="en-US" sz="4000" b="1" dirty="0"/>
              <a:t>SECTION 5 PLAYER UNIFORM</a:t>
            </a:r>
          </a:p>
        </p:txBody>
      </p:sp>
      <p:sp>
        <p:nvSpPr>
          <p:cNvPr id="6" name="Content Placeholder 5">
            <a:extLst>
              <a:ext uri="{FF2B5EF4-FFF2-40B4-BE49-F238E27FC236}">
                <a16:creationId xmlns:a16="http://schemas.microsoft.com/office/drawing/2014/main" id="{140E91E3-6AC8-4D54-A6AA-28C3AFAB3C67}"/>
              </a:ext>
            </a:extLst>
          </p:cNvPr>
          <p:cNvSpPr>
            <a:spLocks noGrp="1"/>
          </p:cNvSpPr>
          <p:nvPr>
            <p:ph idx="1"/>
          </p:nvPr>
        </p:nvSpPr>
        <p:spPr>
          <a:xfrm>
            <a:off x="1410789" y="1993900"/>
            <a:ext cx="10439280" cy="4530724"/>
          </a:xfrm>
        </p:spPr>
        <p:txBody>
          <a:bodyPr>
            <a:normAutofit lnSpcReduction="10000"/>
          </a:bodyPr>
          <a:lstStyle/>
          <a:p>
            <a:pPr marL="0" marR="0" indent="0">
              <a:spcBef>
                <a:spcPts val="0"/>
              </a:spcBef>
              <a:spcAft>
                <a:spcPts val="0"/>
              </a:spcAft>
              <a:buNone/>
            </a:pPr>
            <a:r>
              <a:rPr lang="en-US" sz="1500" b="1" dirty="0">
                <a:ea typeface="Arial" panose="020B0604020202020204" pitchFamily="34" charset="0"/>
                <a:cs typeface="Times New Roman" panose="02020603050405020304" pitchFamily="18" charset="0"/>
              </a:rPr>
              <a:t>Rule </a:t>
            </a:r>
            <a:r>
              <a:rPr lang="en-US" sz="1500" b="1" dirty="0">
                <a:effectLst/>
                <a:ea typeface="Arial" panose="020B0604020202020204" pitchFamily="34" charset="0"/>
                <a:cs typeface="Times New Roman" panose="02020603050405020304" pitchFamily="18" charset="0"/>
              </a:rPr>
              <a:t>1-5-1 thru 8</a:t>
            </a:r>
            <a:r>
              <a:rPr lang="en-US" sz="1500" b="1" dirty="0">
                <a:ea typeface="Arial" panose="020B0604020202020204" pitchFamily="34" charset="0"/>
                <a:cs typeface="Times New Roman" panose="02020603050405020304" pitchFamily="18" charset="0"/>
              </a:rPr>
              <a:t> </a:t>
            </a:r>
            <a:r>
              <a:rPr lang="en-US" sz="1500" b="1" dirty="0">
                <a:effectLst/>
                <a:ea typeface="Arial" panose="020B0604020202020204" pitchFamily="34" charset="0"/>
                <a:cs typeface="Times New Roman" panose="02020603050405020304" pitchFamily="18" charset="0"/>
              </a:rPr>
              <a:t>Player Uniform</a:t>
            </a:r>
            <a:endParaRPr lang="en-US" sz="1500" dirty="0">
              <a:effectLst/>
              <a:ea typeface="Times New Roman" panose="02020603050405020304" pitchFamily="18" charset="0"/>
            </a:endParaRPr>
          </a:p>
          <a:p>
            <a:pPr marL="0" marR="0" indent="0">
              <a:spcBef>
                <a:spcPts val="0"/>
              </a:spcBef>
              <a:spcAft>
                <a:spcPts val="0"/>
              </a:spcAft>
              <a:buNone/>
            </a:pPr>
            <a:r>
              <a:rPr lang="en-US" sz="1500" b="1" dirty="0">
                <a:effectLst/>
                <a:ea typeface="Arial" panose="020B0604020202020204" pitchFamily="34" charset="0"/>
                <a:cs typeface="Times New Roman" panose="02020603050405020304" pitchFamily="18" charset="0"/>
              </a:rPr>
              <a:t>ART. 1 . . .</a:t>
            </a:r>
            <a:r>
              <a:rPr lang="en-US" sz="1500" dirty="0">
                <a:effectLst/>
                <a:ea typeface="Arial" panose="020B0604020202020204" pitchFamily="34" charset="0"/>
                <a:cs typeface="Times New Roman" panose="02020603050405020304" pitchFamily="18" charset="0"/>
              </a:rPr>
              <a:t> </a:t>
            </a:r>
            <a:r>
              <a:rPr lang="en-US" sz="1500" u="sng" dirty="0">
                <a:effectLst/>
                <a:ea typeface="Arial" panose="020B0604020202020204" pitchFamily="34" charset="0"/>
                <a:cs typeface="Times New Roman" panose="02020603050405020304" pitchFamily="18" charset="0"/>
              </a:rPr>
              <a:t>All uniforms shall adhere to the following: </a:t>
            </a:r>
            <a:endParaRPr lang="en-US" sz="1500" dirty="0">
              <a:effectLst/>
              <a:ea typeface="Times New Roman" panose="02020603050405020304" pitchFamily="18" charset="0"/>
            </a:endParaRPr>
          </a:p>
          <a:p>
            <a:pPr marL="0" indent="0">
              <a:buNone/>
            </a:pPr>
            <a:r>
              <a:rPr lang="en-US" sz="1500" dirty="0">
                <a:effectLst/>
                <a:ea typeface="Arial" panose="020B0604020202020204" pitchFamily="34" charset="0"/>
                <a:cs typeface="Times New Roman" panose="02020603050405020304" pitchFamily="18" charset="0"/>
              </a:rPr>
              <a:t>	a.  Members of each team shall be dressed uniformly, except the goalkeeper. The uniform top shall have clearly visible 	numbers on the front and back. </a:t>
            </a:r>
          </a:p>
          <a:p>
            <a:pPr marL="0" marR="0" indent="0">
              <a:spcBef>
                <a:spcPts val="0"/>
              </a:spcBef>
              <a:spcAft>
                <a:spcPts val="0"/>
              </a:spcAft>
              <a:buNone/>
            </a:pPr>
            <a:r>
              <a:rPr lang="en-US" sz="1500" dirty="0">
                <a:effectLst/>
                <a:ea typeface="Arial" panose="020B0604020202020204" pitchFamily="34" charset="0"/>
                <a:cs typeface="Times New Roman" panose="02020603050405020304" pitchFamily="18" charset="0"/>
              </a:rPr>
              <a:t>	</a:t>
            </a:r>
            <a:r>
              <a:rPr lang="en-US" sz="1500" u="sng" dirty="0">
                <a:effectLst/>
                <a:ea typeface="Arial" panose="020B0604020202020204" pitchFamily="34" charset="0"/>
                <a:cs typeface="Times New Roman" panose="02020603050405020304" pitchFamily="18" charset="0"/>
              </a:rPr>
              <a:t>b</a:t>
            </a:r>
            <a:r>
              <a:rPr lang="en-US" sz="1500" dirty="0">
                <a:effectLst/>
                <a:ea typeface="Arial" panose="020B0604020202020204" pitchFamily="34" charset="0"/>
                <a:cs typeface="Times New Roman" panose="02020603050405020304" pitchFamily="18" charset="0"/>
              </a:rPr>
              <a:t>. The home team shall wear single solid white uniform tops front and back on the torso, and the visiting team shall 	wear single solid black or dark-colored uniform tops front and back on the torso.</a:t>
            </a:r>
            <a:endParaRPr lang="en-US" sz="1500" dirty="0">
              <a:ea typeface="Arial" panose="020B0604020202020204" pitchFamily="34" charset="0"/>
            </a:endParaRPr>
          </a:p>
          <a:p>
            <a:pPr marL="400050" lvl="1" indent="0">
              <a:spcBef>
                <a:spcPts val="0"/>
              </a:spcBef>
              <a:spcAft>
                <a:spcPts val="0"/>
              </a:spcAft>
              <a:buNone/>
            </a:pPr>
            <a:r>
              <a:rPr lang="en-US" sz="1500" dirty="0">
                <a:effectLst/>
                <a:ea typeface="Arial" panose="020B0604020202020204" pitchFamily="34" charset="0"/>
                <a:cs typeface="Times New Roman" panose="02020603050405020304" pitchFamily="18" charset="0"/>
              </a:rPr>
              <a:t>		1.   </a:t>
            </a:r>
            <a:r>
              <a:rPr lang="en-US" sz="1500" u="sng" dirty="0">
                <a:effectLst/>
                <a:ea typeface="Arial" panose="020B0604020202020204" pitchFamily="34" charset="0"/>
                <a:cs typeface="Times New Roman" panose="02020603050405020304" pitchFamily="18" charset="0"/>
              </a:rPr>
              <a:t>Players are permitted to wear a single-color undershirt, short or long-sleeved. If worn, the undershirts for </a:t>
            </a:r>
            <a:r>
              <a:rPr lang="en-US" sz="1500" dirty="0">
                <a:effectLst/>
                <a:ea typeface="Arial" panose="020B0604020202020204" pitchFamily="34" charset="0"/>
                <a:cs typeface="Times New Roman" panose="02020603050405020304" pitchFamily="18" charset="0"/>
              </a:rPr>
              <a:t>		</a:t>
            </a:r>
            <a:r>
              <a:rPr lang="en-US" sz="1500" u="sng" dirty="0">
                <a:effectLst/>
                <a:ea typeface="Arial" panose="020B0604020202020204" pitchFamily="34" charset="0"/>
                <a:cs typeface="Times New Roman" panose="02020603050405020304" pitchFamily="18" charset="0"/>
              </a:rPr>
              <a:t>the home team shall be white and for the visiting team shall match the color of the jersey or be black or a 	</a:t>
            </a:r>
            <a:r>
              <a:rPr lang="en-US" sz="1500" dirty="0">
                <a:effectLst/>
                <a:ea typeface="Arial" panose="020B0604020202020204" pitchFamily="34" charset="0"/>
                <a:cs typeface="Times New Roman" panose="02020603050405020304" pitchFamily="18" charset="0"/>
              </a:rPr>
              <a:t>		</a:t>
            </a:r>
            <a:r>
              <a:rPr lang="en-US" sz="1500" u="sng" dirty="0">
                <a:effectLst/>
                <a:ea typeface="Arial" panose="020B0604020202020204" pitchFamily="34" charset="0"/>
                <a:cs typeface="Times New Roman" panose="02020603050405020304" pitchFamily="18" charset="0"/>
              </a:rPr>
              <a:t>dark color. All players on the same team who choose to wear an undershirt must wear the same color.</a:t>
            </a:r>
            <a:endParaRPr lang="en-US" sz="1500" u="sng" dirty="0">
              <a:ea typeface="Arial" panose="020B0604020202020204" pitchFamily="34" charset="0"/>
            </a:endParaRPr>
          </a:p>
          <a:p>
            <a:pPr marL="400050" lvl="1" indent="0">
              <a:spcBef>
                <a:spcPts val="0"/>
              </a:spcBef>
              <a:spcAft>
                <a:spcPts val="0"/>
              </a:spcAft>
              <a:buNone/>
            </a:pPr>
            <a:r>
              <a:rPr lang="en-US" sz="1500" dirty="0">
                <a:effectLst/>
                <a:ea typeface="Arial" panose="020B0604020202020204" pitchFamily="34" charset="0"/>
                <a:cs typeface="Times New Roman" panose="02020603050405020304" pitchFamily="18" charset="0"/>
              </a:rPr>
              <a:t>		</a:t>
            </a:r>
            <a:r>
              <a:rPr lang="en-US" sz="1500" u="sng" dirty="0">
                <a:effectLst/>
                <a:ea typeface="Arial" panose="020B0604020202020204" pitchFamily="34" charset="0"/>
                <a:cs typeface="Times New Roman" panose="02020603050405020304" pitchFamily="18" charset="0"/>
              </a:rPr>
              <a:t>2. </a:t>
            </a:r>
            <a:r>
              <a:rPr lang="en-US" sz="1500" dirty="0">
                <a:effectLst/>
                <a:ea typeface="Arial" panose="020B0604020202020204" pitchFamily="34" charset="0"/>
                <a:cs typeface="Times New Roman" panose="02020603050405020304" pitchFamily="18" charset="0"/>
              </a:rPr>
              <a:t> The “torso” is the portion of the top from an imaginary horizontal line at the base of the neckline 			extending to each armhole/sleeve, down to the bottom hem of the top and from side seam to side seam.</a:t>
            </a:r>
            <a:endParaRPr lang="en-US" sz="1500" dirty="0">
              <a:effectLst/>
              <a:ea typeface="Times New Roman" panose="02020603050405020304" pitchFamily="18" charset="0"/>
            </a:endParaRPr>
          </a:p>
          <a:p>
            <a:pPr marL="0" marR="0" indent="0">
              <a:spcBef>
                <a:spcPts val="0"/>
              </a:spcBef>
              <a:spcAft>
                <a:spcPts val="0"/>
              </a:spcAft>
              <a:buNone/>
            </a:pPr>
            <a:r>
              <a:rPr lang="en-US" sz="1500" dirty="0">
                <a:effectLst/>
                <a:ea typeface="Arial" panose="020B0604020202020204" pitchFamily="34" charset="0"/>
                <a:cs typeface="Times New Roman" panose="02020603050405020304" pitchFamily="18" charset="0"/>
              </a:rPr>
              <a:t>	</a:t>
            </a:r>
            <a:r>
              <a:rPr lang="en-US" sz="1500" u="sng" dirty="0">
                <a:effectLst/>
                <a:ea typeface="Arial" panose="020B0604020202020204" pitchFamily="34" charset="0"/>
                <a:cs typeface="Times New Roman" panose="02020603050405020304" pitchFamily="18" charset="0"/>
              </a:rPr>
              <a:t>c. Uniform bottoms shall be like-colored. </a:t>
            </a:r>
            <a:endParaRPr lang="en-US" sz="1500" u="sng" dirty="0">
              <a:ea typeface="Arial" panose="020B0604020202020204" pitchFamily="34" charset="0"/>
            </a:endParaRPr>
          </a:p>
          <a:p>
            <a:pPr marL="400050" lvl="1" indent="0">
              <a:spcBef>
                <a:spcPts val="0"/>
              </a:spcBef>
              <a:spcAft>
                <a:spcPts val="0"/>
              </a:spcAft>
              <a:buNone/>
            </a:pPr>
            <a:r>
              <a:rPr lang="en-US" sz="1500" dirty="0">
                <a:effectLst/>
                <a:ea typeface="Arial" panose="020B0604020202020204" pitchFamily="34" charset="0"/>
                <a:cs typeface="Times New Roman" panose="02020603050405020304" pitchFamily="18" charset="0"/>
              </a:rPr>
              <a:t>		1.  </a:t>
            </a:r>
            <a:r>
              <a:rPr lang="en-US" sz="1500" u="sng" dirty="0">
                <a:effectLst/>
                <a:ea typeface="Arial" panose="020B0604020202020204" pitchFamily="34" charset="0"/>
                <a:cs typeface="Times New Roman" panose="02020603050405020304" pitchFamily="18" charset="0"/>
              </a:rPr>
              <a:t>Multiple styles of uniform bottoms may be worn by teammates and may include: shorts, skirts, kilts, or 	</a:t>
            </a:r>
            <a:r>
              <a:rPr lang="en-US" sz="1500" dirty="0">
                <a:effectLst/>
                <a:ea typeface="Arial" panose="020B0604020202020204" pitchFamily="34" charset="0"/>
                <a:cs typeface="Times New Roman" panose="02020603050405020304" pitchFamily="18" charset="0"/>
              </a:rPr>
              <a:t>		</a:t>
            </a:r>
            <a:r>
              <a:rPr lang="en-US" sz="1500" u="sng" dirty="0">
                <a:effectLst/>
                <a:ea typeface="Arial" panose="020B0604020202020204" pitchFamily="34" charset="0"/>
                <a:cs typeface="Times New Roman" panose="02020603050405020304" pitchFamily="18" charset="0"/>
              </a:rPr>
              <a:t>pants provided the shin guards are visible. (1-6-2)</a:t>
            </a:r>
            <a:r>
              <a:rPr lang="en-US" sz="1500" strike="sngStrike" dirty="0">
                <a:effectLst/>
                <a:ea typeface="Times New Roman" panose="02020603050405020304" pitchFamily="18" charset="0"/>
                <a:cs typeface="Times New Roman" panose="02020603050405020304" pitchFamily="18" charset="0"/>
              </a:rPr>
              <a:t> </a:t>
            </a:r>
            <a:endParaRPr lang="en-US" sz="1500" strike="sngStrike" dirty="0">
              <a:ea typeface="Times New Roman" panose="02020603050405020304" pitchFamily="18" charset="0"/>
            </a:endParaRPr>
          </a:p>
          <a:p>
            <a:pPr marL="400050" lvl="1" indent="0">
              <a:spcBef>
                <a:spcPts val="0"/>
              </a:spcBef>
              <a:spcAft>
                <a:spcPts val="0"/>
              </a:spcAft>
              <a:buNone/>
            </a:pPr>
            <a:r>
              <a:rPr lang="en-US" sz="1500" dirty="0">
                <a:effectLst/>
                <a:ea typeface="Arial" panose="020B0604020202020204" pitchFamily="34" charset="0"/>
                <a:cs typeface="Times New Roman" panose="02020603050405020304" pitchFamily="18" charset="0"/>
              </a:rPr>
              <a:t>		</a:t>
            </a:r>
            <a:r>
              <a:rPr lang="en-US" sz="1500" u="sng" dirty="0">
                <a:effectLst/>
                <a:ea typeface="Arial" panose="020B0604020202020204" pitchFamily="34" charset="0"/>
                <a:cs typeface="Times New Roman" panose="02020603050405020304" pitchFamily="18" charset="0"/>
              </a:rPr>
              <a:t>2. Any undergarment that extends below the team uniform shall be the same color. </a:t>
            </a:r>
          </a:p>
          <a:p>
            <a:pPr marL="0" marR="0" indent="0">
              <a:spcBef>
                <a:spcPts val="0"/>
              </a:spcBef>
              <a:spcAft>
                <a:spcPts val="0"/>
              </a:spcAft>
              <a:buNone/>
            </a:pPr>
            <a:r>
              <a:rPr lang="en-US" sz="1500" dirty="0">
                <a:effectLst/>
                <a:ea typeface="Arial" panose="020B0604020202020204" pitchFamily="34" charset="0"/>
                <a:cs typeface="Times New Roman" panose="02020603050405020304" pitchFamily="18" charset="0"/>
              </a:rPr>
              <a:t>	</a:t>
            </a:r>
            <a:r>
              <a:rPr lang="en-US" sz="1500" u="sng" dirty="0">
                <a:effectLst/>
                <a:ea typeface="Arial" panose="020B0604020202020204" pitchFamily="34" charset="0"/>
                <a:cs typeface="Times New Roman" panose="02020603050405020304" pitchFamily="18" charset="0"/>
              </a:rPr>
              <a:t>d. </a:t>
            </a:r>
            <a:r>
              <a:rPr lang="en-US" sz="1500" dirty="0">
                <a:effectLst/>
                <a:ea typeface="Arial" panose="020B0604020202020204" pitchFamily="34" charset="0"/>
                <a:cs typeface="Times New Roman" panose="02020603050405020304" pitchFamily="18" charset="0"/>
              </a:rPr>
              <a:t>The school’s name, nickname, logo, mascot and/or team player’s name are permitted on the uniform top and/or 	bottom.</a:t>
            </a:r>
            <a:endParaRPr lang="en-US" sz="1500" dirty="0">
              <a:ea typeface="Arial" panose="020B0604020202020204" pitchFamily="34" charset="0"/>
            </a:endParaRPr>
          </a:p>
          <a:p>
            <a:pPr marL="400050" lvl="1" indent="0">
              <a:spcBef>
                <a:spcPts val="0"/>
              </a:spcBef>
              <a:spcAft>
                <a:spcPts val="0"/>
              </a:spcAft>
              <a:buNone/>
            </a:pPr>
            <a:r>
              <a:rPr lang="en-US" sz="1500" dirty="0">
                <a:effectLst/>
                <a:ea typeface="Arial" panose="020B0604020202020204" pitchFamily="34" charset="0"/>
                <a:cs typeface="Times New Roman" panose="02020603050405020304" pitchFamily="18" charset="0"/>
              </a:rPr>
              <a:t>		</a:t>
            </a:r>
            <a:r>
              <a:rPr lang="en-US" sz="1500" u="sng" dirty="0">
                <a:effectLst/>
                <a:ea typeface="Arial" panose="020B0604020202020204" pitchFamily="34" charset="0"/>
                <a:cs typeface="Times New Roman" panose="02020603050405020304" pitchFamily="18" charset="0"/>
              </a:rPr>
              <a:t>1. </a:t>
            </a:r>
            <a:r>
              <a:rPr lang="en-US" sz="1500" dirty="0">
                <a:effectLst/>
                <a:ea typeface="Arial" panose="020B0604020202020204" pitchFamily="34" charset="0"/>
                <a:cs typeface="Times New Roman" panose="02020603050405020304" pitchFamily="18" charset="0"/>
              </a:rPr>
              <a:t>Lettering must be placed horizontally and may be arched. Names may also be on multiple lines.</a:t>
            </a:r>
            <a:endParaRPr lang="en-US" sz="1500" dirty="0">
              <a:effectLst/>
              <a:ea typeface="Times New Roman" panose="02020603050405020304" pitchFamily="18" charset="0"/>
            </a:endParaRPr>
          </a:p>
          <a:p>
            <a:pPr marL="400050" lvl="1" indent="0">
              <a:spcBef>
                <a:spcPts val="0"/>
              </a:spcBef>
              <a:spcAft>
                <a:spcPts val="0"/>
              </a:spcAft>
              <a:buNone/>
            </a:pPr>
            <a:r>
              <a:rPr lang="en-US" sz="1500" dirty="0">
                <a:effectLst/>
                <a:ea typeface="Arial" panose="020B0604020202020204" pitchFamily="34" charset="0"/>
                <a:cs typeface="Times New Roman" panose="02020603050405020304" pitchFamily="18" charset="0"/>
              </a:rPr>
              <a:t>		</a:t>
            </a:r>
            <a:r>
              <a:rPr lang="en-US" sz="1500" u="sng" dirty="0">
                <a:effectLst/>
                <a:ea typeface="Arial" panose="020B0604020202020204" pitchFamily="34" charset="0"/>
                <a:cs typeface="Times New Roman" panose="02020603050405020304" pitchFamily="18" charset="0"/>
              </a:rPr>
              <a:t>2.</a:t>
            </a:r>
            <a:r>
              <a:rPr lang="en-US" sz="1500" dirty="0">
                <a:effectLst/>
                <a:ea typeface="Arial" panose="020B0604020202020204" pitchFamily="34" charset="0"/>
                <a:cs typeface="Times New Roman" panose="02020603050405020304" pitchFamily="18" charset="0"/>
              </a:rPr>
              <a:t> There are no restrictions in the area of the jersey/top from an imaginary horizontal line at the base of the 		neckline extending to each armhole/sleeve, up to the shoulder seam.</a:t>
            </a:r>
            <a:endParaRPr lang="en-US" sz="1500" dirty="0">
              <a:effectLst/>
              <a:ea typeface="Times New Roman" panose="02020603050405020304" pitchFamily="18" charset="0"/>
            </a:endParaRPr>
          </a:p>
          <a:p>
            <a:pPr marL="400050" lvl="1" indent="0">
              <a:spcBef>
                <a:spcPts val="0"/>
              </a:spcBef>
              <a:spcAft>
                <a:spcPts val="0"/>
              </a:spcAft>
              <a:buNone/>
            </a:pPr>
            <a:endParaRPr lang="en-US" sz="1400" u="sng" dirty="0">
              <a:solidFill>
                <a:srgbClr val="FF0000"/>
              </a:solidFill>
              <a:effectLst/>
              <a:ea typeface="Arial" panose="020B060402020202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722CED62-AD00-4EED-A6D6-FE8098A60AD0}"/>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2819914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73ED0-6442-4202-8EBF-ACF6060FC286}"/>
              </a:ext>
            </a:extLst>
          </p:cNvPr>
          <p:cNvSpPr>
            <a:spLocks noGrp="1"/>
          </p:cNvSpPr>
          <p:nvPr>
            <p:ph type="title"/>
          </p:nvPr>
        </p:nvSpPr>
        <p:spPr/>
        <p:txBody>
          <a:bodyPr/>
          <a:lstStyle/>
          <a:p>
            <a:r>
              <a:rPr lang="en-US" sz="3600" b="1" dirty="0"/>
              <a:t>SECTION 5 PLAYER UNIFORM</a:t>
            </a:r>
            <a:endParaRPr lang="en-US" dirty="0"/>
          </a:p>
        </p:txBody>
      </p:sp>
      <p:sp>
        <p:nvSpPr>
          <p:cNvPr id="3" name="Content Placeholder 2">
            <a:extLst>
              <a:ext uri="{FF2B5EF4-FFF2-40B4-BE49-F238E27FC236}">
                <a16:creationId xmlns:a16="http://schemas.microsoft.com/office/drawing/2014/main" id="{2ED938A3-11BC-4DDC-9DC8-FDB9CEE5E91F}"/>
              </a:ext>
            </a:extLst>
          </p:cNvPr>
          <p:cNvSpPr>
            <a:spLocks noGrp="1"/>
          </p:cNvSpPr>
          <p:nvPr>
            <p:ph idx="1"/>
          </p:nvPr>
        </p:nvSpPr>
        <p:spPr>
          <a:xfrm>
            <a:off x="1345475" y="1989139"/>
            <a:ext cx="10622160" cy="4338637"/>
          </a:xfrm>
        </p:spPr>
        <p:txBody>
          <a:bodyPr/>
          <a:lstStyle/>
          <a:p>
            <a:pPr marL="0" marR="0" indent="0">
              <a:spcBef>
                <a:spcPts val="0"/>
              </a:spcBef>
              <a:spcAft>
                <a:spcPts val="0"/>
              </a:spcAft>
              <a:buNone/>
            </a:pPr>
            <a:r>
              <a:rPr lang="en-US" sz="1600" b="1" dirty="0">
                <a:effectLst/>
                <a:ea typeface="Arial" panose="020B0604020202020204" pitchFamily="34" charset="0"/>
                <a:cs typeface="Times New Roman" panose="02020603050405020304" pitchFamily="18" charset="0"/>
              </a:rPr>
              <a:t>Art 1 continued</a:t>
            </a:r>
          </a:p>
          <a:p>
            <a:pPr marL="0" marR="0" indent="0">
              <a:spcBef>
                <a:spcPts val="0"/>
              </a:spcBef>
              <a:spcAft>
                <a:spcPts val="0"/>
              </a:spcAft>
              <a:buNone/>
            </a:pPr>
            <a:r>
              <a:rPr lang="en-US" sz="1600" dirty="0">
                <a:effectLst/>
                <a:ea typeface="Arial" panose="020B0604020202020204" pitchFamily="34" charset="0"/>
                <a:cs typeface="Times New Roman" panose="02020603050405020304" pitchFamily="18" charset="0"/>
              </a:rPr>
              <a:t>	</a:t>
            </a:r>
            <a:r>
              <a:rPr lang="en-US" sz="1600" u="sng" dirty="0">
                <a:effectLst/>
                <a:ea typeface="Arial" panose="020B0604020202020204" pitchFamily="34" charset="0"/>
                <a:cs typeface="Times New Roman" panose="02020603050405020304" pitchFamily="18" charset="0"/>
              </a:rPr>
              <a:t>e. </a:t>
            </a:r>
            <a:r>
              <a:rPr lang="en-US" sz="1600" dirty="0">
                <a:effectLst/>
                <a:ea typeface="Arial" panose="020B0604020202020204" pitchFamily="34" charset="0"/>
                <a:cs typeface="Times New Roman" panose="02020603050405020304" pitchFamily="18" charset="0"/>
              </a:rPr>
              <a:t>Neckline and Armhole/Sleeve Trim Requirements</a:t>
            </a:r>
            <a:endParaRPr lang="en-US" sz="1600" dirty="0">
              <a:effectLst/>
              <a:ea typeface="Times New Roman" panose="02020603050405020304" pitchFamily="18" charset="0"/>
            </a:endParaRPr>
          </a:p>
          <a:p>
            <a:pPr marL="400050" lvl="1" indent="0">
              <a:spcBef>
                <a:spcPts val="0"/>
              </a:spcBef>
              <a:spcAft>
                <a:spcPts val="0"/>
              </a:spcAft>
              <a:buNone/>
            </a:pPr>
            <a:r>
              <a:rPr lang="en-US" sz="1600" dirty="0">
                <a:effectLst/>
                <a:ea typeface="Arial" panose="020B0604020202020204" pitchFamily="34" charset="0"/>
                <a:cs typeface="Times New Roman" panose="02020603050405020304" pitchFamily="18" charset="0"/>
              </a:rPr>
              <a:t>		</a:t>
            </a:r>
            <a:r>
              <a:rPr lang="en-US" sz="1600" u="sng" dirty="0">
                <a:effectLst/>
                <a:ea typeface="Arial" panose="020B0604020202020204" pitchFamily="34" charset="0"/>
                <a:cs typeface="Times New Roman" panose="02020603050405020304" pitchFamily="18" charset="0"/>
              </a:rPr>
              <a:t>1. </a:t>
            </a:r>
            <a:r>
              <a:rPr lang="en-US" sz="1600" dirty="0">
                <a:effectLst/>
                <a:ea typeface="Arial" panose="020B0604020202020204" pitchFamily="34" charset="0"/>
                <a:cs typeface="Times New Roman" panose="02020603050405020304" pitchFamily="18" charset="0"/>
              </a:rPr>
              <a:t>Trim shall not exceed 1 inch around the neck and arm openings.</a:t>
            </a:r>
            <a:endParaRPr lang="en-US" sz="1600" dirty="0">
              <a:effectLst/>
              <a:ea typeface="Times New Roman" panose="02020603050405020304" pitchFamily="18" charset="0"/>
            </a:endParaRPr>
          </a:p>
          <a:p>
            <a:pPr marL="400050" lvl="1" indent="0">
              <a:spcBef>
                <a:spcPts val="0"/>
              </a:spcBef>
              <a:spcAft>
                <a:spcPts val="0"/>
              </a:spcAft>
              <a:buNone/>
            </a:pPr>
            <a:r>
              <a:rPr lang="en-US" sz="1600" dirty="0">
                <a:effectLst/>
                <a:ea typeface="Arial" panose="020B0604020202020204" pitchFamily="34" charset="0"/>
                <a:cs typeface="Times New Roman" panose="02020603050405020304" pitchFamily="18" charset="0"/>
              </a:rPr>
              <a:t>		</a:t>
            </a:r>
            <a:r>
              <a:rPr lang="en-US" sz="1600" u="sng" dirty="0">
                <a:effectLst/>
                <a:ea typeface="Arial" panose="020B0604020202020204" pitchFamily="34" charset="0"/>
                <a:cs typeface="Times New Roman" panose="02020603050405020304" pitchFamily="18" charset="0"/>
              </a:rPr>
              <a:t>2. </a:t>
            </a:r>
            <a:r>
              <a:rPr lang="en-US" sz="1600" dirty="0">
                <a:effectLst/>
                <a:ea typeface="Arial" panose="020B0604020202020204" pitchFamily="34" charset="0"/>
                <a:cs typeface="Times New Roman" panose="02020603050405020304" pitchFamily="18" charset="0"/>
              </a:rPr>
              <a:t>Side inserts must be centered vertically below the armpit.</a:t>
            </a:r>
            <a:endParaRPr lang="en-US" sz="1600" dirty="0">
              <a:ea typeface="Arial" panose="020B0604020202020204" pitchFamily="34" charset="0"/>
            </a:endParaRPr>
          </a:p>
          <a:p>
            <a:pPr marL="400050" lvl="1" indent="0">
              <a:spcBef>
                <a:spcPts val="0"/>
              </a:spcBef>
              <a:spcAft>
                <a:spcPts val="0"/>
              </a:spcAft>
              <a:buNone/>
            </a:pPr>
            <a:r>
              <a:rPr lang="en-US" sz="1600" dirty="0">
                <a:effectLst/>
                <a:ea typeface="Arial" panose="020B0604020202020204" pitchFamily="34" charset="0"/>
                <a:cs typeface="Times New Roman" panose="02020603050405020304" pitchFamily="18" charset="0"/>
              </a:rPr>
              <a:t>		</a:t>
            </a:r>
            <a:r>
              <a:rPr lang="en-US" sz="1600" u="sng" dirty="0">
                <a:effectLst/>
                <a:ea typeface="Arial" panose="020B0604020202020204" pitchFamily="34" charset="0"/>
                <a:cs typeface="Times New Roman" panose="02020603050405020304" pitchFamily="18" charset="0"/>
              </a:rPr>
              <a:t>3. </a:t>
            </a:r>
            <a:r>
              <a:rPr lang="en-US" sz="1600" dirty="0">
                <a:effectLst/>
                <a:ea typeface="Arial" panose="020B0604020202020204" pitchFamily="34" charset="0"/>
                <a:cs typeface="Times New Roman" panose="02020603050405020304" pitchFamily="18" charset="0"/>
              </a:rPr>
              <a:t>The width of the side inserts, including trim, must be a maximum of 4 inches (2 inches on each side of 		the seam).</a:t>
            </a:r>
            <a:endParaRPr lang="en-US" sz="1600" dirty="0">
              <a:ea typeface="Arial" panose="020B0604020202020204" pitchFamily="34" charset="0"/>
            </a:endParaRPr>
          </a:p>
          <a:p>
            <a:pPr marL="400050" lvl="1" indent="0">
              <a:spcBef>
                <a:spcPts val="0"/>
              </a:spcBef>
              <a:spcAft>
                <a:spcPts val="0"/>
              </a:spcAft>
              <a:buNone/>
            </a:pPr>
            <a:r>
              <a:rPr lang="en-US" sz="1600" dirty="0">
                <a:effectLst/>
                <a:ea typeface="Arial" panose="020B0604020202020204" pitchFamily="34" charset="0"/>
                <a:cs typeface="Times New Roman" panose="02020603050405020304" pitchFamily="18" charset="0"/>
              </a:rPr>
              <a:t>		</a:t>
            </a:r>
            <a:r>
              <a:rPr lang="en-US" sz="1600" u="sng" dirty="0">
                <a:effectLst/>
                <a:ea typeface="Arial" panose="020B0604020202020204" pitchFamily="34" charset="0"/>
                <a:cs typeface="Times New Roman" panose="02020603050405020304" pitchFamily="18" charset="0"/>
              </a:rPr>
              <a:t>4.  </a:t>
            </a:r>
            <a:r>
              <a:rPr lang="en-US" sz="1600" dirty="0">
                <a:effectLst/>
                <a:ea typeface="Arial" panose="020B0604020202020204" pitchFamily="34" charset="0"/>
                <a:cs typeface="Times New Roman" panose="02020603050405020304" pitchFamily="18" charset="0"/>
              </a:rPr>
              <a:t>The style/design of the side insert may be of any color or design. Side inserts must be the same width 		for all team jerseys.</a:t>
            </a:r>
            <a:endParaRPr lang="en-US" sz="1600" dirty="0">
              <a:effectLst/>
              <a:ea typeface="Times New Roman" panose="02020603050405020304" pitchFamily="18" charset="0"/>
            </a:endParaRPr>
          </a:p>
          <a:p>
            <a:pPr marL="0" marR="0" indent="0">
              <a:spcBef>
                <a:spcPts val="0"/>
              </a:spcBef>
              <a:spcAft>
                <a:spcPts val="0"/>
              </a:spcAft>
              <a:buNone/>
            </a:pPr>
            <a:r>
              <a:rPr lang="en-US" sz="1600" dirty="0">
                <a:ea typeface="Arial" panose="020B0604020202020204" pitchFamily="34" charset="0"/>
                <a:cs typeface="Times New Roman" panose="02020603050405020304" pitchFamily="18" charset="0"/>
              </a:rPr>
              <a:t>	</a:t>
            </a:r>
            <a:r>
              <a:rPr lang="en-US" sz="1600" u="sng" dirty="0">
                <a:effectLst/>
                <a:ea typeface="Arial" panose="020B0604020202020204" pitchFamily="34" charset="0"/>
                <a:cs typeface="Times New Roman" panose="02020603050405020304" pitchFamily="18" charset="0"/>
              </a:rPr>
              <a:t>f.</a:t>
            </a:r>
            <a:r>
              <a:rPr lang="en-US" sz="1600" dirty="0">
                <a:effectLst/>
                <a:ea typeface="Arial" panose="020B0604020202020204" pitchFamily="34" charset="0"/>
                <a:cs typeface="Times New Roman" panose="02020603050405020304" pitchFamily="18" charset="0"/>
              </a:rPr>
              <a:t> The home team shall wear solid knee-length white socks/sock guards (not</a:t>
            </a:r>
            <a:r>
              <a:rPr lang="en-US" sz="1600" dirty="0">
                <a:ea typeface="Arial" panose="020B0604020202020204" pitchFamily="34" charset="0"/>
              </a:rPr>
              <a:t> </a:t>
            </a:r>
            <a:r>
              <a:rPr lang="en-US" sz="1600" dirty="0">
                <a:effectLst/>
                <a:ea typeface="Arial" panose="020B0604020202020204" pitchFamily="34" charset="0"/>
                <a:cs typeface="Times New Roman" panose="02020603050405020304" pitchFamily="18" charset="0"/>
              </a:rPr>
              <a:t>rolled down) and the visiting team shall 	wear solid knee-length contrasting dark-colored socks/sock guards (not rolled down).</a:t>
            </a:r>
            <a:endParaRPr lang="en-US" sz="1600" dirty="0">
              <a:effectLst/>
              <a:ea typeface="Times New Roman" panose="02020603050405020304" pitchFamily="18" charset="0"/>
            </a:endParaRPr>
          </a:p>
          <a:p>
            <a:pPr marL="0" marR="0" indent="0">
              <a:spcBef>
                <a:spcPts val="0"/>
              </a:spcBef>
              <a:spcAft>
                <a:spcPts val="0"/>
              </a:spcAft>
              <a:buNone/>
            </a:pPr>
            <a:r>
              <a:rPr lang="en-US" sz="1600" dirty="0">
                <a:ea typeface="Arial" panose="020B0604020202020204" pitchFamily="34" charset="0"/>
                <a:cs typeface="Times New Roman" panose="02020603050405020304" pitchFamily="18" charset="0"/>
              </a:rPr>
              <a:t>	</a:t>
            </a:r>
            <a:r>
              <a:rPr lang="en-US" sz="1600" u="sng" dirty="0">
                <a:effectLst/>
                <a:ea typeface="Arial" panose="020B0604020202020204" pitchFamily="34" charset="0"/>
                <a:cs typeface="Times New Roman" panose="02020603050405020304" pitchFamily="18" charset="0"/>
              </a:rPr>
              <a:t>g</a:t>
            </a:r>
            <a:r>
              <a:rPr lang="en-US" sz="1600" dirty="0">
                <a:effectLst/>
                <a:ea typeface="Arial" panose="020B0604020202020204" pitchFamily="34" charset="0"/>
                <a:cs typeface="Times New Roman" panose="02020603050405020304" pitchFamily="18" charset="0"/>
              </a:rPr>
              <a:t>. A single partial/whole manufacturer’s logo/trademark/reference, no more than 2 ¼ square or 2¼ inches in any 	dimension, inches is permitted on each piece of the uniform provided placement does not interfere with the 	visibility of the player’s number.</a:t>
            </a:r>
            <a:endParaRPr lang="en-US" sz="1600" dirty="0">
              <a:effectLst/>
              <a:ea typeface="Times New Roman" panose="02020603050405020304" pitchFamily="18" charset="0"/>
            </a:endParaRPr>
          </a:p>
          <a:p>
            <a:pPr marL="0" marR="0" indent="0">
              <a:spcBef>
                <a:spcPts val="0"/>
              </a:spcBef>
              <a:spcAft>
                <a:spcPts val="0"/>
              </a:spcAft>
              <a:buNone/>
            </a:pPr>
            <a:r>
              <a:rPr lang="en-US" sz="1600" dirty="0">
                <a:effectLst/>
                <a:ea typeface="Arial" panose="020B0604020202020204" pitchFamily="34" charset="0"/>
                <a:cs typeface="Times New Roman" panose="02020603050405020304" pitchFamily="18" charset="0"/>
              </a:rPr>
              <a:t>	</a:t>
            </a:r>
            <a:r>
              <a:rPr lang="en-US" sz="1600" u="sng" dirty="0">
                <a:effectLst/>
                <a:ea typeface="Arial" panose="020B0604020202020204" pitchFamily="34" charset="0"/>
                <a:cs typeface="Times New Roman" panose="02020603050405020304" pitchFamily="18" charset="0"/>
              </a:rPr>
              <a:t>h.</a:t>
            </a:r>
            <a:r>
              <a:rPr lang="en-US" sz="1600" dirty="0">
                <a:effectLst/>
                <a:ea typeface="Arial" panose="020B0604020202020204" pitchFamily="34" charset="0"/>
                <a:cs typeface="Times New Roman" panose="02020603050405020304" pitchFamily="18" charset="0"/>
              </a:rPr>
              <a:t> One American flag, not to exceed 2 inches by 3 inches, may be worn or occupy space on each item of uniform 	apparel. By state association adoption, to allow for special occasions, commemorative or memorial patches, not to 	exceed 4 square inches, may be worn on the uniform without compromising its integrity.</a:t>
            </a:r>
            <a:endParaRPr lang="en-US" sz="1600" dirty="0">
              <a:effectLst/>
              <a:ea typeface="Times New Roman" panose="02020603050405020304" pitchFamily="18" charset="0"/>
            </a:endParaRPr>
          </a:p>
          <a:p>
            <a:pPr marL="544195" marR="0">
              <a:spcBef>
                <a:spcPts val="0"/>
              </a:spcBef>
              <a:spcAft>
                <a:spcPts val="0"/>
              </a:spcAft>
              <a:buAutoNum type="alphaLcPeriod"/>
            </a:pPr>
            <a:endParaRPr lang="en-US" sz="1600" dirty="0">
              <a:effectLst/>
              <a:ea typeface="Times New Roman" panose="02020603050405020304" pitchFamily="18" charset="0"/>
            </a:endParaRPr>
          </a:p>
          <a:p>
            <a:pPr marL="0" indent="0">
              <a:buNone/>
            </a:pPr>
            <a:endParaRPr lang="en-US" dirty="0"/>
          </a:p>
        </p:txBody>
      </p:sp>
      <p:sp>
        <p:nvSpPr>
          <p:cNvPr id="4" name="Footer Placeholder 3">
            <a:extLst>
              <a:ext uri="{FF2B5EF4-FFF2-40B4-BE49-F238E27FC236}">
                <a16:creationId xmlns:a16="http://schemas.microsoft.com/office/drawing/2014/main" id="{EBB30C87-80C5-499D-92B2-AE40F2B24698}"/>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2261897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0D7C2-F92C-4680-BF19-0EDD171EFE23}"/>
              </a:ext>
            </a:extLst>
          </p:cNvPr>
          <p:cNvSpPr>
            <a:spLocks noGrp="1"/>
          </p:cNvSpPr>
          <p:nvPr>
            <p:ph type="title"/>
          </p:nvPr>
        </p:nvSpPr>
        <p:spPr/>
        <p:txBody>
          <a:bodyPr/>
          <a:lstStyle/>
          <a:p>
            <a:r>
              <a:rPr lang="en-US" sz="4000" b="1" dirty="0"/>
              <a:t>SECTION 5 PLAYER UNIFORM</a:t>
            </a:r>
            <a:endParaRPr lang="en-US" dirty="0"/>
          </a:p>
        </p:txBody>
      </p:sp>
      <p:sp>
        <p:nvSpPr>
          <p:cNvPr id="3" name="Content Placeholder 2">
            <a:extLst>
              <a:ext uri="{FF2B5EF4-FFF2-40B4-BE49-F238E27FC236}">
                <a16:creationId xmlns:a16="http://schemas.microsoft.com/office/drawing/2014/main" id="{75D04A08-9905-49B6-8C05-3D7C71884734}"/>
              </a:ext>
            </a:extLst>
          </p:cNvPr>
          <p:cNvSpPr>
            <a:spLocks noGrp="1"/>
          </p:cNvSpPr>
          <p:nvPr>
            <p:ph idx="1"/>
          </p:nvPr>
        </p:nvSpPr>
        <p:spPr>
          <a:xfrm>
            <a:off x="1397727" y="1859757"/>
            <a:ext cx="10569907" cy="4535485"/>
          </a:xfrm>
        </p:spPr>
        <p:txBody>
          <a:bodyPr>
            <a:normAutofit fontScale="92500" lnSpcReduction="20000"/>
          </a:bodyPr>
          <a:lstStyle/>
          <a:p>
            <a:pPr marL="0" marR="0" indent="0">
              <a:spcBef>
                <a:spcPts val="0"/>
              </a:spcBef>
              <a:spcAft>
                <a:spcPts val="0"/>
              </a:spcAft>
              <a:buNone/>
            </a:pPr>
            <a:r>
              <a:rPr lang="en-US" sz="1600" b="1" u="sng" dirty="0">
                <a:ea typeface="Arial" panose="020B0604020202020204" pitchFamily="34" charset="0"/>
                <a:cs typeface="Times New Roman" panose="02020603050405020304" pitchFamily="18" charset="0"/>
              </a:rPr>
              <a:t>ART. 2</a:t>
            </a:r>
            <a:r>
              <a:rPr lang="en-US" sz="1600" u="sng" dirty="0">
                <a:ea typeface="Arial" panose="020B0604020202020204" pitchFamily="34" charset="0"/>
                <a:cs typeface="Times New Roman" panose="02020603050405020304" pitchFamily="18" charset="0"/>
              </a:rPr>
              <a:t> . . .The number shall be:</a:t>
            </a:r>
            <a:endParaRPr lang="en-US" sz="1600" u="sng" dirty="0">
              <a:ea typeface="Times New Roman" panose="02020603050405020304" pitchFamily="18" charset="0"/>
            </a:endParaRPr>
          </a:p>
          <a:p>
            <a:pPr marL="944245" lvl="1">
              <a:spcBef>
                <a:spcPts val="0"/>
              </a:spcBef>
              <a:spcAft>
                <a:spcPts val="0"/>
              </a:spcAft>
              <a:buAutoNum type="alphaLcPeriod"/>
            </a:pPr>
            <a:r>
              <a:rPr lang="en-US" sz="1400" u="sng" dirty="0">
                <a:ea typeface="Arial" panose="020B0604020202020204" pitchFamily="34" charset="0"/>
                <a:cs typeface="Times New Roman" panose="02020603050405020304" pitchFamily="18" charset="0"/>
              </a:rPr>
              <a:t>Clearly visible;</a:t>
            </a:r>
          </a:p>
          <a:p>
            <a:pPr marL="944245" lvl="1">
              <a:spcBef>
                <a:spcPts val="0"/>
              </a:spcBef>
              <a:spcAft>
                <a:spcPts val="0"/>
              </a:spcAft>
              <a:buFont typeface="Wingdings" pitchFamily="2" charset="2"/>
              <a:buAutoNum type="alphaLcPeriod"/>
            </a:pPr>
            <a:r>
              <a:rPr lang="en-US" sz="1400" u="sng" dirty="0">
                <a:ea typeface="Arial" panose="020B0604020202020204" pitchFamily="34" charset="0"/>
                <a:cs typeface="Times New Roman" panose="02020603050405020304" pitchFamily="18" charset="0"/>
              </a:rPr>
              <a:t> A solid color contrasting to any surrounding colors;</a:t>
            </a:r>
          </a:p>
          <a:p>
            <a:pPr marL="944245" lvl="1">
              <a:spcBef>
                <a:spcPts val="0"/>
              </a:spcBef>
              <a:spcAft>
                <a:spcPts val="0"/>
              </a:spcAft>
              <a:buFont typeface="Wingdings" pitchFamily="2" charset="2"/>
              <a:buAutoNum type="alphaLcPeriod"/>
            </a:pPr>
            <a:r>
              <a:rPr lang="en-US" sz="1600" u="sng" dirty="0">
                <a:effectLst/>
                <a:ea typeface="Arial" panose="020B0604020202020204" pitchFamily="34" charset="0"/>
                <a:cs typeface="Times New Roman" panose="02020603050405020304" pitchFamily="18" charset="0"/>
              </a:rPr>
              <a:t>No more than two digits (00-99);</a:t>
            </a:r>
          </a:p>
          <a:p>
            <a:pPr marL="658495" lvl="1" indent="0">
              <a:spcBef>
                <a:spcPts val="0"/>
              </a:spcBef>
              <a:spcAft>
                <a:spcPts val="0"/>
              </a:spcAft>
              <a:buNone/>
            </a:pPr>
            <a:r>
              <a:rPr lang="en-US" sz="1600" u="sng" dirty="0">
                <a:ea typeface="Arial" panose="020B0604020202020204" pitchFamily="34" charset="0"/>
                <a:cs typeface="Times New Roman" panose="02020603050405020304" pitchFamily="18" charset="0"/>
              </a:rPr>
              <a:t>NOTE: A team may not use both 0 and 00. Duplicate numbers are not permitted on the same team.</a:t>
            </a:r>
            <a:endParaRPr lang="en-US" sz="1600" u="sng" dirty="0">
              <a:effectLst/>
              <a:ea typeface="Arial" panose="020B0604020202020204" pitchFamily="34" charset="0"/>
              <a:cs typeface="Times New Roman" panose="02020603050405020304" pitchFamily="18" charset="0"/>
            </a:endParaRPr>
          </a:p>
          <a:p>
            <a:pPr marL="1001395" lvl="1" indent="-342900">
              <a:spcBef>
                <a:spcPts val="0"/>
              </a:spcBef>
              <a:spcAft>
                <a:spcPts val="0"/>
              </a:spcAft>
              <a:buFont typeface="+mj-lt"/>
              <a:buAutoNum type="alphaLcPeriod" startAt="4"/>
            </a:pPr>
            <a:r>
              <a:rPr lang="en-US" sz="1600" u="sng" dirty="0">
                <a:effectLst/>
                <a:ea typeface="Arial" panose="020B0604020202020204" pitchFamily="34" charset="0"/>
                <a:cs typeface="Times New Roman" panose="02020603050405020304" pitchFamily="18" charset="0"/>
              </a:rPr>
              <a:t>At least 3 inches in height on the front of the uniform top;</a:t>
            </a:r>
          </a:p>
          <a:p>
            <a:pPr marL="1001395" lvl="1" indent="-342900">
              <a:spcBef>
                <a:spcPts val="0"/>
              </a:spcBef>
              <a:spcAft>
                <a:spcPts val="0"/>
              </a:spcAft>
              <a:buFont typeface="+mj-lt"/>
              <a:buAutoNum type="alphaLcPeriod" startAt="4"/>
            </a:pPr>
            <a:r>
              <a:rPr lang="en-US" sz="1600" u="sng" dirty="0">
                <a:effectLst/>
                <a:ea typeface="Arial" panose="020B0604020202020204" pitchFamily="34" charset="0"/>
                <a:cs typeface="Times New Roman" panose="02020603050405020304" pitchFamily="18" charset="0"/>
              </a:rPr>
              <a:t>At least 6 inches in height on the back of the uniform top; </a:t>
            </a:r>
            <a:endParaRPr lang="en-US" sz="1600" u="sng" dirty="0">
              <a:ea typeface="Arial" panose="020B0604020202020204" pitchFamily="34" charset="0"/>
            </a:endParaRPr>
          </a:p>
          <a:p>
            <a:pPr marL="1001395" lvl="1" indent="-342900">
              <a:spcBef>
                <a:spcPts val="0"/>
              </a:spcBef>
              <a:spcAft>
                <a:spcPts val="0"/>
              </a:spcAft>
              <a:buFont typeface="+mj-lt"/>
              <a:buAutoNum type="alphaLcPeriod" startAt="4"/>
            </a:pPr>
            <a:r>
              <a:rPr lang="en-US" sz="1600" u="sng" dirty="0">
                <a:effectLst/>
                <a:ea typeface="Arial" panose="020B0604020202020204" pitchFamily="34" charset="0"/>
                <a:cs typeface="Times New Roman" panose="02020603050405020304" pitchFamily="18" charset="0"/>
              </a:rPr>
              <a:t>If a visible number is worn on the uniform bottom, it shall be the same number as on the uniform top.</a:t>
            </a:r>
          </a:p>
          <a:p>
            <a:pPr marL="0" marR="0" indent="0">
              <a:spcBef>
                <a:spcPts val="0"/>
              </a:spcBef>
              <a:spcAft>
                <a:spcPts val="0"/>
              </a:spcAft>
              <a:buNone/>
            </a:pPr>
            <a:endParaRPr lang="en-US" sz="1600" dirty="0">
              <a:effectLst/>
              <a:ea typeface="Times New Roman" panose="02020603050405020304" pitchFamily="18" charset="0"/>
            </a:endParaRPr>
          </a:p>
          <a:p>
            <a:pPr marL="0" indent="0">
              <a:buNone/>
            </a:pPr>
            <a:r>
              <a:rPr lang="en-US" sz="1600" b="1" dirty="0">
                <a:effectLst/>
                <a:ea typeface="Arial" panose="020B0604020202020204" pitchFamily="34" charset="0"/>
                <a:cs typeface="Times New Roman" panose="02020603050405020304" pitchFamily="18" charset="0"/>
              </a:rPr>
              <a:t>ART. </a:t>
            </a:r>
            <a:r>
              <a:rPr lang="en-US" sz="1600" b="1" u="sng" dirty="0">
                <a:effectLst/>
                <a:ea typeface="Arial" panose="020B0604020202020204" pitchFamily="34" charset="0"/>
                <a:cs typeface="Times New Roman" panose="02020603050405020304" pitchFamily="18" charset="0"/>
              </a:rPr>
              <a:t>3</a:t>
            </a:r>
            <a:r>
              <a:rPr lang="en-US" sz="1600" b="1" dirty="0">
                <a:effectLst/>
                <a:ea typeface="Arial" panose="020B0604020202020204" pitchFamily="34" charset="0"/>
                <a:cs typeface="Times New Roman" panose="02020603050405020304" pitchFamily="18" charset="0"/>
              </a:rPr>
              <a:t> </a:t>
            </a:r>
            <a:r>
              <a:rPr lang="en-US" sz="1600" dirty="0">
                <a:effectLst/>
                <a:ea typeface="Arial" panose="020B0604020202020204" pitchFamily="34" charset="0"/>
                <a:cs typeface="Times New Roman" panose="02020603050405020304" pitchFamily="18" charset="0"/>
              </a:rPr>
              <a:t> . . . In the case of similar team uniforms, the team not wearing proper uniform tops shall wear contrasting </a:t>
            </a:r>
            <a:r>
              <a:rPr lang="en-US" sz="1600" dirty="0" err="1">
                <a:effectLst/>
                <a:ea typeface="Arial" panose="020B0604020202020204" pitchFamily="34" charset="0"/>
                <a:cs typeface="Times New Roman" panose="02020603050405020304" pitchFamily="18" charset="0"/>
              </a:rPr>
              <a:t>pinnies</a:t>
            </a:r>
            <a:r>
              <a:rPr lang="en-US" sz="1600" dirty="0">
                <a:effectLst/>
                <a:ea typeface="Arial" panose="020B0604020202020204" pitchFamily="34" charset="0"/>
                <a:cs typeface="Times New Roman" panose="02020603050405020304" pitchFamily="18" charset="0"/>
              </a:rPr>
              <a:t> with visible numbers.</a:t>
            </a:r>
          </a:p>
          <a:p>
            <a:pPr marL="0" indent="0">
              <a:buNone/>
            </a:pPr>
            <a:endParaRPr lang="en-US" sz="1600" dirty="0">
              <a:effectLst/>
              <a:ea typeface="Times New Roman" panose="02020603050405020304" pitchFamily="18" charset="0"/>
            </a:endParaRPr>
          </a:p>
          <a:p>
            <a:pPr marL="0" indent="0">
              <a:buNone/>
            </a:pPr>
            <a:r>
              <a:rPr lang="en-US" sz="1600" b="1" dirty="0">
                <a:effectLst/>
                <a:ea typeface="Arial" panose="020B0604020202020204" pitchFamily="34" charset="0"/>
                <a:cs typeface="Times New Roman" panose="02020603050405020304" pitchFamily="18" charset="0"/>
              </a:rPr>
              <a:t>ART. 4 . </a:t>
            </a:r>
            <a:r>
              <a:rPr lang="en-US" sz="1600" dirty="0">
                <a:effectLst/>
                <a:ea typeface="Arial" panose="020B0604020202020204" pitchFamily="34" charset="0"/>
                <a:cs typeface="Times New Roman" panose="02020603050405020304" pitchFamily="18" charset="0"/>
              </a:rPr>
              <a:t>. . Individual players may wear mittens/gloves, knitted hats and soft headgear.</a:t>
            </a:r>
          </a:p>
          <a:p>
            <a:pPr marL="0" indent="0">
              <a:buNone/>
            </a:pPr>
            <a:endParaRPr lang="en-US" sz="1600" dirty="0">
              <a:ea typeface="Arial" panose="020B0604020202020204" pitchFamily="34" charset="0"/>
            </a:endParaRPr>
          </a:p>
          <a:p>
            <a:pPr marL="0" indent="0">
              <a:buNone/>
            </a:pPr>
            <a:r>
              <a:rPr lang="en-US" sz="1600" b="1" dirty="0">
                <a:effectLst/>
                <a:ea typeface="Arial" panose="020B0604020202020204" pitchFamily="34" charset="0"/>
                <a:cs typeface="Times New Roman" panose="02020603050405020304" pitchFamily="18" charset="0"/>
              </a:rPr>
              <a:t>ART.</a:t>
            </a:r>
            <a:r>
              <a:rPr lang="en-US" sz="1600" b="1" u="sng" dirty="0">
                <a:effectLst/>
                <a:ea typeface="Arial" panose="020B0604020202020204" pitchFamily="34" charset="0"/>
                <a:cs typeface="Times New Roman" panose="02020603050405020304" pitchFamily="18" charset="0"/>
              </a:rPr>
              <a:t> 5</a:t>
            </a:r>
            <a:r>
              <a:rPr lang="en-US" sz="1600" b="1" dirty="0">
                <a:effectLst/>
                <a:ea typeface="Arial" panose="020B0604020202020204" pitchFamily="34" charset="0"/>
                <a:cs typeface="Times New Roman" panose="02020603050405020304" pitchFamily="18" charset="0"/>
              </a:rPr>
              <a:t> </a:t>
            </a:r>
            <a:r>
              <a:rPr lang="en-US" sz="1600" dirty="0">
                <a:effectLst/>
                <a:ea typeface="Arial" panose="020B0604020202020204" pitchFamily="34" charset="0"/>
                <a:cs typeface="Times New Roman" panose="02020603050405020304" pitchFamily="18" charset="0"/>
              </a:rPr>
              <a:t> . . . Jewelry shall not be worn except for religious or medical medals. A religious medal must be taped and worn under the uniform. A medical-alert bracelet must be taped and may be visible.</a:t>
            </a:r>
          </a:p>
          <a:p>
            <a:pPr marL="0" indent="0">
              <a:buNone/>
            </a:pPr>
            <a:endParaRPr lang="en-US" sz="1600" dirty="0">
              <a:effectLst/>
              <a:ea typeface="Times New Roman" panose="02020603050405020304" pitchFamily="18" charset="0"/>
            </a:endParaRPr>
          </a:p>
          <a:p>
            <a:pPr marL="0" marR="0" indent="0">
              <a:spcBef>
                <a:spcPts val="0"/>
              </a:spcBef>
              <a:spcAft>
                <a:spcPts val="0"/>
              </a:spcAft>
              <a:buNone/>
            </a:pPr>
            <a:r>
              <a:rPr lang="en-US" sz="1600" b="1" dirty="0">
                <a:effectLst/>
                <a:ea typeface="Arial" panose="020B0604020202020204" pitchFamily="34" charset="0"/>
                <a:cs typeface="Times New Roman" panose="02020603050405020304" pitchFamily="18" charset="0"/>
              </a:rPr>
              <a:t>ART. </a:t>
            </a:r>
            <a:r>
              <a:rPr lang="en-US" sz="1600" b="1" u="sng" dirty="0">
                <a:effectLst/>
                <a:ea typeface="Arial" panose="020B0604020202020204" pitchFamily="34" charset="0"/>
                <a:cs typeface="Times New Roman" panose="02020603050405020304" pitchFamily="18" charset="0"/>
              </a:rPr>
              <a:t>6 </a:t>
            </a:r>
            <a:r>
              <a:rPr lang="en-US" sz="1600" dirty="0">
                <a:effectLst/>
                <a:ea typeface="Arial" panose="020B0604020202020204" pitchFamily="34" charset="0"/>
                <a:cs typeface="Times New Roman" panose="02020603050405020304" pitchFamily="18" charset="0"/>
              </a:rPr>
              <a:t>. . . . Hair control devices may be worn if made of soft material.</a:t>
            </a:r>
          </a:p>
          <a:p>
            <a:pPr marL="0" marR="0" indent="0">
              <a:spcBef>
                <a:spcPts val="0"/>
              </a:spcBef>
              <a:spcAft>
                <a:spcPts val="0"/>
              </a:spcAft>
              <a:buNone/>
            </a:pPr>
            <a:endParaRPr lang="en-US" sz="1600" dirty="0">
              <a:effectLst/>
              <a:ea typeface="Times New Roman" panose="02020603050405020304" pitchFamily="18" charset="0"/>
            </a:endParaRPr>
          </a:p>
          <a:p>
            <a:pPr marL="0" marR="0" indent="0">
              <a:spcBef>
                <a:spcPts val="0"/>
              </a:spcBef>
              <a:spcAft>
                <a:spcPts val="0"/>
              </a:spcAft>
              <a:buNone/>
            </a:pPr>
            <a:r>
              <a:rPr lang="en-US" sz="1600" b="1" u="sng" dirty="0">
                <a:effectLst/>
                <a:ea typeface="Arial" panose="020B0604020202020204" pitchFamily="34" charset="0"/>
                <a:cs typeface="Times New Roman" panose="02020603050405020304" pitchFamily="18" charset="0"/>
              </a:rPr>
              <a:t>ART. 7</a:t>
            </a:r>
            <a:r>
              <a:rPr lang="en-US" sz="1600" u="sng" dirty="0">
                <a:effectLst/>
                <a:ea typeface="Arial" panose="020B0604020202020204" pitchFamily="34" charset="0"/>
                <a:cs typeface="Times New Roman" panose="02020603050405020304" pitchFamily="18" charset="0"/>
              </a:rPr>
              <a:t> . . . When an illegally uniformed team is unable to correct the situation or cannot verify state association approval of the uniform, the game shall be played. The official must, however, notify the state association following the game.</a:t>
            </a:r>
            <a:endParaRPr lang="en-US" sz="1600" dirty="0">
              <a:effectLst/>
              <a:ea typeface="Times New Roman" panose="02020603050405020304" pitchFamily="18" charset="0"/>
            </a:endParaRPr>
          </a:p>
          <a:p>
            <a:pPr marL="0" indent="0">
              <a:buNone/>
            </a:pPr>
            <a:r>
              <a:rPr lang="en-US" sz="1600" b="1" u="sng" dirty="0">
                <a:effectLst/>
                <a:ea typeface="Arial" panose="020B0604020202020204" pitchFamily="34" charset="0"/>
                <a:cs typeface="Times New Roman" panose="02020603050405020304" pitchFamily="18" charset="0"/>
              </a:rPr>
              <a:t>PENALTY</a:t>
            </a:r>
            <a:r>
              <a:rPr lang="en-US" sz="1600" b="1" dirty="0">
                <a:ea typeface="Arial" panose="020B0604020202020204" pitchFamily="34" charset="0"/>
                <a:cs typeface="Times New Roman" panose="02020603050405020304" pitchFamily="18" charset="0"/>
              </a:rPr>
              <a:t> </a:t>
            </a:r>
            <a:r>
              <a:rPr lang="en-US" sz="1600" dirty="0">
                <a:effectLst/>
                <a:ea typeface="Arial" panose="020B0604020202020204" pitchFamily="34" charset="0"/>
                <a:cs typeface="Times New Roman" panose="02020603050405020304" pitchFamily="18" charset="0"/>
              </a:rPr>
              <a:t>A field player wearing an illegal uniform shall be removed from the game at the first stoppage of play following the discovery of the violation. The removed player may re-enter if she has complied with the rules, or she may be replaced, in a manner consistent with the substitution rules. Misconduct penalties will be assessed to the head coach, using the card progression.</a:t>
            </a:r>
            <a:endParaRPr lang="en-US" sz="1600" dirty="0"/>
          </a:p>
        </p:txBody>
      </p:sp>
      <p:sp>
        <p:nvSpPr>
          <p:cNvPr id="4" name="Footer Placeholder 3">
            <a:extLst>
              <a:ext uri="{FF2B5EF4-FFF2-40B4-BE49-F238E27FC236}">
                <a16:creationId xmlns:a16="http://schemas.microsoft.com/office/drawing/2014/main" id="{95CD4752-F218-45DD-BED7-8FC23E835FAA}"/>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3485622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E2BD6-07D5-4CFA-B846-9098B42FF9DD}"/>
              </a:ext>
            </a:extLst>
          </p:cNvPr>
          <p:cNvSpPr>
            <a:spLocks noGrp="1"/>
          </p:cNvSpPr>
          <p:nvPr>
            <p:ph type="title"/>
          </p:nvPr>
        </p:nvSpPr>
        <p:spPr/>
        <p:txBody>
          <a:bodyPr/>
          <a:lstStyle/>
          <a:p>
            <a:br>
              <a:rPr lang="en-US" sz="4000" b="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br>
            <a:r>
              <a:rPr lang="en-US" sz="4000" b="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SECTION 6 PLAYER EQUIPMENT</a:t>
            </a:r>
            <a:br>
              <a:rPr lang="en-US" sz="4000" dirty="0">
                <a:effectLst/>
                <a:latin typeface="Times New Roman" panose="02020603050405020304" pitchFamily="18" charset="0"/>
                <a:ea typeface="Times New Roman" panose="02020603050405020304" pitchFamily="18" charset="0"/>
              </a:rPr>
            </a:br>
            <a:endParaRPr lang="en-US" sz="4000" dirty="0"/>
          </a:p>
        </p:txBody>
      </p:sp>
      <p:sp>
        <p:nvSpPr>
          <p:cNvPr id="3" name="Content Placeholder 2">
            <a:extLst>
              <a:ext uri="{FF2B5EF4-FFF2-40B4-BE49-F238E27FC236}">
                <a16:creationId xmlns:a16="http://schemas.microsoft.com/office/drawing/2014/main" id="{D6D00588-2F83-4BB4-B6AD-2DA050435FB3}"/>
              </a:ext>
            </a:extLst>
          </p:cNvPr>
          <p:cNvSpPr>
            <a:spLocks noGrp="1"/>
          </p:cNvSpPr>
          <p:nvPr>
            <p:ph idx="1"/>
          </p:nvPr>
        </p:nvSpPr>
        <p:spPr>
          <a:xfrm>
            <a:off x="1940985" y="1993900"/>
            <a:ext cx="10026649" cy="4338637"/>
          </a:xfrm>
        </p:spPr>
        <p:txBody>
          <a:bodyPr/>
          <a:lstStyle/>
          <a:p>
            <a:pPr marL="0" marR="0" indent="0">
              <a:spcBef>
                <a:spcPts val="0"/>
              </a:spcBef>
              <a:spcAft>
                <a:spcPts val="0"/>
              </a:spcAft>
              <a:buNone/>
            </a:pPr>
            <a:r>
              <a:rPr lang="en-US" sz="1800" b="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Rule 1-6-1 Player Equipment </a:t>
            </a:r>
            <a:endParaRPr lang="en-US" sz="2000" b="1" dirty="0">
              <a:solidFill>
                <a:srgbClr val="000000"/>
              </a:solidFill>
              <a:effectLst/>
              <a:latin typeface="Calibri" panose="020F0502020204030204" pitchFamily="34" charset="0"/>
              <a:ea typeface="'arial',sans-serif"/>
              <a:cs typeface="Times New Roman" panose="02020603050405020304" pitchFamily="18" charset="0"/>
            </a:endParaRPr>
          </a:p>
          <a:p>
            <a:pPr marL="0" marR="0" indent="0">
              <a:spcBef>
                <a:spcPts val="0"/>
              </a:spcBef>
              <a:spcAft>
                <a:spcPts val="0"/>
              </a:spcAft>
              <a:buNone/>
            </a:pPr>
            <a:r>
              <a:rPr lang="en-US" sz="2000" b="1" dirty="0">
                <a:solidFill>
                  <a:srgbClr val="000000"/>
                </a:solidFill>
                <a:effectLst/>
                <a:latin typeface="Calibri" panose="020F0502020204030204" pitchFamily="34" charset="0"/>
                <a:ea typeface="'arial',sans-serif"/>
                <a:cs typeface="Times New Roman" panose="02020603050405020304" pitchFamily="18" charset="0"/>
              </a:rPr>
              <a:t>ART. 1. . . </a:t>
            </a:r>
            <a:r>
              <a:rPr lang="en-US" sz="2000" dirty="0">
                <a:solidFill>
                  <a:srgbClr val="000000"/>
                </a:solidFill>
                <a:effectLst/>
                <a:latin typeface="Calibri" panose="020F0502020204030204" pitchFamily="34" charset="0"/>
                <a:ea typeface="'arial',sans-serif"/>
                <a:cs typeface="Times New Roman" panose="02020603050405020304" pitchFamily="18" charset="0"/>
              </a:rPr>
              <a:t>All field players shall wear mouth protectors. A tooth and mouth protector </a:t>
            </a:r>
            <a:r>
              <a:rPr lang="en-US" sz="2000" dirty="0">
                <a:effectLst/>
                <a:latin typeface="Calibri" panose="020F0502020204030204" pitchFamily="34" charset="0"/>
                <a:ea typeface="'arial',sans-serif"/>
                <a:cs typeface="Times New Roman" panose="02020603050405020304" pitchFamily="18" charset="0"/>
              </a:rPr>
              <a:t>(intraoral)</a:t>
            </a:r>
            <a:r>
              <a:rPr lang="en-US" sz="2000" dirty="0">
                <a:solidFill>
                  <a:srgbClr val="000000"/>
                </a:solidFill>
                <a:effectLst/>
                <a:latin typeface="Calibri" panose="020F0502020204030204" pitchFamily="34" charset="0"/>
                <a:ea typeface="'arial',sans-serif"/>
                <a:cs typeface="Times New Roman" panose="02020603050405020304" pitchFamily="18" charset="0"/>
              </a:rPr>
              <a:t> shall include occlusal (protecting and separating the biting surfaces) and labial (protecting the teeth and supporting structures) portions and shall cover the posterior teeth with adequate thickness. It is recommended that the protector be: </a:t>
            </a:r>
            <a:endParaRPr lang="en-US" sz="20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000" dirty="0">
                <a:solidFill>
                  <a:srgbClr val="000000"/>
                </a:solidFill>
                <a:effectLst/>
                <a:latin typeface="Calibri" panose="020F0502020204030204" pitchFamily="34" charset="0"/>
                <a:ea typeface="'arial',sans-serif"/>
                <a:cs typeface="Times New Roman" panose="02020603050405020304" pitchFamily="18" charset="0"/>
              </a:rPr>
              <a:t>a. Properly fitted, protecting the anterior (leading) dental arch, and </a:t>
            </a:r>
            <a:endParaRPr lang="en-US" sz="20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000" dirty="0">
                <a:solidFill>
                  <a:srgbClr val="000000"/>
                </a:solidFill>
                <a:effectLst/>
                <a:latin typeface="Calibri" panose="020F0502020204030204" pitchFamily="34" charset="0"/>
                <a:ea typeface="'arial',sans-serif"/>
                <a:cs typeface="Times New Roman" panose="02020603050405020304" pitchFamily="18" charset="0"/>
              </a:rPr>
              <a:t>b. Constructed from a model made from an impression of the individual’s teeth, or;</a:t>
            </a:r>
            <a:endParaRPr lang="en-US" sz="20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000" dirty="0">
                <a:solidFill>
                  <a:srgbClr val="000000"/>
                </a:solidFill>
                <a:effectLst/>
                <a:latin typeface="Calibri" panose="020F0502020204030204" pitchFamily="34" charset="0"/>
                <a:ea typeface="'arial',sans-serif"/>
                <a:cs typeface="Times New Roman" panose="02020603050405020304" pitchFamily="18" charset="0"/>
              </a:rPr>
              <a:t>c. Constructed and fitted to the individual by impressing the teeth into the tooth and mouth protector itself.</a:t>
            </a:r>
            <a:endParaRPr lang="en-US" sz="2000" dirty="0">
              <a:effectLst/>
              <a:latin typeface="Times New Roman" panose="02020603050405020304" pitchFamily="18" charset="0"/>
              <a:ea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11CB11A8-A078-4458-93DC-A2E541F8E6E3}"/>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3321648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E2BD6-07D5-4CFA-B846-9098B42FF9DD}"/>
              </a:ext>
            </a:extLst>
          </p:cNvPr>
          <p:cNvSpPr>
            <a:spLocks noGrp="1"/>
          </p:cNvSpPr>
          <p:nvPr>
            <p:ph type="title"/>
          </p:nvPr>
        </p:nvSpPr>
        <p:spPr/>
        <p:txBody>
          <a:bodyPr/>
          <a:lstStyle/>
          <a:p>
            <a:br>
              <a:rPr lang="en-US" sz="4000" b="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br>
            <a:r>
              <a:rPr lang="en-US" sz="4000" b="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SECTION 8 GOALKEEPER EQUIPMENT</a:t>
            </a:r>
            <a:br>
              <a:rPr lang="en-US" sz="1800" dirty="0">
                <a:effectLs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D6D00588-2F83-4BB4-B6AD-2DA050435FB3}"/>
              </a:ext>
            </a:extLst>
          </p:cNvPr>
          <p:cNvSpPr>
            <a:spLocks noGrp="1"/>
          </p:cNvSpPr>
          <p:nvPr>
            <p:ph idx="1"/>
          </p:nvPr>
        </p:nvSpPr>
        <p:spPr/>
        <p:txBody>
          <a:bodyPr/>
          <a:lstStyle/>
          <a:p>
            <a:pPr marL="0" marR="0" indent="0">
              <a:spcBef>
                <a:spcPts val="0"/>
              </a:spcBef>
              <a:spcAft>
                <a:spcPts val="0"/>
              </a:spcAft>
              <a:buNone/>
            </a:pPr>
            <a:r>
              <a:rPr lang="en-US" sz="2400" b="1" dirty="0">
                <a:effectLst/>
                <a:ea typeface="Arial" panose="020B0604020202020204" pitchFamily="34" charset="0"/>
                <a:cs typeface="Times New Roman" panose="02020603050405020304" pitchFamily="18" charset="0"/>
              </a:rPr>
              <a:t>Rule 1-8-1a Goalkeeper Equipment</a:t>
            </a:r>
            <a:endParaRPr lang="en-US" sz="2400" b="1" dirty="0">
              <a:effectLst/>
              <a:ea typeface="'arial',sans-serif"/>
              <a:cs typeface="Times New Roman" panose="02020603050405020304" pitchFamily="18" charset="0"/>
            </a:endParaRPr>
          </a:p>
          <a:p>
            <a:pPr marL="0" marR="0" indent="0">
              <a:spcBef>
                <a:spcPts val="0"/>
              </a:spcBef>
              <a:spcAft>
                <a:spcPts val="0"/>
              </a:spcAft>
              <a:buNone/>
            </a:pPr>
            <a:r>
              <a:rPr lang="en-US" sz="2400" b="1" dirty="0">
                <a:effectLst/>
                <a:ea typeface="'arial',sans-serif"/>
                <a:cs typeface="Times New Roman" panose="02020603050405020304" pitchFamily="18" charset="0"/>
              </a:rPr>
              <a:t>ART. 1. . . </a:t>
            </a:r>
            <a:r>
              <a:rPr lang="en-US" sz="2400" dirty="0">
                <a:effectLst/>
                <a:ea typeface="'arial',sans-serif"/>
                <a:cs typeface="Times New Roman" panose="02020603050405020304" pitchFamily="18" charset="0"/>
              </a:rPr>
              <a:t>The goalkeeper shall wear: </a:t>
            </a:r>
            <a:endParaRPr lang="en-US" sz="2400" dirty="0">
              <a:effectLst/>
              <a:ea typeface="Times New Roman" panose="02020603050405020304" pitchFamily="18" charset="0"/>
            </a:endParaRPr>
          </a:p>
          <a:p>
            <a:pPr marL="0" marR="0" indent="0">
              <a:spcBef>
                <a:spcPts val="0"/>
              </a:spcBef>
              <a:spcAft>
                <a:spcPts val="0"/>
              </a:spcAft>
              <a:buNone/>
            </a:pPr>
            <a:r>
              <a:rPr lang="en-US" sz="2400" dirty="0">
                <a:effectLst/>
                <a:ea typeface="'arial',sans-serif"/>
                <a:cs typeface="Times New Roman" panose="02020603050405020304" pitchFamily="18" charset="0"/>
              </a:rPr>
              <a:t>a. A uniform top of a color or colors contrasting to the color of the uniform tops of </a:t>
            </a:r>
            <a:r>
              <a:rPr lang="en-US" sz="2400" u="sng" dirty="0">
                <a:effectLst/>
                <a:ea typeface="'arial',sans-serif"/>
                <a:cs typeface="Times New Roman" panose="02020603050405020304" pitchFamily="18" charset="0"/>
              </a:rPr>
              <a:t>field players of</a:t>
            </a:r>
            <a:r>
              <a:rPr lang="en-US" sz="2400" dirty="0">
                <a:effectLst/>
                <a:ea typeface="'arial',sans-serif"/>
                <a:cs typeface="Times New Roman" panose="02020603050405020304" pitchFamily="18" charset="0"/>
              </a:rPr>
              <a:t> both teams, and with a visible number on the front and back, </a:t>
            </a:r>
            <a:r>
              <a:rPr lang="en-US" sz="2400" u="sng" dirty="0">
                <a:effectLst/>
                <a:ea typeface="'arial',sans-serif"/>
                <a:cs typeface="Times New Roman" panose="02020603050405020304" pitchFamily="18" charset="0"/>
              </a:rPr>
              <a:t>opposing goalkeepers may wear the same color.</a:t>
            </a:r>
            <a:endParaRPr lang="en-US" sz="2400" dirty="0">
              <a:effectLst/>
              <a:ea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11CB11A8-A078-4458-93DC-A2E541F8E6E3}"/>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113298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5D288-A29D-4624-8B0B-976AA7F4FDE4}"/>
              </a:ext>
            </a:extLst>
          </p:cNvPr>
          <p:cNvSpPr>
            <a:spLocks noGrp="1"/>
          </p:cNvSpPr>
          <p:nvPr>
            <p:ph type="title"/>
          </p:nvPr>
        </p:nvSpPr>
        <p:spPr/>
        <p:txBody>
          <a:bodyPr/>
          <a:lstStyle/>
          <a:p>
            <a:br>
              <a:rPr lang="en-US" sz="4000" b="1" u="sng" dirty="0">
                <a:solidFill>
                  <a:schemeClr val="tx1"/>
                </a:solidFill>
                <a:effectLst/>
                <a:latin typeface="+mn-lt"/>
                <a:ea typeface="Times New Roman" panose="02020603050405020304" pitchFamily="18" charset="0"/>
                <a:cs typeface="Arial" panose="020B0604020202020204" pitchFamily="34" charset="0"/>
              </a:rPr>
            </a:br>
            <a:r>
              <a:rPr lang="en-US" sz="4000" b="1" u="sng" dirty="0">
                <a:solidFill>
                  <a:schemeClr val="tx1"/>
                </a:solidFill>
                <a:effectLst/>
                <a:latin typeface="+mn-lt"/>
                <a:ea typeface="Times New Roman" panose="02020603050405020304" pitchFamily="18" charset="0"/>
                <a:cs typeface="Arial" panose="020B0604020202020204" pitchFamily="34" charset="0"/>
              </a:rPr>
              <a:t>HEAD COACH RESPONSIBILITIES</a:t>
            </a:r>
            <a:br>
              <a:rPr lang="en-US" sz="1800" dirty="0">
                <a:effectLs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44BD210B-E30F-4D76-857F-A6BA19E04F22}"/>
              </a:ext>
            </a:extLst>
          </p:cNvPr>
          <p:cNvSpPr>
            <a:spLocks noGrp="1"/>
          </p:cNvSpPr>
          <p:nvPr>
            <p:ph idx="1"/>
          </p:nvPr>
        </p:nvSpPr>
        <p:spPr/>
        <p:txBody>
          <a:bodyPr/>
          <a:lstStyle/>
          <a:p>
            <a:pPr marL="0" marR="0" indent="0">
              <a:spcBef>
                <a:spcPts val="0"/>
              </a:spcBef>
              <a:spcAft>
                <a:spcPts val="0"/>
              </a:spcAft>
              <a:buNone/>
            </a:pPr>
            <a:r>
              <a:rPr lang="en-US" sz="2400" b="1" dirty="0">
                <a:effectLst/>
                <a:ea typeface="Arial" panose="020B0604020202020204" pitchFamily="34" charset="0"/>
                <a:cs typeface="Times New Roman" panose="02020603050405020304" pitchFamily="18" charset="0"/>
              </a:rPr>
              <a:t>1-9-1b</a:t>
            </a:r>
            <a:r>
              <a:rPr lang="en-US" sz="2400" b="1" dirty="0">
                <a:ea typeface="Arial" panose="020B0604020202020204" pitchFamily="34" charset="0"/>
              </a:rPr>
              <a:t> Head Coach Responsibilities </a:t>
            </a:r>
            <a:r>
              <a:rPr lang="en-US" sz="2400" b="1" dirty="0">
                <a:effectLst/>
                <a:ea typeface="Times New Roman" panose="02020603050405020304" pitchFamily="18" charset="0"/>
                <a:cs typeface="Arial" panose="020B0604020202020204" pitchFamily="34" charset="0"/>
              </a:rPr>
              <a:t>Penalty (NEW)</a:t>
            </a:r>
            <a:endParaRPr lang="en-US" sz="2400" b="1" dirty="0">
              <a:effectLst/>
              <a:ea typeface="Times New Roman" panose="02020603050405020304" pitchFamily="18" charset="0"/>
            </a:endParaRPr>
          </a:p>
          <a:p>
            <a:pPr marL="0" indent="0">
              <a:buNone/>
            </a:pPr>
            <a:endParaRPr lang="en-US" sz="2400" b="1" u="sng" dirty="0">
              <a:effectLst/>
              <a:ea typeface="Times New Roman" panose="02020603050405020304" pitchFamily="18" charset="0"/>
              <a:cs typeface="Arial" panose="020B0604020202020204" pitchFamily="34" charset="0"/>
            </a:endParaRPr>
          </a:p>
          <a:p>
            <a:pPr marL="0" indent="0">
              <a:buNone/>
            </a:pPr>
            <a:r>
              <a:rPr lang="en-US" sz="2400" b="1" u="sng" dirty="0">
                <a:effectLst/>
                <a:ea typeface="Times New Roman" panose="02020603050405020304" pitchFamily="18" charset="0"/>
                <a:cs typeface="Arial" panose="020B0604020202020204" pitchFamily="34" charset="0"/>
              </a:rPr>
              <a:t>PENALTY: </a:t>
            </a:r>
            <a:r>
              <a:rPr lang="en-US" sz="2400" u="sng" dirty="0">
                <a:effectLst/>
                <a:ea typeface="Times New Roman" panose="02020603050405020304" pitchFamily="18" charset="0"/>
                <a:cs typeface="Arial" panose="020B0604020202020204" pitchFamily="34" charset="0"/>
              </a:rPr>
              <a:t>After a coach certifies that his/her team is properly and legally equipped, and the official later discovers that this is not the case, the coach shall be assessed the appropriate misconduct penalty, using the card progression.</a:t>
            </a:r>
            <a:endParaRPr lang="en-US" sz="2400" dirty="0">
              <a:effectLst/>
              <a:ea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85413ED6-10E5-4244-BA45-480A7ACEB487}"/>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1965499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AC6A8-A54F-4C7A-81B7-51B4CFD32ECC}"/>
              </a:ext>
            </a:extLst>
          </p:cNvPr>
          <p:cNvSpPr>
            <a:spLocks noGrp="1"/>
          </p:cNvSpPr>
          <p:nvPr>
            <p:ph type="title"/>
          </p:nvPr>
        </p:nvSpPr>
        <p:spPr/>
        <p:txBody>
          <a:bodyPr/>
          <a:lstStyle/>
          <a:p>
            <a:r>
              <a:rPr lang="en-US" sz="4000" b="1" dirty="0">
                <a:effectLst/>
                <a:latin typeface="Calibri" panose="020F0502020204030204" pitchFamily="34" charset="0"/>
                <a:ea typeface="Times New Roman" panose="02020603050405020304" pitchFamily="18" charset="0"/>
              </a:rPr>
              <a:t>OFFICIALS </a:t>
            </a:r>
            <a:endParaRPr lang="en-US" sz="4000" dirty="0"/>
          </a:p>
        </p:txBody>
      </p:sp>
      <p:sp>
        <p:nvSpPr>
          <p:cNvPr id="3" name="Content Placeholder 2">
            <a:extLst>
              <a:ext uri="{FF2B5EF4-FFF2-40B4-BE49-F238E27FC236}">
                <a16:creationId xmlns:a16="http://schemas.microsoft.com/office/drawing/2014/main" id="{769E2C1B-E46A-4663-A74C-D27F87193418}"/>
              </a:ext>
            </a:extLst>
          </p:cNvPr>
          <p:cNvSpPr>
            <a:spLocks noGrp="1"/>
          </p:cNvSpPr>
          <p:nvPr>
            <p:ph idx="1"/>
          </p:nvPr>
        </p:nvSpPr>
        <p:spPr/>
        <p:txBody>
          <a:bodyPr/>
          <a:lstStyle/>
          <a:p>
            <a:pPr marL="0" indent="0">
              <a:buNone/>
            </a:pPr>
            <a:r>
              <a:rPr lang="en-US" sz="2400" b="1" dirty="0">
                <a:effectLst/>
                <a:ea typeface="Arial" panose="020B0604020202020204" pitchFamily="34" charset="0"/>
                <a:cs typeface="Times New Roman" panose="02020603050405020304" pitchFamily="18" charset="0"/>
              </a:rPr>
              <a:t>2-1-6 Officials</a:t>
            </a:r>
            <a:endParaRPr lang="en-US" sz="2400" b="1" dirty="0">
              <a:effectLst/>
              <a:ea typeface="Times New Roman" panose="02020603050405020304" pitchFamily="18" charset="0"/>
            </a:endParaRPr>
          </a:p>
          <a:p>
            <a:pPr marL="0" indent="0">
              <a:buNone/>
            </a:pPr>
            <a:r>
              <a:rPr lang="en-US" sz="2400" b="1" dirty="0">
                <a:effectLst/>
                <a:ea typeface="Times New Roman" panose="02020603050405020304" pitchFamily="18" charset="0"/>
              </a:rPr>
              <a:t>ART. 6 . . .  </a:t>
            </a:r>
            <a:r>
              <a:rPr lang="en-US" sz="2400" dirty="0">
                <a:effectLst/>
                <a:ea typeface="Times New Roman" panose="02020603050405020304" pitchFamily="18" charset="0"/>
              </a:rPr>
              <a:t>The officials shall use cards for misconduct violations. A</a:t>
            </a:r>
            <a:r>
              <a:rPr lang="en-US" sz="2400" u="sng" dirty="0">
                <a:effectLst/>
                <a:ea typeface="Times New Roman" panose="02020603050405020304" pitchFamily="18" charset="0"/>
              </a:rPr>
              <a:t>n official’s</a:t>
            </a:r>
            <a:r>
              <a:rPr lang="en-US" sz="2400" dirty="0">
                <a:effectLst/>
                <a:ea typeface="Times New Roman" panose="02020603050405020304" pitchFamily="18" charset="0"/>
              </a:rPr>
              <a:t> time-out shall be taken</a:t>
            </a:r>
            <a:r>
              <a:rPr lang="en-US" sz="2400" u="sng" dirty="0">
                <a:effectLst/>
                <a:ea typeface="Times New Roman" panose="02020603050405020304" pitchFamily="18" charset="0"/>
              </a:rPr>
              <a:t>. The table-side official should check with the scorer to make sure that the player’s number, the reason for the penalty, and the time and length of the penalty are recorded correctly in the official scorebook before play is resumed.</a:t>
            </a:r>
            <a:endParaRPr lang="en-US" sz="2400" dirty="0">
              <a:effectLst/>
              <a:ea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56EAF482-B603-4EE2-AFFC-3F68898A2D1D}"/>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4268611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FE76B-A268-4AD0-9074-B1B719259617}"/>
              </a:ext>
            </a:extLst>
          </p:cNvPr>
          <p:cNvSpPr>
            <a:spLocks noGrp="1"/>
          </p:cNvSpPr>
          <p:nvPr>
            <p:ph type="title"/>
          </p:nvPr>
        </p:nvSpPr>
        <p:spPr/>
        <p:txBody>
          <a:bodyPr/>
          <a:lstStyle/>
          <a:p>
            <a:r>
              <a:rPr lang="en-US" sz="4000" b="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PROCEDURES</a:t>
            </a:r>
            <a:endParaRPr lang="en-US" sz="4000" dirty="0"/>
          </a:p>
        </p:txBody>
      </p:sp>
      <p:sp>
        <p:nvSpPr>
          <p:cNvPr id="3" name="Content Placeholder 2">
            <a:extLst>
              <a:ext uri="{FF2B5EF4-FFF2-40B4-BE49-F238E27FC236}">
                <a16:creationId xmlns:a16="http://schemas.microsoft.com/office/drawing/2014/main" id="{7F381AF1-3D45-4E5E-899D-E80CBEB62874}"/>
              </a:ext>
            </a:extLst>
          </p:cNvPr>
          <p:cNvSpPr>
            <a:spLocks noGrp="1"/>
          </p:cNvSpPr>
          <p:nvPr>
            <p:ph idx="1"/>
          </p:nvPr>
        </p:nvSpPr>
        <p:spPr/>
        <p:txBody>
          <a:bodyPr/>
          <a:lstStyle/>
          <a:p>
            <a:pPr marL="0" indent="0">
              <a:buNone/>
            </a:pPr>
            <a:r>
              <a:rPr lang="en-US" sz="2400" b="1" dirty="0">
                <a:effectLst/>
                <a:ea typeface="Arial" panose="020B0604020202020204" pitchFamily="34" charset="0"/>
                <a:cs typeface="Times New Roman" panose="02020603050405020304" pitchFamily="18" charset="0"/>
              </a:rPr>
              <a:t>3-2-4</a:t>
            </a:r>
            <a:r>
              <a:rPr lang="en-US" sz="2400" b="1" dirty="0">
                <a:ea typeface="Arial" panose="020B0604020202020204" pitchFamily="34" charset="0"/>
              </a:rPr>
              <a:t> Procedures</a:t>
            </a:r>
            <a:endParaRPr lang="en-US" sz="2400" b="1" dirty="0">
              <a:effectLst/>
              <a:ea typeface="Arial" panose="020B0604020202020204" pitchFamily="34" charset="0"/>
              <a:cs typeface="Times New Roman" panose="02020603050405020304" pitchFamily="18" charset="0"/>
            </a:endParaRPr>
          </a:p>
          <a:p>
            <a:pPr marL="0" indent="0">
              <a:buNone/>
            </a:pPr>
            <a:r>
              <a:rPr lang="en-US" sz="2400" b="1" dirty="0">
                <a:effectLst/>
                <a:ea typeface="Arial" panose="020B0604020202020204" pitchFamily="34" charset="0"/>
                <a:cs typeface="Times New Roman" panose="02020603050405020304" pitchFamily="18" charset="0"/>
              </a:rPr>
              <a:t>ART. 4 . . .</a:t>
            </a:r>
            <a:r>
              <a:rPr lang="en-US" sz="2400" dirty="0">
                <a:effectLst/>
                <a:ea typeface="Arial" panose="020B0604020202020204" pitchFamily="34" charset="0"/>
                <a:cs typeface="Times New Roman" panose="02020603050405020304" pitchFamily="18" charset="0"/>
              </a:rPr>
              <a:t> </a:t>
            </a:r>
            <a:r>
              <a:rPr lang="en-US" sz="2400" b="1" dirty="0">
                <a:effectLst/>
                <a:ea typeface="Arial" panose="020B0604020202020204" pitchFamily="34" charset="0"/>
                <a:cs typeface="Times New Roman" panose="02020603050405020304" pitchFamily="18" charset="0"/>
              </a:rPr>
              <a:t>25-yard free hit</a:t>
            </a:r>
            <a:r>
              <a:rPr lang="en-US" sz="2400" dirty="0">
                <a:effectLst/>
                <a:ea typeface="Arial" panose="020B0604020202020204" pitchFamily="34" charset="0"/>
                <a:cs typeface="Times New Roman" panose="02020603050405020304" pitchFamily="18" charset="0"/>
              </a:rPr>
              <a:t> is a method for an attacker to put the ball in play if a </a:t>
            </a:r>
            <a:r>
              <a:rPr lang="en-US" sz="2400" dirty="0" err="1">
                <a:effectLst/>
                <a:ea typeface="Arial" panose="020B0604020202020204" pitchFamily="34" charset="0"/>
                <a:cs typeface="Times New Roman" panose="02020603050405020304" pitchFamily="18" charset="0"/>
              </a:rPr>
              <a:t>a</a:t>
            </a:r>
            <a:r>
              <a:rPr lang="en-US" sz="2400" dirty="0">
                <a:effectLst/>
                <a:ea typeface="Arial" panose="020B0604020202020204" pitchFamily="34" charset="0"/>
                <a:cs typeface="Times New Roman" panose="02020603050405020304" pitchFamily="18" charset="0"/>
              </a:rPr>
              <a:t> </a:t>
            </a:r>
            <a:r>
              <a:rPr lang="en-US" sz="2400" u="sng" dirty="0">
                <a:effectLst/>
                <a:ea typeface="Arial" panose="020B0604020202020204" pitchFamily="34" charset="0"/>
                <a:cs typeface="Times New Roman" panose="02020603050405020304" pitchFamily="18" charset="0"/>
              </a:rPr>
              <a:t>player from the defending team</a:t>
            </a:r>
            <a:r>
              <a:rPr lang="en-US" sz="2400" dirty="0">
                <a:effectLst/>
                <a:ea typeface="Arial" panose="020B0604020202020204" pitchFamily="34" charset="0"/>
                <a:cs typeface="Times New Roman" panose="02020603050405020304" pitchFamily="18" charset="0"/>
              </a:rPr>
              <a:t> unintentionally causes the ball to go across the end line. The attacking team shall be awarded a 25-yard free hit. Play is re-started with the ball on the 25-yard line that is in line with where it crossed the end line. All procedures for taking a free hit apply. All players shall be 5 yards away from the ball. The ball may not be played into the circle until it has </a:t>
            </a:r>
            <a:r>
              <a:rPr lang="en-US" sz="2400" u="sng" dirty="0">
                <a:effectLst/>
                <a:ea typeface="Arial" panose="020B0604020202020204" pitchFamily="34" charset="0"/>
                <a:cs typeface="Times New Roman" panose="02020603050405020304" pitchFamily="18" charset="0"/>
              </a:rPr>
              <a:t>traveled at least</a:t>
            </a:r>
            <a:r>
              <a:rPr lang="en-US" sz="2400" dirty="0">
                <a:effectLst/>
                <a:ea typeface="Arial" panose="020B0604020202020204" pitchFamily="34" charset="0"/>
                <a:cs typeface="Times New Roman" panose="02020603050405020304" pitchFamily="18" charset="0"/>
              </a:rPr>
              <a:t> 5 yards </a:t>
            </a:r>
            <a:r>
              <a:rPr lang="en-US" sz="2400" u="sng" dirty="0">
                <a:effectLst/>
                <a:ea typeface="Arial" panose="020B0604020202020204" pitchFamily="34" charset="0"/>
                <a:cs typeface="Times New Roman" panose="02020603050405020304" pitchFamily="18" charset="0"/>
              </a:rPr>
              <a:t>(not necessarily in a single direction)</a:t>
            </a:r>
            <a:r>
              <a:rPr lang="en-US" sz="2400" dirty="0">
                <a:effectLst/>
                <a:ea typeface="Arial" panose="020B0604020202020204" pitchFamily="34" charset="0"/>
                <a:cs typeface="Times New Roman" panose="02020603050405020304" pitchFamily="18" charset="0"/>
              </a:rPr>
              <a:t> or </a:t>
            </a:r>
            <a:r>
              <a:rPr lang="en-US" sz="2400" u="sng" dirty="0">
                <a:effectLst/>
                <a:ea typeface="Arial" panose="020B0604020202020204" pitchFamily="34" charset="0"/>
                <a:cs typeface="Times New Roman" panose="02020603050405020304" pitchFamily="18" charset="0"/>
              </a:rPr>
              <a:t>has been</a:t>
            </a:r>
            <a:r>
              <a:rPr lang="en-US" sz="2400" dirty="0">
                <a:effectLst/>
                <a:ea typeface="Arial" panose="020B0604020202020204" pitchFamily="34" charset="0"/>
                <a:cs typeface="Times New Roman" panose="02020603050405020304" pitchFamily="18" charset="0"/>
              </a:rPr>
              <a:t> touched by a </a:t>
            </a:r>
            <a:r>
              <a:rPr lang="en-US" sz="2400" u="sng" dirty="0">
                <a:effectLst/>
                <a:ea typeface="Arial" panose="020B0604020202020204" pitchFamily="34" charset="0"/>
                <a:cs typeface="Times New Roman" panose="02020603050405020304" pitchFamily="18" charset="0"/>
              </a:rPr>
              <a:t>player of the defending team</a:t>
            </a:r>
            <a:r>
              <a:rPr lang="en-US" sz="2400" dirty="0">
                <a:effectLst/>
                <a:ea typeface="Arial" panose="020B0604020202020204" pitchFamily="34" charset="0"/>
                <a:cs typeface="Times New Roman" panose="02020603050405020304" pitchFamily="18" charset="0"/>
              </a:rPr>
              <a:t>.</a:t>
            </a:r>
            <a:endParaRPr lang="en-US" sz="2400" dirty="0">
              <a:effectLst/>
              <a:ea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365689F4-289C-4245-8072-545D45A75C32}"/>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2002681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B6D24-42A7-47C9-9940-DD71879BC939}"/>
              </a:ext>
            </a:extLst>
          </p:cNvPr>
          <p:cNvSpPr>
            <a:spLocks noGrp="1"/>
          </p:cNvSpPr>
          <p:nvPr>
            <p:ph type="title"/>
          </p:nvPr>
        </p:nvSpPr>
        <p:spPr/>
        <p:txBody>
          <a:bodyPr/>
          <a:lstStyle/>
          <a:p>
            <a:br>
              <a:rPr lang="en-US" sz="4000" b="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br>
            <a:r>
              <a:rPr lang="en-US" sz="4000" b="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SECTION 4 </a:t>
            </a:r>
            <a:r>
              <a:rPr lang="en-US" sz="4000" b="1" u="sng" dirty="0">
                <a:solidFill>
                  <a:schemeClr val="tx1"/>
                </a:solidFill>
                <a:effectLst/>
                <a:latin typeface="Calibri" panose="020F0502020204030204" pitchFamily="34" charset="0"/>
                <a:ea typeface="Arial" panose="020B0604020202020204" pitchFamily="34" charset="0"/>
                <a:cs typeface="Times New Roman" panose="02020603050405020304" pitchFamily="18" charset="0"/>
              </a:rPr>
              <a:t>OTHER</a:t>
            </a:r>
            <a:br>
              <a:rPr lang="en-US" sz="1800" dirty="0">
                <a:effectLs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9A484255-5359-491D-BFAB-F848C51F6AF8}"/>
              </a:ext>
            </a:extLst>
          </p:cNvPr>
          <p:cNvSpPr>
            <a:spLocks noGrp="1"/>
          </p:cNvSpPr>
          <p:nvPr>
            <p:ph idx="1"/>
          </p:nvPr>
        </p:nvSpPr>
        <p:spPr/>
        <p:txBody>
          <a:bodyPr/>
          <a:lstStyle/>
          <a:p>
            <a:pPr marL="0" marR="0" indent="0">
              <a:spcBef>
                <a:spcPts val="0"/>
              </a:spcBef>
              <a:spcAft>
                <a:spcPts val="0"/>
              </a:spcAft>
              <a:buNone/>
            </a:pPr>
            <a:r>
              <a:rPr lang="en-US" sz="2400" b="1" dirty="0">
                <a:effectLst/>
                <a:ea typeface="Arial" panose="020B0604020202020204" pitchFamily="34" charset="0"/>
                <a:cs typeface="Times New Roman" panose="02020603050405020304" pitchFamily="18" charset="0"/>
              </a:rPr>
              <a:t>Rule 3-4 </a:t>
            </a:r>
            <a:r>
              <a:rPr lang="en-US" sz="2400" b="1" u="sng" dirty="0">
                <a:effectLst/>
                <a:ea typeface="Arial" panose="020B0604020202020204" pitchFamily="34" charset="0"/>
                <a:cs typeface="Times New Roman" panose="02020603050405020304" pitchFamily="18" charset="0"/>
              </a:rPr>
              <a:t>Other</a:t>
            </a:r>
            <a:r>
              <a:rPr lang="en-US" sz="2400" b="1" dirty="0">
                <a:effectLst/>
                <a:ea typeface="Arial" panose="020B0604020202020204" pitchFamily="34" charset="0"/>
                <a:cs typeface="Times New Roman" panose="02020603050405020304" pitchFamily="18" charset="0"/>
              </a:rPr>
              <a:t> (NEW)</a:t>
            </a:r>
            <a:endParaRPr lang="en-US" sz="2400" b="1" u="sng" dirty="0">
              <a:effectLst/>
              <a:ea typeface="Arial" panose="020B0604020202020204" pitchFamily="34" charset="0"/>
              <a:cs typeface="Times New Roman" panose="02020603050405020304" pitchFamily="18" charset="0"/>
            </a:endParaRPr>
          </a:p>
          <a:p>
            <a:pPr marL="0" marR="0" indent="0">
              <a:spcBef>
                <a:spcPts val="0"/>
              </a:spcBef>
              <a:spcAft>
                <a:spcPts val="0"/>
              </a:spcAft>
              <a:buNone/>
            </a:pPr>
            <a:r>
              <a:rPr lang="en-US" sz="2400" b="1" u="sng" dirty="0">
                <a:effectLst/>
                <a:ea typeface="Arial" panose="020B0604020202020204" pitchFamily="34" charset="0"/>
                <a:cs typeface="Times New Roman" panose="02020603050405020304" pitchFamily="18" charset="0"/>
              </a:rPr>
              <a:t>ART. 1. . .</a:t>
            </a:r>
            <a:r>
              <a:rPr lang="en-US" sz="2400" b="1" dirty="0">
                <a:effectLst/>
                <a:ea typeface="Arial" panose="020B0604020202020204" pitchFamily="34" charset="0"/>
                <a:cs typeface="Times New Roman" panose="02020603050405020304" pitchFamily="18" charset="0"/>
              </a:rPr>
              <a:t> Flagrant foul </a:t>
            </a:r>
            <a:r>
              <a:rPr lang="en-US" sz="2400" dirty="0">
                <a:effectLst/>
                <a:ea typeface="Arial" panose="020B0604020202020204" pitchFamily="34" charset="0"/>
                <a:cs typeface="Times New Roman" panose="02020603050405020304" pitchFamily="18" charset="0"/>
              </a:rPr>
              <a:t>is any act (physical or verbal) which is extremely offensive and/or could cause bodily injury or harm to any player. The offender shall be immediately disqualified.</a:t>
            </a:r>
            <a:endParaRPr lang="en-US" sz="2400" dirty="0">
              <a:effectLst/>
              <a:ea typeface="Times New Roman" panose="02020603050405020304" pitchFamily="18" charset="0"/>
            </a:endParaRPr>
          </a:p>
          <a:p>
            <a:pPr marL="0" marR="0" indent="0">
              <a:spcBef>
                <a:spcPts val="0"/>
              </a:spcBef>
              <a:spcAft>
                <a:spcPts val="0"/>
              </a:spcAft>
              <a:buNone/>
            </a:pPr>
            <a:r>
              <a:rPr lang="en-US" sz="2400" b="1" u="sng" dirty="0">
                <a:effectLst/>
                <a:ea typeface="Arial" panose="020B0604020202020204" pitchFamily="34" charset="0"/>
                <a:cs typeface="Times New Roman" panose="02020603050405020304" pitchFamily="18" charset="0"/>
              </a:rPr>
              <a:t>ART. 2. . .</a:t>
            </a:r>
            <a:r>
              <a:rPr lang="en-US" sz="2400" u="sng" dirty="0">
                <a:effectLst/>
                <a:ea typeface="Arial" panose="020B0604020202020204" pitchFamily="34" charset="0"/>
                <a:cs typeface="Times New Roman" panose="02020603050405020304" pitchFamily="18" charset="0"/>
              </a:rPr>
              <a:t> </a:t>
            </a:r>
            <a:r>
              <a:rPr lang="en-US" sz="2400" b="1" u="sng" dirty="0">
                <a:effectLst/>
                <a:ea typeface="Arial" panose="020B0604020202020204" pitchFamily="34" charset="0"/>
                <a:cs typeface="Times New Roman" panose="02020603050405020304" pitchFamily="18" charset="0"/>
              </a:rPr>
              <a:t>Open space </a:t>
            </a:r>
            <a:r>
              <a:rPr lang="en-US" sz="2400" u="sng" dirty="0">
                <a:effectLst/>
                <a:ea typeface="Arial" panose="020B0604020202020204" pitchFamily="34" charset="0"/>
                <a:cs typeface="Times New Roman" panose="02020603050405020304" pitchFamily="18" charset="0"/>
              </a:rPr>
              <a:t>is no one being within playing distance of the ball.</a:t>
            </a:r>
            <a:endParaRPr lang="en-US" sz="2400" dirty="0">
              <a:effectLst/>
              <a:ea typeface="Times New Roman" panose="02020603050405020304" pitchFamily="18" charset="0"/>
            </a:endParaRPr>
          </a:p>
          <a:p>
            <a:pPr marL="0" marR="0" indent="0">
              <a:spcBef>
                <a:spcPts val="0"/>
              </a:spcBef>
              <a:spcAft>
                <a:spcPts val="0"/>
              </a:spcAft>
              <a:buNone/>
            </a:pPr>
            <a:r>
              <a:rPr lang="en-US" sz="2400" b="1" u="sng" dirty="0">
                <a:effectLst/>
                <a:ea typeface="Arial" panose="020B0604020202020204" pitchFamily="34" charset="0"/>
                <a:cs typeface="Times New Roman" panose="02020603050405020304" pitchFamily="18" charset="0"/>
              </a:rPr>
              <a:t>ART. 3. . . Playing distance </a:t>
            </a:r>
            <a:r>
              <a:rPr lang="en-US" sz="2400" u="sng" dirty="0">
                <a:effectLst/>
                <a:ea typeface="Arial" panose="020B0604020202020204" pitchFamily="34" charset="0"/>
                <a:cs typeface="Times New Roman" panose="02020603050405020304" pitchFamily="18" charset="0"/>
              </a:rPr>
              <a:t>is the distance within which a player is capable of reaching the ball to play it.</a:t>
            </a:r>
            <a:endParaRPr lang="en-US" sz="2400" dirty="0">
              <a:effectLst/>
              <a:ea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59C992A0-CDC4-4DF8-947F-234DDA237EC3}"/>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3170661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D2AD2A-8319-4404-9AED-B7D4F76E305E}"/>
              </a:ext>
            </a:extLst>
          </p:cNvPr>
          <p:cNvSpPr txBox="1"/>
          <p:nvPr/>
        </p:nvSpPr>
        <p:spPr>
          <a:xfrm>
            <a:off x="3461657" y="2916793"/>
            <a:ext cx="5268685" cy="646331"/>
          </a:xfrm>
          <a:prstGeom prst="rect">
            <a:avLst/>
          </a:prstGeom>
          <a:noFill/>
        </p:spPr>
        <p:txBody>
          <a:bodyPr wrap="square" rtlCol="0">
            <a:spAutoFit/>
          </a:bodyPr>
          <a:lstStyle/>
          <a:p>
            <a:pPr algn="ctr"/>
            <a:r>
              <a:rPr lang="en-US" b="1" dirty="0">
                <a:solidFill>
                  <a:schemeClr val="bg1"/>
                </a:solidFill>
              </a:rPr>
              <a:t>Sponsor Slide </a:t>
            </a:r>
          </a:p>
          <a:p>
            <a:pPr algn="ctr"/>
            <a:r>
              <a:rPr lang="en-US" dirty="0">
                <a:solidFill>
                  <a:schemeClr val="bg1"/>
                </a:solidFill>
              </a:rPr>
              <a:t>remove this text and place artwork centered here</a:t>
            </a:r>
          </a:p>
        </p:txBody>
      </p:sp>
      <p:pic>
        <p:nvPicPr>
          <p:cNvPr id="4" name="Picture 3">
            <a:extLst>
              <a:ext uri="{FF2B5EF4-FFF2-40B4-BE49-F238E27FC236}">
                <a16:creationId xmlns:a16="http://schemas.microsoft.com/office/drawing/2014/main" id="{323371C6-D91A-4636-AE4E-701A4CB983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Tree>
    <p:extLst>
      <p:ext uri="{BB962C8B-B14F-4D97-AF65-F5344CB8AC3E}">
        <p14:creationId xmlns:p14="http://schemas.microsoft.com/office/powerpoint/2010/main" val="4279887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D663A-D6E8-403E-967B-14E2721C9C02}"/>
              </a:ext>
            </a:extLst>
          </p:cNvPr>
          <p:cNvSpPr>
            <a:spLocks noGrp="1"/>
          </p:cNvSpPr>
          <p:nvPr>
            <p:ph type="title"/>
          </p:nvPr>
        </p:nvSpPr>
        <p:spPr/>
        <p:txBody>
          <a:bodyPr/>
          <a:lstStyle/>
          <a:p>
            <a:r>
              <a:rPr lang="en-US" sz="4000" b="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PROCEDURES</a:t>
            </a:r>
            <a:endParaRPr lang="en-US" sz="4000" dirty="0"/>
          </a:p>
        </p:txBody>
      </p:sp>
      <p:sp>
        <p:nvSpPr>
          <p:cNvPr id="3" name="Content Placeholder 2">
            <a:extLst>
              <a:ext uri="{FF2B5EF4-FFF2-40B4-BE49-F238E27FC236}">
                <a16:creationId xmlns:a16="http://schemas.microsoft.com/office/drawing/2014/main" id="{AE447EFC-1CB8-4590-81E3-71A013C58CEF}"/>
              </a:ext>
            </a:extLst>
          </p:cNvPr>
          <p:cNvSpPr>
            <a:spLocks noGrp="1"/>
          </p:cNvSpPr>
          <p:nvPr>
            <p:ph idx="1"/>
          </p:nvPr>
        </p:nvSpPr>
        <p:spPr>
          <a:xfrm>
            <a:off x="1962152" y="1993900"/>
            <a:ext cx="10026649" cy="4338637"/>
          </a:xfrm>
        </p:spPr>
        <p:txBody>
          <a:bodyPr/>
          <a:lstStyle/>
          <a:p>
            <a:pPr marL="0" indent="0">
              <a:spcBef>
                <a:spcPts val="0"/>
              </a:spcBef>
              <a:spcAft>
                <a:spcPts val="0"/>
              </a:spcAft>
              <a:buNone/>
            </a:pPr>
            <a:r>
              <a:rPr lang="en-US" sz="2400" b="1" dirty="0">
                <a:effectLst/>
                <a:ea typeface="Arial" panose="020B0604020202020204" pitchFamily="34" charset="0"/>
                <a:cs typeface="Times New Roman" panose="02020603050405020304" pitchFamily="18" charset="0"/>
              </a:rPr>
              <a:t>Rule 3-2 </a:t>
            </a:r>
            <a:r>
              <a:rPr lang="en-US" sz="2400" b="1" dirty="0">
                <a:ea typeface="Arial" panose="020B0604020202020204" pitchFamily="34" charset="0"/>
              </a:rPr>
              <a:t>Procedures</a:t>
            </a:r>
            <a:endParaRPr lang="en-US" sz="2400" b="1" dirty="0">
              <a:effectLst/>
              <a:ea typeface="Arial" panose="020B0604020202020204" pitchFamily="34" charset="0"/>
              <a:cs typeface="Times New Roman" panose="02020603050405020304" pitchFamily="18" charset="0"/>
            </a:endParaRPr>
          </a:p>
          <a:p>
            <a:pPr marL="0" marR="0" indent="0">
              <a:spcBef>
                <a:spcPts val="0"/>
              </a:spcBef>
              <a:spcAft>
                <a:spcPts val="0"/>
              </a:spcAft>
              <a:buNone/>
            </a:pPr>
            <a:r>
              <a:rPr lang="en-US" sz="2400" b="1" dirty="0">
                <a:effectLst/>
                <a:ea typeface="Arial" panose="020B0604020202020204" pitchFamily="34" charset="0"/>
                <a:cs typeface="Times New Roman" panose="02020603050405020304" pitchFamily="18" charset="0"/>
              </a:rPr>
              <a:t>ART. 2. . . Free hit </a:t>
            </a:r>
            <a:r>
              <a:rPr lang="en-US" sz="2400" dirty="0">
                <a:effectLst/>
                <a:ea typeface="Arial" panose="020B0604020202020204" pitchFamily="34" charset="0"/>
                <a:cs typeface="Times New Roman" panose="02020603050405020304" pitchFamily="18" charset="0"/>
              </a:rPr>
              <a:t>is a means of putting the ball in play by any player following a foul by an opponent. </a:t>
            </a:r>
            <a:r>
              <a:rPr lang="en-US" sz="2400" u="sng" dirty="0">
                <a:effectLst/>
                <a:ea typeface="Arial" panose="020B0604020202020204" pitchFamily="34" charset="0"/>
                <a:cs typeface="Times New Roman" panose="02020603050405020304" pitchFamily="18" charset="0"/>
              </a:rPr>
              <a:t>A player may use a</a:t>
            </a:r>
            <a:r>
              <a:rPr lang="en-US" sz="2400" dirty="0">
                <a:effectLst/>
                <a:ea typeface="Arial" panose="020B0604020202020204" pitchFamily="34" charset="0"/>
                <a:cs typeface="Times New Roman" panose="02020603050405020304" pitchFamily="18" charset="0"/>
              </a:rPr>
              <a:t> hit, flick, scoop, push or self-pass.</a:t>
            </a:r>
            <a:endParaRPr lang="en-US" sz="2400" dirty="0">
              <a:effectLst/>
              <a:ea typeface="Times New Roman" panose="02020603050405020304" pitchFamily="18" charset="0"/>
            </a:endParaRPr>
          </a:p>
          <a:p>
            <a:pPr marL="0" marR="0" indent="0">
              <a:spcBef>
                <a:spcPts val="0"/>
              </a:spcBef>
              <a:spcAft>
                <a:spcPts val="0"/>
              </a:spcAft>
              <a:buNone/>
            </a:pPr>
            <a:endParaRPr lang="en-US" sz="2400" dirty="0">
              <a:effectLst/>
              <a:ea typeface="Times New Roman" panose="02020603050405020304" pitchFamily="18" charset="0"/>
            </a:endParaRPr>
          </a:p>
          <a:p>
            <a:pPr marL="0" marR="0" indent="0">
              <a:spcBef>
                <a:spcPts val="0"/>
              </a:spcBef>
              <a:spcAft>
                <a:spcPts val="0"/>
              </a:spcAft>
              <a:buNone/>
            </a:pPr>
            <a:r>
              <a:rPr lang="en-US" sz="2400" b="1" dirty="0">
                <a:effectLst/>
                <a:ea typeface="Arial" panose="020B0604020202020204" pitchFamily="34" charset="0"/>
                <a:cs typeface="Times New Roman" panose="02020603050405020304" pitchFamily="18" charset="0"/>
              </a:rPr>
              <a:t>ART. 12 . . .</a:t>
            </a:r>
            <a:r>
              <a:rPr lang="en-US" sz="2400" dirty="0">
                <a:effectLst/>
                <a:ea typeface="Arial" panose="020B0604020202020204" pitchFamily="34" charset="0"/>
                <a:cs typeface="Times New Roman" panose="02020603050405020304" pitchFamily="18" charset="0"/>
              </a:rPr>
              <a:t> </a:t>
            </a:r>
            <a:r>
              <a:rPr lang="en-US" sz="2400" dirty="0">
                <a:effectLst/>
                <a:ea typeface="'verdana',sans-serif"/>
                <a:cs typeface="Times New Roman" panose="02020603050405020304" pitchFamily="18" charset="0"/>
              </a:rPr>
              <a:t>Self-pass is a method for taking a free hit, center pass</a:t>
            </a:r>
            <a:r>
              <a:rPr lang="en-US" sz="2400" u="sng" dirty="0">
                <a:effectLst/>
                <a:ea typeface="'verdana',sans-serif"/>
                <a:cs typeface="Times New Roman" panose="02020603050405020304" pitchFamily="18" charset="0"/>
              </a:rPr>
              <a:t>, side-in or 25-yard free hit where the player may touch the ball more than once or dribble the ball in any direction. </a:t>
            </a:r>
            <a:endParaRPr lang="en-US" sz="2400" dirty="0"/>
          </a:p>
        </p:txBody>
      </p:sp>
      <p:sp>
        <p:nvSpPr>
          <p:cNvPr id="4" name="Footer Placeholder 3">
            <a:extLst>
              <a:ext uri="{FF2B5EF4-FFF2-40B4-BE49-F238E27FC236}">
                <a16:creationId xmlns:a16="http://schemas.microsoft.com/office/drawing/2014/main" id="{3C922A8C-B49D-436F-B843-E8AF69D8C5A1}"/>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3837135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07745-E6A3-4AFB-B62E-67B3E2AD389B}"/>
              </a:ext>
            </a:extLst>
          </p:cNvPr>
          <p:cNvSpPr>
            <a:spLocks noGrp="1"/>
          </p:cNvSpPr>
          <p:nvPr>
            <p:ph type="title"/>
          </p:nvPr>
        </p:nvSpPr>
        <p:spPr/>
        <p:txBody>
          <a:bodyPr/>
          <a:lstStyle/>
          <a:p>
            <a:r>
              <a:rPr lang="en-US" sz="4000" b="1" dirty="0">
                <a:effectLst/>
                <a:latin typeface="Calibri" panose="020F0502020204030204" pitchFamily="34" charset="0"/>
                <a:ea typeface="Times New Roman" panose="02020603050405020304" pitchFamily="18" charset="0"/>
                <a:cs typeface="Arial" panose="020B0604020202020204" pitchFamily="34" charset="0"/>
              </a:rPr>
              <a:t>TECHNIQUES</a:t>
            </a:r>
            <a:endParaRPr lang="en-US" sz="4000" dirty="0"/>
          </a:p>
        </p:txBody>
      </p:sp>
      <p:sp>
        <p:nvSpPr>
          <p:cNvPr id="3" name="Content Placeholder 2">
            <a:extLst>
              <a:ext uri="{FF2B5EF4-FFF2-40B4-BE49-F238E27FC236}">
                <a16:creationId xmlns:a16="http://schemas.microsoft.com/office/drawing/2014/main" id="{A3314F22-FA7E-45C1-9DA2-F3C465F81CA3}"/>
              </a:ext>
            </a:extLst>
          </p:cNvPr>
          <p:cNvSpPr>
            <a:spLocks noGrp="1"/>
          </p:cNvSpPr>
          <p:nvPr>
            <p:ph idx="1"/>
          </p:nvPr>
        </p:nvSpPr>
        <p:spPr/>
        <p:txBody>
          <a:bodyPr/>
          <a:lstStyle/>
          <a:p>
            <a:pPr marL="0" marR="0" indent="0">
              <a:spcBef>
                <a:spcPts val="0"/>
              </a:spcBef>
              <a:spcAft>
                <a:spcPts val="0"/>
              </a:spcAft>
              <a:buNone/>
            </a:pPr>
            <a:r>
              <a:rPr lang="en-US" sz="2400" b="1" dirty="0">
                <a:effectLst/>
                <a:ea typeface="Arial" panose="020B0604020202020204" pitchFamily="34" charset="0"/>
                <a:cs typeface="Times New Roman" panose="02020603050405020304" pitchFamily="18" charset="0"/>
              </a:rPr>
              <a:t>Rule 3-3-9 Techniques (NEW)</a:t>
            </a:r>
          </a:p>
          <a:p>
            <a:pPr marL="0" marR="0" indent="0">
              <a:spcBef>
                <a:spcPts val="0"/>
              </a:spcBef>
              <a:spcAft>
                <a:spcPts val="0"/>
              </a:spcAft>
              <a:buNone/>
            </a:pPr>
            <a:r>
              <a:rPr lang="en-US" sz="2400" b="1" u="sng" dirty="0">
                <a:effectLst/>
                <a:ea typeface="Times New Roman" panose="02020603050405020304" pitchFamily="18" charset="0"/>
                <a:cs typeface="Arial" panose="020B0604020202020204" pitchFamily="34" charset="0"/>
              </a:rPr>
              <a:t>ART 9 </a:t>
            </a:r>
            <a:r>
              <a:rPr lang="en-US" sz="2400" u="sng" dirty="0">
                <a:effectLst/>
                <a:ea typeface="Times New Roman" panose="02020603050405020304" pitchFamily="18" charset="0"/>
                <a:cs typeface="Arial" panose="020B0604020202020204" pitchFamily="34" charset="0"/>
              </a:rPr>
              <a:t>. . . </a:t>
            </a:r>
            <a:r>
              <a:rPr lang="en-US" sz="2400" b="1" u="sng" dirty="0">
                <a:effectLst/>
                <a:ea typeface="Times New Roman" panose="02020603050405020304" pitchFamily="18" charset="0"/>
                <a:cs typeface="Arial" panose="020B0604020202020204" pitchFamily="34" charset="0"/>
              </a:rPr>
              <a:t>Shadowing </a:t>
            </a:r>
            <a:r>
              <a:rPr lang="en-US" sz="2400" u="sng" dirty="0">
                <a:effectLst/>
                <a:ea typeface="Times New Roman" panose="02020603050405020304" pitchFamily="18" charset="0"/>
                <a:cs typeface="Arial" panose="020B0604020202020204" pitchFamily="34" charset="0"/>
              </a:rPr>
              <a:t>is the act of being within playing distance of an opponent and following their movement on the field without impeding their progress. </a:t>
            </a:r>
            <a:endParaRPr lang="en-US" sz="2400" dirty="0">
              <a:effectLst/>
              <a:ea typeface="Times New Roman" panose="02020603050405020304" pitchFamily="18" charset="0"/>
            </a:endParaRPr>
          </a:p>
          <a:p>
            <a:pPr marL="0" marR="0" indent="0">
              <a:spcBef>
                <a:spcPts val="0"/>
              </a:spcBef>
              <a:spcAft>
                <a:spcPts val="0"/>
              </a:spcAft>
              <a:buNone/>
            </a:pPr>
            <a:endParaRPr lang="en-US" sz="2400" b="1" dirty="0">
              <a:solidFill>
                <a:srgbClr val="000000"/>
              </a:solidFill>
              <a:effectLst/>
              <a:ea typeface="Arial" panose="020B0604020202020204" pitchFamily="34" charset="0"/>
              <a:cs typeface="Times New Roman" panose="02020603050405020304" pitchFamily="18" charset="0"/>
            </a:endParaRPr>
          </a:p>
          <a:p>
            <a:pPr marL="0" marR="0" indent="0">
              <a:spcBef>
                <a:spcPts val="0"/>
              </a:spcBef>
              <a:spcAft>
                <a:spcPts val="0"/>
              </a:spcAft>
              <a:buNone/>
            </a:pPr>
            <a:endParaRPr lang="en-US" b="1" dirty="0"/>
          </a:p>
        </p:txBody>
      </p:sp>
      <p:sp>
        <p:nvSpPr>
          <p:cNvPr id="4" name="Footer Placeholder 3">
            <a:extLst>
              <a:ext uri="{FF2B5EF4-FFF2-40B4-BE49-F238E27FC236}">
                <a16:creationId xmlns:a16="http://schemas.microsoft.com/office/drawing/2014/main" id="{97183220-6465-4524-B164-350D9B2734C4}"/>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63099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BC91D-8EC1-4F34-B387-D8E91F24BB16}"/>
              </a:ext>
            </a:extLst>
          </p:cNvPr>
          <p:cNvSpPr>
            <a:spLocks noGrp="1"/>
          </p:cNvSpPr>
          <p:nvPr>
            <p:ph type="title"/>
          </p:nvPr>
        </p:nvSpPr>
        <p:spPr/>
        <p:txBody>
          <a:bodyPr/>
          <a:lstStyle/>
          <a:p>
            <a:br>
              <a:rPr lang="en-US" sz="4000" b="1" dirty="0">
                <a:effectLst/>
                <a:latin typeface="Calibri" panose="020F0502020204030204" pitchFamily="34" charset="0"/>
                <a:ea typeface="Times New Roman" panose="02020603050405020304" pitchFamily="18" charset="0"/>
                <a:cs typeface="Times New Roman" panose="02020603050405020304" pitchFamily="18" charset="0"/>
              </a:rPr>
            </a:br>
            <a:r>
              <a:rPr lang="en-US" sz="4000" b="1" dirty="0">
                <a:effectLst/>
                <a:latin typeface="Calibri" panose="020F0502020204030204" pitchFamily="34" charset="0"/>
                <a:ea typeface="Times New Roman" panose="02020603050405020304" pitchFamily="18" charset="0"/>
                <a:cs typeface="Times New Roman" panose="02020603050405020304" pitchFamily="18" charset="0"/>
              </a:rPr>
              <a:t>Length OF PERIODS</a:t>
            </a:r>
            <a:br>
              <a:rPr lang="en-US" sz="1800" dirty="0">
                <a:effectLs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745B2118-B0E6-4F33-BC37-7CE9A8A0EF44}"/>
              </a:ext>
            </a:extLst>
          </p:cNvPr>
          <p:cNvSpPr>
            <a:spLocks noGrp="1"/>
          </p:cNvSpPr>
          <p:nvPr>
            <p:ph idx="1"/>
          </p:nvPr>
        </p:nvSpPr>
        <p:spPr/>
        <p:txBody>
          <a:bodyPr/>
          <a:lstStyle/>
          <a:p>
            <a:pPr marL="0" indent="0">
              <a:buNone/>
            </a:pPr>
            <a:r>
              <a:rPr lang="en-US" sz="2400" b="1" dirty="0">
                <a:effectLst/>
                <a:ea typeface="Arial" panose="020B0604020202020204" pitchFamily="34" charset="0"/>
                <a:cs typeface="Times New Roman" panose="02020603050405020304" pitchFamily="18" charset="0"/>
              </a:rPr>
              <a:t>Rule 4-1-1</a:t>
            </a:r>
            <a:r>
              <a:rPr lang="en-US" sz="2400" b="1" dirty="0">
                <a:ea typeface="Arial" panose="020B0604020202020204" pitchFamily="34" charset="0"/>
              </a:rPr>
              <a:t> Length of Periods</a:t>
            </a:r>
            <a:endParaRPr lang="en-US" sz="2400" b="1" dirty="0">
              <a:effectLst/>
              <a:ea typeface="Arial" panose="020B0604020202020204" pitchFamily="34" charset="0"/>
              <a:cs typeface="Times New Roman" panose="02020603050405020304" pitchFamily="18" charset="0"/>
            </a:endParaRPr>
          </a:p>
          <a:p>
            <a:pPr marL="0" indent="0">
              <a:buNone/>
            </a:pPr>
            <a:r>
              <a:rPr lang="en-US" sz="2400" b="1" dirty="0">
                <a:effectLst/>
                <a:ea typeface="Arial" panose="020B0604020202020204" pitchFamily="34" charset="0"/>
                <a:cs typeface="Times New Roman" panose="02020603050405020304" pitchFamily="18" charset="0"/>
              </a:rPr>
              <a:t>Art. 1. . .</a:t>
            </a:r>
            <a:r>
              <a:rPr lang="en-US" sz="2400" dirty="0">
                <a:effectLst/>
                <a:ea typeface="Arial" panose="020B0604020202020204" pitchFamily="34" charset="0"/>
                <a:cs typeface="Times New Roman" panose="02020603050405020304" pitchFamily="18" charset="0"/>
              </a:rPr>
              <a:t> The game shall consist of </a:t>
            </a:r>
            <a:r>
              <a:rPr lang="en-US" sz="2400" u="sng" dirty="0">
                <a:effectLst/>
                <a:ea typeface="Arial" panose="020B0604020202020204" pitchFamily="34" charset="0"/>
                <a:cs typeface="Times New Roman" panose="02020603050405020304" pitchFamily="18" charset="0"/>
              </a:rPr>
              <a:t>four quarters of 15 minutes, an interval of 2 minutes between quarter 1 and 2 and between quarter 3 and 4.</a:t>
            </a:r>
            <a:r>
              <a:rPr lang="en-US" sz="2400" dirty="0">
                <a:effectLst/>
                <a:ea typeface="Arial" panose="020B0604020202020204" pitchFamily="34" charset="0"/>
                <a:cs typeface="Times New Roman" panose="02020603050405020304" pitchFamily="18" charset="0"/>
              </a:rPr>
              <a:t>  There shall be </a:t>
            </a:r>
            <a:r>
              <a:rPr lang="en-US" sz="2400" u="sng" dirty="0">
                <a:effectLst/>
                <a:ea typeface="Arial" panose="020B0604020202020204" pitchFamily="34" charset="0"/>
                <a:cs typeface="Times New Roman" panose="02020603050405020304" pitchFamily="18" charset="0"/>
              </a:rPr>
              <a:t>a halftime</a:t>
            </a:r>
            <a:r>
              <a:rPr lang="en-US" sz="2400" dirty="0">
                <a:effectLst/>
                <a:ea typeface="Arial" panose="020B0604020202020204" pitchFamily="34" charset="0"/>
                <a:cs typeface="Times New Roman" panose="02020603050405020304" pitchFamily="18" charset="0"/>
              </a:rPr>
              <a:t> between </a:t>
            </a:r>
            <a:r>
              <a:rPr lang="en-US" sz="2400" u="sng" dirty="0">
                <a:effectLst/>
                <a:ea typeface="Arial" panose="020B0604020202020204" pitchFamily="34" charset="0"/>
                <a:cs typeface="Times New Roman" panose="02020603050405020304" pitchFamily="18" charset="0"/>
              </a:rPr>
              <a:t>quarters 2 and 3</a:t>
            </a:r>
            <a:r>
              <a:rPr lang="en-US" sz="2400" dirty="0">
                <a:effectLst/>
                <a:ea typeface="Arial" panose="020B0604020202020204" pitchFamily="34" charset="0"/>
                <a:cs typeface="Times New Roman" panose="02020603050405020304" pitchFamily="18" charset="0"/>
              </a:rPr>
              <a:t> of no more than 10 minutes after which the teams shall change ends of the field.  Games involving players below the varsity level may be of shorter duration</a:t>
            </a:r>
            <a:r>
              <a:rPr lang="en-US" sz="2400" u="sng" dirty="0">
                <a:effectLst/>
                <a:ea typeface="Arial" panose="020B0604020202020204" pitchFamily="34" charset="0"/>
                <a:cs typeface="Times New Roman" panose="02020603050405020304" pitchFamily="18" charset="0"/>
              </a:rPr>
              <a:t>.</a:t>
            </a:r>
            <a:r>
              <a:rPr lang="en-US" sz="2400" dirty="0">
                <a:effectLst/>
                <a:ea typeface="Arial" panose="020B0604020202020204" pitchFamily="34" charset="0"/>
                <a:cs typeface="Times New Roman" panose="02020603050405020304" pitchFamily="18" charset="0"/>
              </a:rPr>
              <a:t> </a:t>
            </a:r>
            <a:endParaRPr lang="en-US" sz="2400" dirty="0"/>
          </a:p>
        </p:txBody>
      </p:sp>
      <p:sp>
        <p:nvSpPr>
          <p:cNvPr id="4" name="Footer Placeholder 3">
            <a:extLst>
              <a:ext uri="{FF2B5EF4-FFF2-40B4-BE49-F238E27FC236}">
                <a16:creationId xmlns:a16="http://schemas.microsoft.com/office/drawing/2014/main" id="{EEC52FF1-5764-4164-BF09-EF6CBE0DF2B2}"/>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4212524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FBA59-CB96-4723-8FAE-53428EAFE763}"/>
              </a:ext>
            </a:extLst>
          </p:cNvPr>
          <p:cNvSpPr>
            <a:spLocks noGrp="1"/>
          </p:cNvSpPr>
          <p:nvPr>
            <p:ph type="title"/>
          </p:nvPr>
        </p:nvSpPr>
        <p:spPr/>
        <p:txBody>
          <a:bodyPr/>
          <a:lstStyle/>
          <a:p>
            <a:r>
              <a:rPr lang="en-US" sz="4000" b="1" dirty="0">
                <a:effectLst/>
                <a:latin typeface="Calibri" panose="020F0502020204030204" pitchFamily="34" charset="0"/>
                <a:ea typeface="Times New Roman" panose="02020603050405020304" pitchFamily="18" charset="0"/>
                <a:cs typeface="Times New Roman" panose="02020603050405020304" pitchFamily="18" charset="0"/>
              </a:rPr>
              <a:t>STARTING AND STOPPING THE CLOCK</a:t>
            </a:r>
            <a:endParaRPr lang="en-US" sz="4000" dirty="0"/>
          </a:p>
        </p:txBody>
      </p:sp>
      <p:sp>
        <p:nvSpPr>
          <p:cNvPr id="3" name="Content Placeholder 2">
            <a:extLst>
              <a:ext uri="{FF2B5EF4-FFF2-40B4-BE49-F238E27FC236}">
                <a16:creationId xmlns:a16="http://schemas.microsoft.com/office/drawing/2014/main" id="{A01201B6-3A47-4089-A006-92734CD07A32}"/>
              </a:ext>
            </a:extLst>
          </p:cNvPr>
          <p:cNvSpPr>
            <a:spLocks noGrp="1"/>
          </p:cNvSpPr>
          <p:nvPr>
            <p:ph idx="1"/>
          </p:nvPr>
        </p:nvSpPr>
        <p:spPr>
          <a:xfrm>
            <a:off x="1401289" y="1989139"/>
            <a:ext cx="10566346" cy="4338637"/>
          </a:xfrm>
        </p:spPr>
        <p:txBody>
          <a:bodyPr/>
          <a:lstStyle/>
          <a:p>
            <a:pPr marL="0" indent="0">
              <a:spcBef>
                <a:spcPts val="0"/>
              </a:spcBef>
              <a:spcAft>
                <a:spcPts val="0"/>
              </a:spcAft>
              <a:buNone/>
            </a:pPr>
            <a:r>
              <a:rPr lang="en-US" sz="2000" b="1" dirty="0">
                <a:solidFill>
                  <a:srgbClr val="000000"/>
                </a:solidFill>
                <a:effectLst/>
                <a:ea typeface="Arial" panose="020B0604020202020204" pitchFamily="34" charset="0"/>
                <a:cs typeface="Times New Roman" panose="02020603050405020304" pitchFamily="18" charset="0"/>
              </a:rPr>
              <a:t>Rule </a:t>
            </a:r>
            <a:r>
              <a:rPr lang="en-US" sz="2000" b="1" dirty="0">
                <a:effectLst/>
                <a:ea typeface="Arial" panose="020B0604020202020204" pitchFamily="34" charset="0"/>
                <a:cs typeface="Times New Roman" panose="02020603050405020304" pitchFamily="18" charset="0"/>
              </a:rPr>
              <a:t>4-2-3 Starting and Stopping the Clock</a:t>
            </a:r>
            <a:endParaRPr lang="en-US" sz="2000" b="1" dirty="0">
              <a:ea typeface="Arial" panose="020B0604020202020204" pitchFamily="34" charset="0"/>
            </a:endParaRPr>
          </a:p>
          <a:p>
            <a:pPr marL="0" marR="0" indent="0">
              <a:spcBef>
                <a:spcPts val="0"/>
              </a:spcBef>
              <a:spcAft>
                <a:spcPts val="0"/>
              </a:spcAft>
              <a:buNone/>
            </a:pPr>
            <a:r>
              <a:rPr lang="en-US" sz="2000" b="1" dirty="0">
                <a:effectLst/>
                <a:ea typeface="Arial" panose="020B0604020202020204" pitchFamily="34" charset="0"/>
                <a:cs typeface="Times New Roman" panose="02020603050405020304" pitchFamily="18" charset="0"/>
              </a:rPr>
              <a:t>ART. 2 . . . </a:t>
            </a:r>
            <a:r>
              <a:rPr lang="en-US" sz="2000" dirty="0">
                <a:effectLst/>
                <a:ea typeface="Arial" panose="020B0604020202020204" pitchFamily="34" charset="0"/>
                <a:cs typeface="Times New Roman" panose="02020603050405020304" pitchFamily="18" charset="0"/>
              </a:rPr>
              <a:t>The game clock shall be stopped by the official’s signal for:</a:t>
            </a:r>
            <a:endParaRPr lang="en-US" sz="2000" dirty="0">
              <a:effectLst/>
              <a:ea typeface="Times New Roman" panose="02020603050405020304" pitchFamily="18" charset="0"/>
            </a:endParaRPr>
          </a:p>
          <a:p>
            <a:pPr marL="0" marR="0" indent="0">
              <a:spcBef>
                <a:spcPts val="0"/>
              </a:spcBef>
              <a:spcAft>
                <a:spcPts val="0"/>
              </a:spcAft>
              <a:buNone/>
            </a:pPr>
            <a:r>
              <a:rPr lang="en-US" sz="2000" dirty="0">
                <a:effectLst/>
                <a:ea typeface="Arial" panose="020B0604020202020204" pitchFamily="34" charset="0"/>
                <a:cs typeface="Times New Roman" panose="02020603050405020304" pitchFamily="18" charset="0"/>
              </a:rPr>
              <a:t>a.	Injury to a player or an official;</a:t>
            </a:r>
            <a:endParaRPr lang="en-US" sz="2000" dirty="0">
              <a:effectLst/>
              <a:ea typeface="Times New Roman" panose="02020603050405020304" pitchFamily="18" charset="0"/>
            </a:endParaRPr>
          </a:p>
          <a:p>
            <a:pPr marL="0" marR="0" indent="0">
              <a:spcBef>
                <a:spcPts val="0"/>
              </a:spcBef>
              <a:spcAft>
                <a:spcPts val="0"/>
              </a:spcAft>
              <a:buNone/>
            </a:pPr>
            <a:r>
              <a:rPr lang="en-US" sz="2000" dirty="0">
                <a:effectLst/>
                <a:ea typeface="Arial" panose="020B0604020202020204" pitchFamily="34" charset="0"/>
                <a:cs typeface="Times New Roman" panose="02020603050405020304" pitchFamily="18" charset="0"/>
              </a:rPr>
              <a:t>b.	Goalkeeper substitution;</a:t>
            </a:r>
            <a:endParaRPr lang="en-US" sz="2000" dirty="0">
              <a:effectLst/>
              <a:ea typeface="Times New Roman" panose="02020603050405020304" pitchFamily="18" charset="0"/>
            </a:endParaRPr>
          </a:p>
          <a:p>
            <a:pPr marL="0" marR="0" indent="0">
              <a:spcBef>
                <a:spcPts val="0"/>
              </a:spcBef>
              <a:spcAft>
                <a:spcPts val="0"/>
              </a:spcAft>
              <a:buNone/>
            </a:pPr>
            <a:r>
              <a:rPr lang="en-US" sz="2000" dirty="0">
                <a:effectLst/>
                <a:ea typeface="Arial" panose="020B0604020202020204" pitchFamily="34" charset="0"/>
                <a:cs typeface="Times New Roman" panose="02020603050405020304" pitchFamily="18" charset="0"/>
              </a:rPr>
              <a:t>c.	Penalty strokes;</a:t>
            </a:r>
            <a:endParaRPr lang="en-US" sz="2000" dirty="0">
              <a:effectLst/>
              <a:ea typeface="Times New Roman" panose="02020603050405020304" pitchFamily="18" charset="0"/>
            </a:endParaRPr>
          </a:p>
          <a:p>
            <a:pPr marL="0" marR="0" indent="0">
              <a:spcBef>
                <a:spcPts val="0"/>
              </a:spcBef>
              <a:spcAft>
                <a:spcPts val="0"/>
              </a:spcAft>
              <a:buNone/>
            </a:pPr>
            <a:r>
              <a:rPr lang="en-US" sz="2000" dirty="0">
                <a:effectLst/>
                <a:ea typeface="Arial" panose="020B0604020202020204" pitchFamily="34" charset="0"/>
                <a:cs typeface="Times New Roman" panose="02020603050405020304" pitchFamily="18" charset="0"/>
              </a:rPr>
              <a:t>d.	Carding or disqualification of a player;</a:t>
            </a:r>
            <a:endParaRPr lang="en-US" sz="2000" dirty="0">
              <a:effectLst/>
              <a:ea typeface="Times New Roman" panose="02020603050405020304" pitchFamily="18" charset="0"/>
            </a:endParaRPr>
          </a:p>
          <a:p>
            <a:pPr marL="0" marR="0" indent="0">
              <a:spcBef>
                <a:spcPts val="0"/>
              </a:spcBef>
              <a:spcAft>
                <a:spcPts val="0"/>
              </a:spcAft>
              <a:buNone/>
            </a:pPr>
            <a:r>
              <a:rPr lang="en-US" sz="2000" u="sng" dirty="0">
                <a:effectLst/>
                <a:ea typeface="Arial" panose="020B0604020202020204" pitchFamily="34" charset="0"/>
                <a:cs typeface="Times New Roman" panose="02020603050405020304" pitchFamily="18" charset="0"/>
              </a:rPr>
              <a:t>e. </a:t>
            </a:r>
            <a:r>
              <a:rPr lang="en-US" sz="2000" dirty="0">
                <a:effectLst/>
                <a:ea typeface="Arial" panose="020B0604020202020204" pitchFamily="34" charset="0"/>
                <a:cs typeface="Times New Roman" panose="02020603050405020304" pitchFamily="18" charset="0"/>
              </a:rPr>
              <a:t>	A goal;</a:t>
            </a:r>
            <a:endParaRPr lang="en-US" sz="2000" dirty="0">
              <a:effectLst/>
              <a:ea typeface="Times New Roman" panose="02020603050405020304" pitchFamily="18" charset="0"/>
            </a:endParaRPr>
          </a:p>
          <a:p>
            <a:pPr marL="0" marR="0" indent="0">
              <a:spcBef>
                <a:spcPts val="0"/>
              </a:spcBef>
              <a:spcAft>
                <a:spcPts val="0"/>
              </a:spcAft>
              <a:buNone/>
            </a:pPr>
            <a:r>
              <a:rPr lang="en-US" sz="2000" dirty="0">
                <a:effectLst/>
                <a:ea typeface="Arial" panose="020B0604020202020204" pitchFamily="34" charset="0"/>
                <a:cs typeface="Times New Roman" panose="02020603050405020304" pitchFamily="18" charset="0"/>
              </a:rPr>
              <a:t>NOTE: By state association adoption, the clock may continue to run after goals when one team is ahead by a specified number of goals, or alternative game ending procedures may be established after having completed the </a:t>
            </a:r>
            <a:r>
              <a:rPr lang="en-US" sz="2000" u="sng" dirty="0">
                <a:effectLst/>
                <a:ea typeface="Arial" panose="020B0604020202020204" pitchFamily="34" charset="0"/>
                <a:cs typeface="Times New Roman" panose="02020603050405020304" pitchFamily="18" charset="0"/>
              </a:rPr>
              <a:t>second quarter</a:t>
            </a:r>
            <a:r>
              <a:rPr lang="en-US" sz="2000" dirty="0">
                <a:effectLst/>
                <a:ea typeface="Arial" panose="020B0604020202020204" pitchFamily="34" charset="0"/>
                <a:cs typeface="Times New Roman" panose="02020603050405020304" pitchFamily="18" charset="0"/>
              </a:rPr>
              <a:t>.</a:t>
            </a:r>
            <a:endParaRPr lang="en-US" sz="2000" dirty="0">
              <a:effectLst/>
              <a:ea typeface="Times New Roman" panose="02020603050405020304" pitchFamily="18" charset="0"/>
            </a:endParaRPr>
          </a:p>
          <a:p>
            <a:pPr marL="0" marR="0">
              <a:spcBef>
                <a:spcPts val="0"/>
              </a:spcBef>
              <a:spcAft>
                <a:spcPts val="0"/>
              </a:spcAft>
            </a:pPr>
            <a:endParaRPr lang="en-US" sz="2000" dirty="0">
              <a:effectLst/>
              <a:ea typeface="Times New Roman" panose="02020603050405020304" pitchFamily="18" charset="0"/>
            </a:endParaRPr>
          </a:p>
          <a:p>
            <a:pPr marL="0" marR="0" indent="0">
              <a:spcBef>
                <a:spcPts val="0"/>
              </a:spcBef>
              <a:spcAft>
                <a:spcPts val="0"/>
              </a:spcAft>
              <a:buNone/>
            </a:pPr>
            <a:r>
              <a:rPr lang="en-US" sz="2000" b="1" dirty="0">
                <a:effectLst/>
                <a:ea typeface="Arial" panose="020B0604020202020204" pitchFamily="34" charset="0"/>
                <a:cs typeface="Times New Roman" panose="02020603050405020304" pitchFamily="18" charset="0"/>
              </a:rPr>
              <a:t>PENATLY </a:t>
            </a:r>
            <a:r>
              <a:rPr lang="en-US" sz="2000" dirty="0">
                <a:effectLst/>
                <a:ea typeface="Arial" panose="020B0604020202020204" pitchFamily="34" charset="0"/>
                <a:cs typeface="Times New Roman" panose="02020603050405020304" pitchFamily="18" charset="0"/>
              </a:rPr>
              <a:t>: Failure of a team to be ready to play </a:t>
            </a:r>
            <a:r>
              <a:rPr lang="en-US" sz="2000" u="sng" dirty="0">
                <a:effectLst/>
                <a:ea typeface="Arial" panose="020B0604020202020204" pitchFamily="34" charset="0"/>
                <a:cs typeface="Times New Roman" panose="02020603050405020304" pitchFamily="18" charset="0"/>
              </a:rPr>
              <a:t>after a </a:t>
            </a:r>
            <a:r>
              <a:rPr lang="en-US" sz="2000" dirty="0">
                <a:effectLst/>
                <a:ea typeface="Arial" panose="020B0604020202020204" pitchFamily="34" charset="0"/>
                <a:cs typeface="Times New Roman" panose="02020603050405020304" pitchFamily="18" charset="0"/>
              </a:rPr>
              <a:t>goal </a:t>
            </a:r>
            <a:r>
              <a:rPr lang="en-US" sz="2000" u="sng" dirty="0">
                <a:effectLst/>
                <a:ea typeface="Arial" panose="020B0604020202020204" pitchFamily="34" charset="0"/>
                <a:cs typeface="Times New Roman" panose="02020603050405020304" pitchFamily="18" charset="0"/>
              </a:rPr>
              <a:t>is scored</a:t>
            </a:r>
            <a:r>
              <a:rPr lang="en-US" sz="2000" strike="sngStrike" dirty="0">
                <a:effectLst/>
                <a:ea typeface="Arial" panose="020B0604020202020204" pitchFamily="34" charset="0"/>
                <a:cs typeface="Times New Roman" panose="02020603050405020304" pitchFamily="18" charset="0"/>
              </a:rPr>
              <a:t>,</a:t>
            </a:r>
            <a:r>
              <a:rPr lang="en-US" sz="2000" dirty="0">
                <a:effectLst/>
                <a:ea typeface="Arial" panose="020B0604020202020204" pitchFamily="34" charset="0"/>
                <a:cs typeface="Times New Roman" panose="02020603050405020304" pitchFamily="18" charset="0"/>
              </a:rPr>
              <a:t> or any other stoppage of the game clock shall be considered misconduct by the coach and penalized accordingly.</a:t>
            </a:r>
            <a:endParaRPr lang="en-US" sz="2000" dirty="0">
              <a:effectLst/>
              <a:ea typeface="Times New Roman" panose="02020603050405020304" pitchFamily="18" charset="0"/>
            </a:endParaRPr>
          </a:p>
          <a:p>
            <a:pPr marL="0" indent="0">
              <a:buNone/>
            </a:pPr>
            <a:endParaRPr lang="en-US" dirty="0"/>
          </a:p>
        </p:txBody>
      </p:sp>
      <p:sp>
        <p:nvSpPr>
          <p:cNvPr id="4" name="Footer Placeholder 3">
            <a:extLst>
              <a:ext uri="{FF2B5EF4-FFF2-40B4-BE49-F238E27FC236}">
                <a16:creationId xmlns:a16="http://schemas.microsoft.com/office/drawing/2014/main" id="{7D2EF887-6433-4601-B4A5-4458C2399295}"/>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27507927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8AEC2-D09B-41BD-A46F-1A9FFD630512}"/>
              </a:ext>
            </a:extLst>
          </p:cNvPr>
          <p:cNvSpPr>
            <a:spLocks noGrp="1"/>
          </p:cNvSpPr>
          <p:nvPr>
            <p:ph type="title"/>
          </p:nvPr>
        </p:nvSpPr>
        <p:spPr/>
        <p:txBody>
          <a:bodyPr/>
          <a:lstStyle/>
          <a:p>
            <a:r>
              <a:rPr lang="en-US" sz="4000" b="1" dirty="0">
                <a:effectLst/>
                <a:latin typeface="Calibri" panose="020F0502020204030204" pitchFamily="34" charset="0"/>
                <a:ea typeface="Times New Roman" panose="02020603050405020304" pitchFamily="18" charset="0"/>
                <a:cs typeface="Times New Roman" panose="02020603050405020304" pitchFamily="18" charset="0"/>
              </a:rPr>
              <a:t>SUBSTITUTION</a:t>
            </a:r>
            <a:endParaRPr lang="en-US" sz="4000" dirty="0"/>
          </a:p>
        </p:txBody>
      </p:sp>
      <p:sp>
        <p:nvSpPr>
          <p:cNvPr id="3" name="Content Placeholder 2">
            <a:extLst>
              <a:ext uri="{FF2B5EF4-FFF2-40B4-BE49-F238E27FC236}">
                <a16:creationId xmlns:a16="http://schemas.microsoft.com/office/drawing/2014/main" id="{F3DA3678-F322-4064-8B08-9073E0A7C3C4}"/>
              </a:ext>
            </a:extLst>
          </p:cNvPr>
          <p:cNvSpPr>
            <a:spLocks noGrp="1"/>
          </p:cNvSpPr>
          <p:nvPr>
            <p:ph idx="1"/>
          </p:nvPr>
        </p:nvSpPr>
        <p:spPr/>
        <p:txBody>
          <a:bodyPr/>
          <a:lstStyle/>
          <a:p>
            <a:pPr marL="0" indent="0">
              <a:buNone/>
            </a:pPr>
            <a:r>
              <a:rPr lang="en-US" sz="2400" b="1" dirty="0">
                <a:solidFill>
                  <a:srgbClr val="000000"/>
                </a:solidFill>
                <a:effectLst/>
                <a:ea typeface="Arial" panose="020B0604020202020204" pitchFamily="34" charset="0"/>
                <a:cs typeface="Times New Roman" panose="02020603050405020304" pitchFamily="18" charset="0"/>
              </a:rPr>
              <a:t>Rule </a:t>
            </a:r>
            <a:r>
              <a:rPr lang="en-US" sz="2400" b="1" dirty="0">
                <a:effectLst/>
                <a:ea typeface="Arial" panose="020B0604020202020204" pitchFamily="34" charset="0"/>
                <a:cs typeface="Times New Roman" panose="02020603050405020304" pitchFamily="18" charset="0"/>
              </a:rPr>
              <a:t>4-4-5</a:t>
            </a:r>
            <a:r>
              <a:rPr lang="en-US" sz="2400" b="1" dirty="0">
                <a:ea typeface="Arial" panose="020B0604020202020204" pitchFamily="34" charset="0"/>
              </a:rPr>
              <a:t> Substitution</a:t>
            </a:r>
            <a:endParaRPr lang="en-US" sz="2400" b="1" dirty="0">
              <a:effectLst/>
              <a:ea typeface="Arial" panose="020B0604020202020204" pitchFamily="34" charset="0"/>
              <a:cs typeface="Times New Roman" panose="02020603050405020304" pitchFamily="18" charset="0"/>
            </a:endParaRPr>
          </a:p>
          <a:p>
            <a:pPr marL="0" indent="0">
              <a:buNone/>
            </a:pPr>
            <a:r>
              <a:rPr lang="en-US" sz="2400" b="1" dirty="0">
                <a:effectLst/>
                <a:ea typeface="Arial" panose="020B0604020202020204" pitchFamily="34" charset="0"/>
                <a:cs typeface="Times New Roman" panose="02020603050405020304" pitchFamily="18" charset="0"/>
              </a:rPr>
              <a:t>ART. 5 . . . </a:t>
            </a:r>
            <a:r>
              <a:rPr lang="en-US" sz="2400" u="sng" dirty="0">
                <a:effectLst/>
                <a:ea typeface="Arial" panose="020B0604020202020204" pitchFamily="34" charset="0"/>
                <a:cs typeface="Times New Roman" panose="02020603050405020304" pitchFamily="18" charset="0"/>
              </a:rPr>
              <a:t>All substitutions</a:t>
            </a:r>
            <a:r>
              <a:rPr lang="en-US" sz="2400" dirty="0">
                <a:effectLst/>
                <a:ea typeface="Arial" panose="020B0604020202020204" pitchFamily="34" charset="0"/>
                <a:cs typeface="Times New Roman" panose="02020603050405020304" pitchFamily="18" charset="0"/>
              </a:rPr>
              <a:t> must take place through the team substitution area, with the player coming off the field before her substitute may go onto the field.</a:t>
            </a:r>
            <a:endParaRPr lang="en-US" sz="2400" dirty="0">
              <a:effectLst/>
              <a:ea typeface="Times New Roman" panose="02020603050405020304" pitchFamily="18" charset="0"/>
            </a:endParaRPr>
          </a:p>
          <a:p>
            <a:pPr marL="0" indent="0">
              <a:buNone/>
            </a:pPr>
            <a:endParaRPr lang="en-US" dirty="0"/>
          </a:p>
        </p:txBody>
      </p:sp>
      <p:sp>
        <p:nvSpPr>
          <p:cNvPr id="4" name="Footer Placeholder 3">
            <a:extLst>
              <a:ext uri="{FF2B5EF4-FFF2-40B4-BE49-F238E27FC236}">
                <a16:creationId xmlns:a16="http://schemas.microsoft.com/office/drawing/2014/main" id="{695B33A4-8094-4C93-879A-77E2FD809045}"/>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2624196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E0A1E-10E4-4A6C-8660-0BC8F1F865C3}"/>
              </a:ext>
            </a:extLst>
          </p:cNvPr>
          <p:cNvSpPr>
            <a:spLocks noGrp="1"/>
          </p:cNvSpPr>
          <p:nvPr>
            <p:ph type="title"/>
          </p:nvPr>
        </p:nvSpPr>
        <p:spPr/>
        <p:txBody>
          <a:bodyPr/>
          <a:lstStyle/>
          <a:p>
            <a:r>
              <a:rPr lang="en-US" sz="4000" b="1" u="sng" dirty="0">
                <a:effectLst/>
                <a:latin typeface="Calibri" panose="020F0502020204030204" pitchFamily="34" charset="0"/>
                <a:ea typeface="Arial" panose="020B0604020202020204" pitchFamily="34" charset="0"/>
                <a:cs typeface="Times New Roman" panose="02020603050405020304" pitchFamily="18" charset="0"/>
              </a:rPr>
              <a:t>PLAYER</a:t>
            </a:r>
            <a:r>
              <a:rPr lang="en-US" sz="4000" b="1" dirty="0">
                <a:effectLst/>
                <a:latin typeface="Calibri" panose="020F0502020204030204" pitchFamily="34" charset="0"/>
                <a:ea typeface="Arial" panose="020B0604020202020204" pitchFamily="34" charset="0"/>
                <a:cs typeface="Times New Roman" panose="02020603050405020304" pitchFamily="18" charset="0"/>
              </a:rPr>
              <a:t> MISCONDUCT AND PENALTIES</a:t>
            </a:r>
            <a:endParaRPr lang="en-US" sz="4000" dirty="0"/>
          </a:p>
        </p:txBody>
      </p:sp>
      <p:sp>
        <p:nvSpPr>
          <p:cNvPr id="3" name="Content Placeholder 2">
            <a:extLst>
              <a:ext uri="{FF2B5EF4-FFF2-40B4-BE49-F238E27FC236}">
                <a16:creationId xmlns:a16="http://schemas.microsoft.com/office/drawing/2014/main" id="{55F5D02B-E6C8-4E9D-AC56-E24675FC2F30}"/>
              </a:ext>
            </a:extLst>
          </p:cNvPr>
          <p:cNvSpPr>
            <a:spLocks noGrp="1"/>
          </p:cNvSpPr>
          <p:nvPr>
            <p:ph idx="1"/>
          </p:nvPr>
        </p:nvSpPr>
        <p:spPr>
          <a:xfrm>
            <a:off x="1515291" y="1989139"/>
            <a:ext cx="10452343" cy="4338637"/>
          </a:xfrm>
        </p:spPr>
        <p:txBody>
          <a:bodyPr/>
          <a:lstStyle/>
          <a:p>
            <a:pPr marL="0" indent="0">
              <a:spcBef>
                <a:spcPts val="0"/>
              </a:spcBef>
              <a:spcAft>
                <a:spcPts val="0"/>
              </a:spcAft>
              <a:buNone/>
            </a:pPr>
            <a:r>
              <a:rPr lang="en-US" sz="1750" b="1" dirty="0">
                <a:solidFill>
                  <a:srgbClr val="000000"/>
                </a:solidFill>
                <a:effectLst/>
                <a:ea typeface="Arial" panose="020B0604020202020204" pitchFamily="34" charset="0"/>
                <a:cs typeface="Times New Roman" panose="02020603050405020304" pitchFamily="18" charset="0"/>
              </a:rPr>
              <a:t>8-2-1 PENALTIES</a:t>
            </a:r>
            <a:r>
              <a:rPr lang="en-US" sz="1750" b="1" dirty="0">
                <a:ea typeface="Arial" panose="020B0604020202020204" pitchFamily="34" charset="0"/>
              </a:rPr>
              <a:t> </a:t>
            </a:r>
            <a:r>
              <a:rPr lang="en-US" sz="1750" b="1" u="sng" dirty="0">
                <a:ea typeface="Arial" panose="020B0604020202020204" pitchFamily="34" charset="0"/>
              </a:rPr>
              <a:t>Player</a:t>
            </a:r>
            <a:r>
              <a:rPr lang="en-US" sz="1750" b="1" dirty="0">
                <a:ea typeface="Arial" panose="020B0604020202020204" pitchFamily="34" charset="0"/>
              </a:rPr>
              <a:t> Misconduct and Penalties </a:t>
            </a:r>
            <a:endParaRPr lang="en-US" sz="1750" b="1" dirty="0">
              <a:solidFill>
                <a:srgbClr val="000000"/>
              </a:solidFill>
              <a:effectLst/>
              <a:ea typeface="Arial" panose="020B0604020202020204" pitchFamily="34" charset="0"/>
              <a:cs typeface="Times New Roman" panose="02020603050405020304" pitchFamily="18" charset="0"/>
            </a:endParaRPr>
          </a:p>
          <a:p>
            <a:pPr marL="0" marR="0" indent="0">
              <a:spcBef>
                <a:spcPts val="0"/>
              </a:spcBef>
              <a:spcAft>
                <a:spcPts val="0"/>
              </a:spcAft>
              <a:buNone/>
            </a:pPr>
            <a:r>
              <a:rPr lang="en-US" sz="1750" b="1" dirty="0">
                <a:effectLst/>
                <a:ea typeface="Arial" panose="020B0604020202020204" pitchFamily="34" charset="0"/>
                <a:cs typeface="Times New Roman" panose="02020603050405020304" pitchFamily="18" charset="0"/>
              </a:rPr>
              <a:t>PENALTIES:</a:t>
            </a:r>
            <a:endParaRPr lang="en-US" sz="1750" dirty="0">
              <a:effectLst/>
              <a:ea typeface="Times New Roman" panose="02020603050405020304" pitchFamily="18" charset="0"/>
            </a:endParaRPr>
          </a:p>
          <a:p>
            <a:pPr marL="0" marR="0" indent="0">
              <a:spcBef>
                <a:spcPts val="0"/>
              </a:spcBef>
              <a:spcAft>
                <a:spcPts val="0"/>
              </a:spcAft>
              <a:buNone/>
            </a:pPr>
            <a:r>
              <a:rPr lang="en-US" sz="1750" dirty="0">
                <a:effectLst/>
                <a:ea typeface="Arial" panose="020B0604020202020204" pitchFamily="34" charset="0"/>
                <a:cs typeface="Times New Roman" panose="02020603050405020304" pitchFamily="18" charset="0"/>
              </a:rPr>
              <a:t>1.  In all cases of misconduct during play, </a:t>
            </a:r>
            <a:r>
              <a:rPr lang="en-US" sz="1750" u="sng" dirty="0">
                <a:effectLst/>
                <a:ea typeface="Arial" panose="020B0604020202020204" pitchFamily="34" charset="0"/>
                <a:cs typeface="Times New Roman" panose="02020603050405020304" pitchFamily="18" charset="0"/>
              </a:rPr>
              <a:t>an official’s</a:t>
            </a:r>
            <a:r>
              <a:rPr lang="en-US" sz="1750" dirty="0">
                <a:effectLst/>
                <a:ea typeface="Arial" panose="020B0604020202020204" pitchFamily="34" charset="0"/>
                <a:cs typeface="Times New Roman" panose="02020603050405020304" pitchFamily="18" charset="0"/>
              </a:rPr>
              <a:t> time-out shall be taken to issue the card.  The player must leave the field immediately and the game is restarted </a:t>
            </a:r>
            <a:r>
              <a:rPr lang="en-US" sz="1750" u="sng" dirty="0">
                <a:effectLst/>
                <a:ea typeface="Arial" panose="020B0604020202020204" pitchFamily="34" charset="0"/>
                <a:cs typeface="Times New Roman" panose="02020603050405020304" pitchFamily="18" charset="0"/>
              </a:rPr>
              <a:t>by assessing the appropriate penalty</a:t>
            </a:r>
            <a:r>
              <a:rPr lang="en-US" sz="1750" dirty="0">
                <a:effectLst/>
                <a:ea typeface="Arial" panose="020B0604020202020204" pitchFamily="34" charset="0"/>
                <a:cs typeface="Times New Roman" panose="02020603050405020304" pitchFamily="18" charset="0"/>
              </a:rPr>
              <a:t> with no further interruption. The penalty time shall start with the restart of play. The time of the suspension/disqualification shall be recorded in the scorebook.  </a:t>
            </a:r>
            <a:r>
              <a:rPr lang="en-US" sz="1750" u="sng" dirty="0">
                <a:effectLst/>
                <a:ea typeface="Arial" panose="020B0604020202020204" pitchFamily="34" charset="0"/>
                <a:cs typeface="Times New Roman" panose="02020603050405020304" pitchFamily="18" charset="0"/>
              </a:rPr>
              <a:t>A team shall play short for the duration of the suspension or disqualification.</a:t>
            </a:r>
            <a:endParaRPr lang="en-US" sz="1750" dirty="0">
              <a:effectLst/>
              <a:ea typeface="Times New Roman" panose="02020603050405020304" pitchFamily="18" charset="0"/>
            </a:endParaRPr>
          </a:p>
          <a:p>
            <a:pPr marL="0" marR="0" indent="0">
              <a:spcBef>
                <a:spcPts val="0"/>
              </a:spcBef>
              <a:spcAft>
                <a:spcPts val="0"/>
              </a:spcAft>
              <a:buNone/>
            </a:pPr>
            <a:r>
              <a:rPr lang="en-US" sz="1750" dirty="0">
                <a:effectLst/>
                <a:ea typeface="Arial" panose="020B0604020202020204" pitchFamily="34" charset="0"/>
                <a:cs typeface="Times New Roman" panose="02020603050405020304" pitchFamily="18" charset="0"/>
              </a:rPr>
              <a:t>a.  For a green card, the suspension time is 2 minutes.                                                         </a:t>
            </a:r>
            <a:endParaRPr lang="en-US" sz="1750" dirty="0">
              <a:effectLst/>
              <a:ea typeface="Times New Roman" panose="02020603050405020304" pitchFamily="18" charset="0"/>
            </a:endParaRPr>
          </a:p>
          <a:p>
            <a:pPr marL="0" marR="0" indent="0">
              <a:spcBef>
                <a:spcPts val="0"/>
              </a:spcBef>
              <a:spcAft>
                <a:spcPts val="0"/>
              </a:spcAft>
              <a:buNone/>
            </a:pPr>
            <a:r>
              <a:rPr lang="en-US" sz="1750" dirty="0">
                <a:effectLst/>
                <a:ea typeface="Arial" panose="020B0604020202020204" pitchFamily="34" charset="0"/>
                <a:cs typeface="Times New Roman" panose="02020603050405020304" pitchFamily="18" charset="0"/>
              </a:rPr>
              <a:t>b.  For a yellow card, the suspension time is 5 or 10 minutes.                                               </a:t>
            </a:r>
            <a:endParaRPr lang="en-US" sz="1750" dirty="0">
              <a:effectLst/>
              <a:ea typeface="Times New Roman" panose="02020603050405020304" pitchFamily="18" charset="0"/>
            </a:endParaRPr>
          </a:p>
          <a:p>
            <a:pPr marL="0" marR="0" indent="0">
              <a:spcBef>
                <a:spcPts val="0"/>
              </a:spcBef>
              <a:spcAft>
                <a:spcPts val="0"/>
              </a:spcAft>
              <a:buNone/>
            </a:pPr>
            <a:r>
              <a:rPr lang="en-US" sz="1750" dirty="0">
                <a:effectLst/>
                <a:ea typeface="Arial" panose="020B0604020202020204" pitchFamily="34" charset="0"/>
                <a:cs typeface="Times New Roman" panose="02020603050405020304" pitchFamily="18" charset="0"/>
              </a:rPr>
              <a:t>c.  For a red card, the offender is disqualified</a:t>
            </a:r>
            <a:r>
              <a:rPr lang="en-US" sz="1750" dirty="0">
                <a:ea typeface="Arial" panose="020B0604020202020204" pitchFamily="34" charset="0"/>
                <a:cs typeface="Times New Roman" panose="02020603050405020304" pitchFamily="18" charset="0"/>
              </a:rPr>
              <a:t> </a:t>
            </a:r>
            <a:r>
              <a:rPr lang="en-US" sz="1750" u="sng" dirty="0">
                <a:effectLst/>
                <a:ea typeface="Arial" panose="020B0604020202020204" pitchFamily="34" charset="0"/>
                <a:cs typeface="Times New Roman" panose="02020603050405020304" pitchFamily="18" charset="0"/>
              </a:rPr>
              <a:t>for the remainder of the game</a:t>
            </a:r>
            <a:r>
              <a:rPr lang="en-US" sz="1750" dirty="0">
                <a:effectLst/>
                <a:ea typeface="Arial" panose="020B0604020202020204" pitchFamily="34" charset="0"/>
                <a:cs typeface="Times New Roman" panose="02020603050405020304" pitchFamily="18" charset="0"/>
              </a:rPr>
              <a:t>.  </a:t>
            </a:r>
          </a:p>
          <a:p>
            <a:pPr marL="0" marR="0" indent="0">
              <a:spcBef>
                <a:spcPts val="0"/>
              </a:spcBef>
              <a:spcAft>
                <a:spcPts val="0"/>
              </a:spcAft>
              <a:buNone/>
            </a:pPr>
            <a:r>
              <a:rPr lang="en-US" sz="1750" dirty="0">
                <a:effectLst/>
                <a:ea typeface="Arial" panose="020B0604020202020204" pitchFamily="34" charset="0"/>
                <a:cs typeface="Times New Roman" panose="02020603050405020304" pitchFamily="18" charset="0"/>
              </a:rPr>
              <a:t>When a goalkeeper is suspended </a:t>
            </a:r>
            <a:r>
              <a:rPr lang="en-US" sz="1750" u="sng" dirty="0">
                <a:effectLst/>
                <a:ea typeface="Arial" panose="020B0604020202020204" pitchFamily="34" charset="0"/>
                <a:cs typeface="Times New Roman" panose="02020603050405020304" pitchFamily="18" charset="0"/>
              </a:rPr>
              <a:t>or disqualified</a:t>
            </a:r>
            <a:r>
              <a:rPr lang="en-US" sz="1750" dirty="0">
                <a:effectLst/>
                <a:ea typeface="Arial" panose="020B0604020202020204" pitchFamily="34" charset="0"/>
                <a:cs typeface="Times New Roman" panose="02020603050405020304" pitchFamily="18" charset="0"/>
              </a:rPr>
              <a:t>, the coach shall remove one field player for the suspension </a:t>
            </a:r>
            <a:r>
              <a:rPr lang="en-US" sz="1750" u="sng" dirty="0">
                <a:effectLst/>
                <a:ea typeface="Arial" panose="020B0604020202020204" pitchFamily="34" charset="0"/>
                <a:cs typeface="Times New Roman" panose="02020603050405020304" pitchFamily="18" charset="0"/>
              </a:rPr>
              <a:t>or</a:t>
            </a:r>
            <a:r>
              <a:rPr lang="en-US" sz="1750" dirty="0">
                <a:effectLst/>
                <a:ea typeface="Arial" panose="020B0604020202020204" pitchFamily="34" charset="0"/>
                <a:cs typeface="Times New Roman" panose="02020603050405020304" pitchFamily="18" charset="0"/>
              </a:rPr>
              <a:t> </a:t>
            </a:r>
            <a:r>
              <a:rPr lang="en-US" sz="1750" u="sng" dirty="0">
                <a:effectLst/>
                <a:ea typeface="Arial" panose="020B0604020202020204" pitchFamily="34" charset="0"/>
                <a:cs typeface="Times New Roman" panose="02020603050405020304" pitchFamily="18" charset="0"/>
              </a:rPr>
              <a:t>disqualification</a:t>
            </a:r>
            <a:r>
              <a:rPr lang="en-US" sz="1750" dirty="0">
                <a:effectLst/>
                <a:ea typeface="Arial" panose="020B0604020202020204" pitchFamily="34" charset="0"/>
                <a:cs typeface="Times New Roman" panose="02020603050405020304" pitchFamily="18" charset="0"/>
              </a:rPr>
              <a:t> period, and the offending goalkeeper shall be replaced </a:t>
            </a:r>
            <a:r>
              <a:rPr lang="en-US" sz="1750" u="sng" dirty="0">
                <a:effectLst/>
                <a:ea typeface="Arial" panose="020B0604020202020204" pitchFamily="34" charset="0"/>
                <a:cs typeface="Times New Roman" panose="02020603050405020304" pitchFamily="18" charset="0"/>
              </a:rPr>
              <a:t>by another fully outfitted goalkeeper.</a:t>
            </a:r>
            <a:r>
              <a:rPr lang="en-US" sz="1750" dirty="0">
                <a:effectLst/>
                <a:ea typeface="Arial" panose="020B0604020202020204" pitchFamily="34" charset="0"/>
                <a:cs typeface="Times New Roman" panose="02020603050405020304" pitchFamily="18" charset="0"/>
              </a:rPr>
              <a:t>  The field player removed by the coach, may properly substitute with another field player provided that her team continues to play short during the goalkeeper's suspension </a:t>
            </a:r>
            <a:r>
              <a:rPr lang="en-US" sz="1750" u="sng" dirty="0">
                <a:effectLst/>
                <a:ea typeface="Arial" panose="020B0604020202020204" pitchFamily="34" charset="0"/>
                <a:cs typeface="Times New Roman" panose="02020603050405020304" pitchFamily="18" charset="0"/>
              </a:rPr>
              <a:t>or disqualification</a:t>
            </a:r>
            <a:r>
              <a:rPr lang="en-US" sz="1750" dirty="0">
                <a:effectLst/>
                <a:ea typeface="Arial" panose="020B0604020202020204" pitchFamily="34" charset="0"/>
                <a:cs typeface="Times New Roman" panose="02020603050405020304" pitchFamily="18" charset="0"/>
              </a:rPr>
              <a:t>.  Players and goalkeepers who receive</a:t>
            </a:r>
            <a:r>
              <a:rPr lang="en-US" sz="1750" strike="sngStrike" dirty="0">
                <a:effectLst/>
                <a:ea typeface="Arial" panose="020B0604020202020204" pitchFamily="34" charset="0"/>
                <a:cs typeface="Times New Roman" panose="02020603050405020304" pitchFamily="18" charset="0"/>
              </a:rPr>
              <a:t>d</a:t>
            </a:r>
            <a:r>
              <a:rPr lang="en-US" sz="1750" dirty="0">
                <a:effectLst/>
                <a:ea typeface="Arial" panose="020B0604020202020204" pitchFamily="34" charset="0"/>
                <a:cs typeface="Times New Roman" panose="02020603050405020304" pitchFamily="18" charset="0"/>
              </a:rPr>
              <a:t> a green or yellow card, shall serve their suspension at the scorer's table on the same side as their team bench.  Players and goalkeepers who receive a red card are the responsibility of the coach and shall be removed to their bench or another appropriate place.</a:t>
            </a:r>
            <a:endParaRPr lang="en-US" sz="1750" dirty="0">
              <a:effectLst/>
              <a:ea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D6B2167F-D705-48FD-A8F8-4A0D55EB2A07}"/>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30928100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2EFD4-22B7-4EB3-BB18-93F3D08F6324}"/>
              </a:ext>
            </a:extLst>
          </p:cNvPr>
          <p:cNvSpPr>
            <a:spLocks noGrp="1"/>
          </p:cNvSpPr>
          <p:nvPr>
            <p:ph type="title"/>
          </p:nvPr>
        </p:nvSpPr>
        <p:spPr/>
        <p:txBody>
          <a:bodyPr/>
          <a:lstStyle/>
          <a:p>
            <a:r>
              <a:rPr lang="en-US" sz="3600" b="1" u="sng" dirty="0">
                <a:effectLst/>
                <a:latin typeface="Calibri" panose="020F0502020204030204" pitchFamily="34" charset="0"/>
                <a:ea typeface="Arial" panose="020B0604020202020204" pitchFamily="34" charset="0"/>
                <a:cs typeface="Times New Roman" panose="02020603050405020304" pitchFamily="18" charset="0"/>
              </a:rPr>
              <a:t>PLAYER</a:t>
            </a:r>
            <a:r>
              <a:rPr lang="en-US" sz="3600" b="1" dirty="0">
                <a:effectLst/>
                <a:latin typeface="Calibri" panose="020F0502020204030204" pitchFamily="34" charset="0"/>
                <a:ea typeface="Arial" panose="020B0604020202020204" pitchFamily="34" charset="0"/>
                <a:cs typeface="Times New Roman" panose="02020603050405020304" pitchFamily="18" charset="0"/>
              </a:rPr>
              <a:t> MISCONDUCT AND PENALTIES</a:t>
            </a:r>
            <a:endParaRPr lang="en-US" dirty="0"/>
          </a:p>
        </p:txBody>
      </p:sp>
      <p:sp>
        <p:nvSpPr>
          <p:cNvPr id="3" name="Content Placeholder 2">
            <a:extLst>
              <a:ext uri="{FF2B5EF4-FFF2-40B4-BE49-F238E27FC236}">
                <a16:creationId xmlns:a16="http://schemas.microsoft.com/office/drawing/2014/main" id="{79A1ABFB-927B-46CA-A372-8384670E3E7F}"/>
              </a:ext>
            </a:extLst>
          </p:cNvPr>
          <p:cNvSpPr>
            <a:spLocks noGrp="1"/>
          </p:cNvSpPr>
          <p:nvPr>
            <p:ph idx="1"/>
          </p:nvPr>
        </p:nvSpPr>
        <p:spPr/>
        <p:txBody>
          <a:bodyPr/>
          <a:lstStyle/>
          <a:p>
            <a:pPr marL="0" marR="0" indent="0">
              <a:spcBef>
                <a:spcPts val="0"/>
              </a:spcBef>
              <a:spcAft>
                <a:spcPts val="0"/>
              </a:spcAft>
              <a:buNone/>
            </a:pPr>
            <a:r>
              <a:rPr lang="en-US" sz="18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2.  If the situation warrants, the official may issue a red card on a first violation.  If a red card is issued, </a:t>
            </a:r>
            <a:r>
              <a:rPr lang="en-US" sz="1800" dirty="0">
                <a:effectLst/>
                <a:latin typeface="Calibri" panose="020F0502020204030204" pitchFamily="34" charset="0"/>
                <a:ea typeface="Arial" panose="020B0604020202020204" pitchFamily="34" charset="0"/>
                <a:cs typeface="Times New Roman" panose="02020603050405020304" pitchFamily="18" charset="0"/>
              </a:rPr>
              <a:t>then this is considered a flagrant foul.  The offender shall be disqualified.</a:t>
            </a:r>
            <a:r>
              <a:rPr lang="en-US" sz="1800" u="none" strike="noStrike" dirty="0">
                <a:effectLst/>
                <a:latin typeface="Calibri" panose="020F0502020204030204" pitchFamily="34" charset="0"/>
                <a:ea typeface="Arial" panose="020B0604020202020204" pitchFamily="34"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3. For any simultaneous </a:t>
            </a:r>
            <a:r>
              <a:rPr lang="en-US" sz="1800" u="sng" dirty="0">
                <a:effectLst/>
                <a:latin typeface="Calibri" panose="020F0502020204030204" pitchFamily="34" charset="0"/>
                <a:ea typeface="Times New Roman" panose="02020603050405020304" pitchFamily="18" charset="0"/>
                <a:cs typeface="Times New Roman" panose="02020603050405020304" pitchFamily="18" charset="0"/>
              </a:rPr>
              <a:t>misconduct</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fouls, the offenders shall be </a:t>
            </a:r>
            <a:r>
              <a:rPr lang="en-US" sz="1800" u="sng" dirty="0">
                <a:effectLst/>
                <a:latin typeface="Calibri" panose="020F0502020204030204" pitchFamily="34" charset="0"/>
                <a:ea typeface="Times New Roman" panose="02020603050405020304" pitchFamily="18" charset="0"/>
                <a:cs typeface="Times New Roman" panose="02020603050405020304" pitchFamily="18" charset="0"/>
              </a:rPr>
              <a:t>suspended or</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disqualified, </a:t>
            </a:r>
            <a:r>
              <a:rPr lang="en-US" sz="1800" u="sng" dirty="0">
                <a:effectLst/>
                <a:latin typeface="Calibri" panose="020F0502020204030204" pitchFamily="34" charset="0"/>
                <a:ea typeface="Times New Roman" panose="02020603050405020304" pitchFamily="18" charset="0"/>
                <a:cs typeface="Times New Roman" panose="02020603050405020304" pitchFamily="18" charset="0"/>
              </a:rPr>
              <a:t>and</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both teams shall play short</a:t>
            </a:r>
            <a:r>
              <a:rPr lang="en-US" sz="1800" u="sng" dirty="0">
                <a:effectLst/>
                <a:latin typeface="Calibri" panose="020F0502020204030204" pitchFamily="34" charset="0"/>
                <a:ea typeface="Times New Roman" panose="02020603050405020304" pitchFamily="18" charset="0"/>
                <a:cs typeface="Times New Roman" panose="02020603050405020304" pitchFamily="18" charset="0"/>
              </a:rPr>
              <a:t>.</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4. For misconduct by a player(s) during </a:t>
            </a:r>
            <a:r>
              <a:rPr lang="en-US" sz="1800" u="sng" dirty="0">
                <a:effectLst/>
                <a:latin typeface="Calibri" panose="020F0502020204030204" pitchFamily="34" charset="0"/>
                <a:ea typeface="Times New Roman" panose="02020603050405020304" pitchFamily="18" charset="0"/>
                <a:cs typeface="Times New Roman" panose="02020603050405020304" pitchFamily="18" charset="0"/>
              </a:rPr>
              <a:t>any</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stoppage of the game clock, the player(s) shall be carded. The player</a:t>
            </a:r>
            <a:r>
              <a:rPr lang="en-US" sz="1800" u="sng" dirty="0">
                <a:effectLst/>
                <a:latin typeface="Calibri" panose="020F0502020204030204" pitchFamily="34" charset="0"/>
                <a:ea typeface="Times New Roman" panose="02020603050405020304" pitchFamily="18" charset="0"/>
                <a:cs typeface="Times New Roman" panose="02020603050405020304" pitchFamily="18" charset="0"/>
              </a:rPr>
              <a:t>(s)</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shall be removed from the game</a:t>
            </a:r>
            <a:r>
              <a:rPr lang="en-US" sz="1800" u="sng" dirty="0">
                <a:effectLst/>
                <a:latin typeface="Calibri" panose="020F0502020204030204" pitchFamily="34" charset="0"/>
                <a:ea typeface="Times New Roman" panose="02020603050405020304" pitchFamily="18" charset="0"/>
                <a:cs typeface="Times New Roman" panose="02020603050405020304" pitchFamily="18" charset="0"/>
              </a:rPr>
              <a:t> and</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the team shall play short. </a:t>
            </a:r>
            <a:r>
              <a:rPr lang="en-US" sz="1800" u="sng" dirty="0">
                <a:effectLst/>
                <a:latin typeface="Calibri" panose="020F0502020204030204" pitchFamily="34" charset="0"/>
                <a:ea typeface="Arial" panose="020B0604020202020204" pitchFamily="34" charset="0"/>
                <a:cs typeface="Times New Roman" panose="02020603050405020304" pitchFamily="18" charset="0"/>
              </a:rPr>
              <a:t>The penalty time shall start with the restart of play.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E7E8F042-3D13-4B44-9AB1-E220D4EB36F2}"/>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593729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229AA-764F-48B5-B6E8-601FCD844817}"/>
              </a:ext>
            </a:extLst>
          </p:cNvPr>
          <p:cNvSpPr>
            <a:spLocks noGrp="1"/>
          </p:cNvSpPr>
          <p:nvPr>
            <p:ph type="title"/>
          </p:nvPr>
        </p:nvSpPr>
        <p:spPr/>
        <p:txBody>
          <a:bodyPr/>
          <a:lstStyle/>
          <a:p>
            <a:r>
              <a:rPr lang="en-US" sz="4000" b="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PENALTY CORNER</a:t>
            </a:r>
            <a:endParaRPr lang="en-US" sz="4000" dirty="0"/>
          </a:p>
        </p:txBody>
      </p:sp>
      <p:sp>
        <p:nvSpPr>
          <p:cNvPr id="3" name="Content Placeholder 2">
            <a:extLst>
              <a:ext uri="{FF2B5EF4-FFF2-40B4-BE49-F238E27FC236}">
                <a16:creationId xmlns:a16="http://schemas.microsoft.com/office/drawing/2014/main" id="{BD95AE9B-E72A-4230-97E2-D698C08F0E13}"/>
              </a:ext>
            </a:extLst>
          </p:cNvPr>
          <p:cNvSpPr>
            <a:spLocks noGrp="1"/>
          </p:cNvSpPr>
          <p:nvPr>
            <p:ph idx="1"/>
          </p:nvPr>
        </p:nvSpPr>
        <p:spPr>
          <a:xfrm>
            <a:off x="1413165" y="1989139"/>
            <a:ext cx="10554470" cy="4338637"/>
          </a:xfrm>
        </p:spPr>
        <p:txBody>
          <a:bodyPr/>
          <a:lstStyle/>
          <a:p>
            <a:pPr marL="0" indent="0">
              <a:spcBef>
                <a:spcPts val="0"/>
              </a:spcBef>
              <a:spcAft>
                <a:spcPts val="0"/>
              </a:spcAft>
              <a:buNone/>
            </a:pPr>
            <a:r>
              <a:rPr lang="en-US" sz="2400" b="1" dirty="0">
                <a:effectLst/>
                <a:ea typeface="Arial" panose="020B0604020202020204" pitchFamily="34" charset="0"/>
                <a:cs typeface="Times New Roman" panose="02020603050405020304" pitchFamily="18" charset="0"/>
              </a:rPr>
              <a:t>Rule 10-3</a:t>
            </a:r>
            <a:r>
              <a:rPr lang="en-US" sz="2400" b="1" dirty="0">
                <a:ea typeface="Arial" panose="020B0604020202020204" pitchFamily="34" charset="0"/>
              </a:rPr>
              <a:t> Penalty Corner – Criteria for Completion</a:t>
            </a:r>
          </a:p>
          <a:p>
            <a:pPr marL="0" indent="0">
              <a:spcBef>
                <a:spcPts val="0"/>
              </a:spcBef>
              <a:spcAft>
                <a:spcPts val="0"/>
              </a:spcAft>
              <a:buNone/>
            </a:pPr>
            <a:r>
              <a:rPr lang="en-US" sz="2400" b="1" dirty="0">
                <a:effectLst/>
                <a:ea typeface="Arial" panose="020B0604020202020204" pitchFamily="34" charset="0"/>
                <a:cs typeface="Times New Roman" panose="02020603050405020304" pitchFamily="18" charset="0"/>
              </a:rPr>
              <a:t>ART.  </a:t>
            </a:r>
            <a:r>
              <a:rPr lang="en-US" sz="2400" b="1" u="sng" dirty="0">
                <a:effectLst/>
                <a:ea typeface="Arial" panose="020B0604020202020204" pitchFamily="34" charset="0"/>
                <a:cs typeface="Times New Roman" panose="02020603050405020304" pitchFamily="18" charset="0"/>
              </a:rPr>
              <a:t>3</a:t>
            </a:r>
            <a:r>
              <a:rPr lang="en-US" sz="2400" dirty="0">
                <a:effectLst/>
                <a:ea typeface="Arial" panose="020B0604020202020204" pitchFamily="34" charset="0"/>
                <a:cs typeface="Times New Roman" panose="02020603050405020304" pitchFamily="18" charset="0"/>
              </a:rPr>
              <a:t> . . . Extended Play Only: If a penalty corner is awarded at the end of the first</a:t>
            </a:r>
            <a:r>
              <a:rPr lang="en-US" sz="2400" u="sng" dirty="0">
                <a:effectLst/>
                <a:ea typeface="Arial" panose="020B0604020202020204" pitchFamily="34" charset="0"/>
                <a:cs typeface="Times New Roman" panose="02020603050405020304" pitchFamily="18" charset="0"/>
              </a:rPr>
              <a:t> three quarters</a:t>
            </a:r>
            <a:r>
              <a:rPr lang="en-US" sz="2400" dirty="0">
                <a:effectLst/>
                <a:ea typeface="Arial" panose="020B0604020202020204" pitchFamily="34" charset="0"/>
                <a:cs typeface="Times New Roman" panose="02020603050405020304" pitchFamily="18" charset="0"/>
              </a:rPr>
              <a:t>, the game shall continue in order to complete the penalty corner. If the penalty corner is awarded at the end of the game, the game shall continue in order to complete the penalty corner unless </a:t>
            </a:r>
            <a:r>
              <a:rPr lang="en-US" sz="2400" u="sng" dirty="0">
                <a:effectLst/>
                <a:ea typeface="Arial" panose="020B0604020202020204" pitchFamily="34" charset="0"/>
                <a:cs typeface="Times New Roman" panose="02020603050405020304" pitchFamily="18" charset="0"/>
              </a:rPr>
              <a:t>the </a:t>
            </a:r>
            <a:r>
              <a:rPr lang="en-US" sz="2400" dirty="0">
                <a:effectLst/>
                <a:ea typeface="Arial" panose="020B0604020202020204" pitchFamily="34" charset="0"/>
                <a:cs typeface="Times New Roman" panose="02020603050405020304" pitchFamily="18" charset="0"/>
              </a:rPr>
              <a:t>scoring </a:t>
            </a:r>
            <a:r>
              <a:rPr lang="en-US" sz="2400" u="sng" dirty="0">
                <a:effectLst/>
                <a:ea typeface="Arial" panose="020B0604020202020204" pitchFamily="34" charset="0"/>
                <a:cs typeface="Times New Roman" panose="02020603050405020304" pitchFamily="18" charset="0"/>
              </a:rPr>
              <a:t>opportunity </a:t>
            </a:r>
            <a:r>
              <a:rPr lang="en-US" sz="2400" dirty="0">
                <a:effectLst/>
                <a:ea typeface="Arial" panose="020B0604020202020204" pitchFamily="34" charset="0"/>
                <a:cs typeface="Times New Roman" panose="02020603050405020304" pitchFamily="18" charset="0"/>
              </a:rPr>
              <a:t>of the goal would not influence the outcome of the game.</a:t>
            </a:r>
            <a:r>
              <a:rPr lang="en-US" sz="2400" dirty="0">
                <a:ea typeface="Arial" panose="020B0604020202020204" pitchFamily="34" charset="0"/>
              </a:rPr>
              <a:t> </a:t>
            </a:r>
            <a:r>
              <a:rPr lang="en-US" sz="2400" dirty="0">
                <a:effectLst/>
                <a:ea typeface="Arial" panose="020B0604020202020204" pitchFamily="34" charset="0"/>
                <a:cs typeface="Times New Roman" panose="02020603050405020304" pitchFamily="18" charset="0"/>
              </a:rPr>
              <a:t>If time expires at the end of the game after the insertion from the end line, play shall continue until the penalty corner is completed</a:t>
            </a:r>
            <a:r>
              <a:rPr lang="en-US" sz="2400" u="sng" dirty="0">
                <a:effectLst/>
                <a:ea typeface="Arial" panose="020B0604020202020204" pitchFamily="34" charset="0"/>
                <a:cs typeface="Times New Roman" panose="02020603050405020304" pitchFamily="18" charset="0"/>
              </a:rPr>
              <a:t>.</a:t>
            </a:r>
            <a:endParaRPr lang="en-US" sz="2400" dirty="0">
              <a:effectLst/>
              <a:ea typeface="Times New Roman" panose="02020603050405020304" pitchFamily="18" charset="0"/>
            </a:endParaRPr>
          </a:p>
          <a:p>
            <a:pPr marL="0" indent="0">
              <a:buNone/>
            </a:pPr>
            <a:endParaRPr lang="en-US" dirty="0"/>
          </a:p>
        </p:txBody>
      </p:sp>
      <p:sp>
        <p:nvSpPr>
          <p:cNvPr id="4" name="Footer Placeholder 3">
            <a:extLst>
              <a:ext uri="{FF2B5EF4-FFF2-40B4-BE49-F238E27FC236}">
                <a16:creationId xmlns:a16="http://schemas.microsoft.com/office/drawing/2014/main" id="{B2766233-FBE2-4C9B-8483-B54842DB8392}"/>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8837008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C30F9-62B6-4923-8EC9-3858DE9A8415}"/>
              </a:ext>
            </a:extLst>
          </p:cNvPr>
          <p:cNvSpPr>
            <a:spLocks noGrp="1"/>
          </p:cNvSpPr>
          <p:nvPr>
            <p:ph type="title"/>
          </p:nvPr>
        </p:nvSpPr>
        <p:spPr/>
        <p:txBody>
          <a:bodyPr/>
          <a:lstStyle/>
          <a:p>
            <a:r>
              <a:rPr lang="en-US" sz="4000" b="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COACHES’ CONDUCT</a:t>
            </a:r>
            <a:r>
              <a:rPr lang="en-US" sz="40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 </a:t>
            </a:r>
            <a:endParaRPr lang="en-US" sz="4000" dirty="0"/>
          </a:p>
        </p:txBody>
      </p:sp>
      <p:sp>
        <p:nvSpPr>
          <p:cNvPr id="3" name="Content Placeholder 2">
            <a:extLst>
              <a:ext uri="{FF2B5EF4-FFF2-40B4-BE49-F238E27FC236}">
                <a16:creationId xmlns:a16="http://schemas.microsoft.com/office/drawing/2014/main" id="{EA472EA4-32D7-4B80-8B65-B278864CC210}"/>
              </a:ext>
            </a:extLst>
          </p:cNvPr>
          <p:cNvSpPr>
            <a:spLocks noGrp="1"/>
          </p:cNvSpPr>
          <p:nvPr>
            <p:ph idx="1"/>
          </p:nvPr>
        </p:nvSpPr>
        <p:spPr/>
        <p:txBody>
          <a:bodyPr/>
          <a:lstStyle/>
          <a:p>
            <a:pPr marL="0" marR="0" indent="0">
              <a:spcBef>
                <a:spcPts val="0"/>
              </a:spcBef>
              <a:spcAft>
                <a:spcPts val="0"/>
              </a:spcAft>
              <a:buNone/>
            </a:pPr>
            <a:r>
              <a:rPr lang="en-US" sz="2400" b="1" dirty="0">
                <a:effectLst/>
                <a:ea typeface="Arial" panose="020B0604020202020204" pitchFamily="34" charset="0"/>
                <a:cs typeface="Times New Roman" panose="02020603050405020304" pitchFamily="18" charset="0"/>
              </a:rPr>
              <a:t>Rule 12-1-2a Coaches’ Conduct</a:t>
            </a:r>
          </a:p>
          <a:p>
            <a:pPr marL="0" marR="0" indent="0">
              <a:spcBef>
                <a:spcPts val="0"/>
              </a:spcBef>
              <a:spcAft>
                <a:spcPts val="0"/>
              </a:spcAft>
              <a:buNone/>
            </a:pPr>
            <a:r>
              <a:rPr lang="en-US" sz="2400" b="1" dirty="0">
                <a:effectLst/>
                <a:ea typeface="Arial" panose="020B0604020202020204" pitchFamily="34" charset="0"/>
                <a:cs typeface="Times New Roman" panose="02020603050405020304" pitchFamily="18" charset="0"/>
              </a:rPr>
              <a:t>ART. 2. . .</a:t>
            </a:r>
            <a:r>
              <a:rPr lang="en-US" sz="2400" dirty="0">
                <a:effectLst/>
                <a:ea typeface="Arial" panose="020B0604020202020204" pitchFamily="34" charset="0"/>
                <a:cs typeface="Times New Roman" panose="02020603050405020304" pitchFamily="18" charset="0"/>
              </a:rPr>
              <a:t> Coaches and nonparticipating team personnel shall not:</a:t>
            </a:r>
            <a:endParaRPr lang="en-US" sz="2400" dirty="0">
              <a:effectLst/>
              <a:ea typeface="Times New Roman" panose="02020603050405020304" pitchFamily="18" charset="0"/>
            </a:endParaRPr>
          </a:p>
          <a:p>
            <a:pPr marL="0" marR="0" indent="0">
              <a:spcBef>
                <a:spcPts val="0"/>
              </a:spcBef>
              <a:spcAft>
                <a:spcPts val="0"/>
              </a:spcAft>
              <a:buNone/>
            </a:pPr>
            <a:r>
              <a:rPr lang="en-US" sz="2400" u="sng" dirty="0">
                <a:effectLst/>
                <a:ea typeface="Times New Roman" panose="02020603050405020304" pitchFamily="18" charset="0"/>
                <a:cs typeface="Times New Roman" panose="02020603050405020304" pitchFamily="18" charset="0"/>
              </a:rPr>
              <a:t>a.</a:t>
            </a:r>
            <a:r>
              <a:rPr lang="en-US" sz="2400" dirty="0">
                <a:effectLst/>
                <a:ea typeface="Times New Roman" panose="02020603050405020304" pitchFamily="18" charset="0"/>
                <a:cs typeface="Times New Roman" panose="02020603050405020304" pitchFamily="18" charset="0"/>
              </a:rPr>
              <a:t> Use abusive language;</a:t>
            </a:r>
            <a:endParaRPr lang="en-US" sz="2400" dirty="0">
              <a:effectLst/>
              <a:ea typeface="Times New Roman" panose="02020603050405020304" pitchFamily="18" charset="0"/>
            </a:endParaRPr>
          </a:p>
          <a:p>
            <a:pPr marL="0" marR="0" indent="0">
              <a:spcBef>
                <a:spcPts val="0"/>
              </a:spcBef>
              <a:spcAft>
                <a:spcPts val="0"/>
              </a:spcAft>
              <a:buNone/>
            </a:pPr>
            <a:r>
              <a:rPr lang="en-US" sz="2400" u="sng" dirty="0">
                <a:effectLst/>
                <a:ea typeface="Times New Roman" panose="02020603050405020304" pitchFamily="18" charset="0"/>
                <a:cs typeface="Times New Roman" panose="02020603050405020304" pitchFamily="18" charset="0"/>
              </a:rPr>
              <a:t>b</a:t>
            </a:r>
            <a:r>
              <a:rPr lang="en-US" sz="2400" dirty="0">
                <a:effectLst/>
                <a:ea typeface="Times New Roman" panose="02020603050405020304" pitchFamily="18" charset="0"/>
                <a:cs typeface="Times New Roman" panose="02020603050405020304" pitchFamily="18" charset="0"/>
              </a:rPr>
              <a:t>. Taunt or bait anyone involved in the game;</a:t>
            </a:r>
            <a:endParaRPr lang="en-US" sz="2400" dirty="0">
              <a:effectLst/>
              <a:ea typeface="Times New Roman" panose="02020603050405020304" pitchFamily="18" charset="0"/>
            </a:endParaRPr>
          </a:p>
          <a:p>
            <a:pPr marL="0" marR="0" indent="0">
              <a:spcBef>
                <a:spcPts val="0"/>
              </a:spcBef>
              <a:spcAft>
                <a:spcPts val="0"/>
              </a:spcAft>
              <a:buNone/>
            </a:pPr>
            <a:r>
              <a:rPr lang="en-US" sz="2400" u="sng" dirty="0">
                <a:effectLst/>
                <a:ea typeface="Times New Roman" panose="02020603050405020304" pitchFamily="18" charset="0"/>
                <a:cs typeface="Times New Roman" panose="02020603050405020304" pitchFamily="18" charset="0"/>
              </a:rPr>
              <a:t>c.</a:t>
            </a:r>
            <a:r>
              <a:rPr lang="en-US" sz="2400" dirty="0">
                <a:effectLst/>
                <a:ea typeface="Times New Roman" panose="02020603050405020304" pitchFamily="18" charset="0"/>
                <a:cs typeface="Times New Roman" panose="02020603050405020304" pitchFamily="18" charset="0"/>
              </a:rPr>
              <a:t> Move along the sideline in a distracting manner; </a:t>
            </a:r>
            <a:endParaRPr lang="en-US" sz="2400" dirty="0">
              <a:effectLst/>
              <a:ea typeface="Times New Roman" panose="02020603050405020304" pitchFamily="18" charset="0"/>
            </a:endParaRPr>
          </a:p>
          <a:p>
            <a:pPr marL="0" marR="0" indent="0">
              <a:spcBef>
                <a:spcPts val="0"/>
              </a:spcBef>
              <a:spcAft>
                <a:spcPts val="0"/>
              </a:spcAft>
              <a:buNone/>
            </a:pPr>
            <a:endParaRPr lang="en-US" sz="2400" dirty="0">
              <a:effectLst/>
              <a:ea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CFD4857C-831C-427B-9C8C-0629A29949FB}"/>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35579695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BC91D-8EC1-4F34-B387-D8E91F24BB16}"/>
              </a:ext>
            </a:extLst>
          </p:cNvPr>
          <p:cNvSpPr>
            <a:spLocks noGrp="1"/>
          </p:cNvSpPr>
          <p:nvPr>
            <p:ph type="title"/>
          </p:nvPr>
        </p:nvSpPr>
        <p:spPr/>
        <p:txBody>
          <a:bodyPr/>
          <a:lstStyle/>
          <a:p>
            <a:r>
              <a:rPr lang="en-US" sz="4000" b="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COACHES’ CONDUCT</a:t>
            </a:r>
            <a:endParaRPr lang="en-US" sz="4000" dirty="0"/>
          </a:p>
        </p:txBody>
      </p:sp>
      <p:sp>
        <p:nvSpPr>
          <p:cNvPr id="3" name="Content Placeholder 2">
            <a:extLst>
              <a:ext uri="{FF2B5EF4-FFF2-40B4-BE49-F238E27FC236}">
                <a16:creationId xmlns:a16="http://schemas.microsoft.com/office/drawing/2014/main" id="{745B2118-B0E6-4F33-BC37-7CE9A8A0EF44}"/>
              </a:ext>
            </a:extLst>
          </p:cNvPr>
          <p:cNvSpPr>
            <a:spLocks noGrp="1"/>
          </p:cNvSpPr>
          <p:nvPr>
            <p:ph idx="1"/>
          </p:nvPr>
        </p:nvSpPr>
        <p:spPr>
          <a:xfrm>
            <a:off x="1402684" y="1958181"/>
            <a:ext cx="10564950" cy="4338637"/>
          </a:xfrm>
        </p:spPr>
        <p:txBody>
          <a:bodyPr/>
          <a:lstStyle/>
          <a:p>
            <a:pPr marL="0" marR="0" indent="0">
              <a:lnSpc>
                <a:spcPct val="107000"/>
              </a:lnSpc>
              <a:spcBef>
                <a:spcPts val="0"/>
              </a:spcBef>
              <a:spcAft>
                <a:spcPts val="800"/>
              </a:spcAft>
              <a:buNone/>
            </a:pPr>
            <a:r>
              <a:rPr lang="en-US" sz="1550" b="1" dirty="0">
                <a:solidFill>
                  <a:srgbClr val="000000"/>
                </a:solidFill>
                <a:effectLst/>
                <a:ea typeface="Arial" panose="020B0604020202020204" pitchFamily="34" charset="0"/>
                <a:cs typeface="Times New Roman" panose="02020603050405020304" pitchFamily="18" charset="0"/>
              </a:rPr>
              <a:t>Rule 12-1-Penalties Coaches’ Conduct</a:t>
            </a:r>
            <a:endParaRPr lang="en-US" sz="1550" b="1"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550" b="1" dirty="0">
                <a:effectLst/>
                <a:ea typeface="Calibri" panose="020F0502020204030204" pitchFamily="34" charset="0"/>
                <a:cs typeface="Times New Roman" panose="02020603050405020304" pitchFamily="18" charset="0"/>
              </a:rPr>
              <a:t>PENALTIES</a:t>
            </a:r>
            <a:r>
              <a:rPr lang="en-US" sz="1550" dirty="0">
                <a:effectLst/>
                <a:ea typeface="Calibri" panose="020F0502020204030204" pitchFamily="34" charset="0"/>
                <a:cs typeface="Times New Roman" panose="02020603050405020304" pitchFamily="18" charset="0"/>
              </a:rPr>
              <a:t>:</a:t>
            </a:r>
            <a:endParaRPr lang="en-US" sz="1550" dirty="0">
              <a:effectLst/>
              <a:ea typeface="Times New Roman" panose="02020603050405020304" pitchFamily="18" charset="0"/>
            </a:endParaRPr>
          </a:p>
          <a:p>
            <a:pPr marL="0" marR="0" indent="0">
              <a:spcBef>
                <a:spcPts val="0"/>
              </a:spcBef>
              <a:spcAft>
                <a:spcPts val="0"/>
              </a:spcAft>
              <a:buNone/>
            </a:pPr>
            <a:r>
              <a:rPr lang="en-US" sz="1550" dirty="0">
                <a:effectLst/>
                <a:ea typeface="Arial" panose="020B0604020202020204" pitchFamily="34" charset="0"/>
              </a:rPr>
              <a:t>1. </a:t>
            </a:r>
            <a:r>
              <a:rPr lang="en-US" sz="1550" u="sng" dirty="0">
                <a:effectLst/>
                <a:ea typeface="Arial" panose="020B0604020202020204" pitchFamily="34" charset="0"/>
              </a:rPr>
              <a:t>In all cases of misconduct during play, a time-out shall be taken to issue the card. When possible, officials should wait until the next stoppage of play to call time-out and issue a card to the offender(s) and the head coach.</a:t>
            </a:r>
          </a:p>
          <a:p>
            <a:pPr marL="0" marR="0" indent="0">
              <a:spcBef>
                <a:spcPts val="0"/>
              </a:spcBef>
              <a:spcAft>
                <a:spcPts val="0"/>
              </a:spcAft>
              <a:buNone/>
            </a:pPr>
            <a:endParaRPr lang="en-US" sz="1550" u="sng" dirty="0">
              <a:effectLst/>
              <a:ea typeface="Arial" panose="020B0604020202020204" pitchFamily="34" charset="0"/>
            </a:endParaRPr>
          </a:p>
          <a:p>
            <a:pPr marL="0" marR="0" indent="0">
              <a:spcBef>
                <a:spcPts val="0"/>
              </a:spcBef>
              <a:spcAft>
                <a:spcPts val="0"/>
              </a:spcAft>
              <a:buNone/>
            </a:pPr>
            <a:r>
              <a:rPr lang="en-US" sz="1550" u="sng" dirty="0">
                <a:effectLst/>
                <a:ea typeface="Arial" panose="020B0604020202020204" pitchFamily="34" charset="0"/>
              </a:rPr>
              <a:t>a. A green card is a warning; no player is removed from the field, the team does not play short.</a:t>
            </a:r>
          </a:p>
          <a:p>
            <a:pPr marL="0" marR="0" indent="0">
              <a:lnSpc>
                <a:spcPct val="107000"/>
              </a:lnSpc>
              <a:spcBef>
                <a:spcPts val="0"/>
              </a:spcBef>
              <a:spcAft>
                <a:spcPts val="0"/>
              </a:spcAft>
              <a:buNone/>
            </a:pPr>
            <a:endParaRPr lang="en-US" sz="1550" u="sng" dirty="0">
              <a:effectLst/>
              <a:ea typeface="Arial" panose="020B0604020202020204" pitchFamily="34" charset="0"/>
            </a:endParaRPr>
          </a:p>
          <a:p>
            <a:pPr marL="0" marR="0" indent="0">
              <a:lnSpc>
                <a:spcPct val="107000"/>
              </a:lnSpc>
              <a:spcBef>
                <a:spcPts val="0"/>
              </a:spcBef>
              <a:spcAft>
                <a:spcPts val="0"/>
              </a:spcAft>
              <a:buNone/>
            </a:pPr>
            <a:r>
              <a:rPr lang="en-US" sz="1550" u="sng" dirty="0">
                <a:effectLst/>
                <a:ea typeface="Arial" panose="020B0604020202020204" pitchFamily="34" charset="0"/>
              </a:rPr>
              <a:t>b. For a yellow card, the head coach of the offending team shall remove one field player from the game for 5 minutes of elapsed playing time. The designated field player may properly substitute with another field player provided that the team plays short. </a:t>
            </a:r>
            <a:endParaRPr lang="en-US" sz="1550" dirty="0">
              <a:ea typeface="Arial" panose="020B0604020202020204" pitchFamily="34" charset="0"/>
            </a:endParaRPr>
          </a:p>
          <a:p>
            <a:pPr marL="0" marR="0" indent="0">
              <a:lnSpc>
                <a:spcPct val="107000"/>
              </a:lnSpc>
              <a:spcBef>
                <a:spcPts val="0"/>
              </a:spcBef>
              <a:spcAft>
                <a:spcPts val="0"/>
              </a:spcAft>
              <a:buNone/>
            </a:pPr>
            <a:endParaRPr lang="en-US" sz="1550" u="sng" dirty="0">
              <a:effectLst/>
              <a:ea typeface="Arial" panose="020B0604020202020204" pitchFamily="34" charset="0"/>
            </a:endParaRPr>
          </a:p>
          <a:p>
            <a:pPr marL="0" marR="0" indent="0">
              <a:lnSpc>
                <a:spcPct val="107000"/>
              </a:lnSpc>
              <a:spcBef>
                <a:spcPts val="0"/>
              </a:spcBef>
              <a:spcAft>
                <a:spcPts val="0"/>
              </a:spcAft>
              <a:buNone/>
            </a:pPr>
            <a:r>
              <a:rPr lang="en-US" sz="1550" u="sng" dirty="0">
                <a:effectLst/>
                <a:ea typeface="Arial" panose="020B0604020202020204" pitchFamily="34" charset="0"/>
              </a:rPr>
              <a:t>c. For a red card the offender(s) and the head coach are disqualified and are removed from the team area.  The offending team shall remove one field player from the game and the team plays short for the remainder of the game. The designated field player may properly substitute with another field player provided that the team plays short. </a:t>
            </a:r>
            <a:endParaRPr lang="en-US" sz="1550" dirty="0">
              <a:ea typeface="Arial" panose="020B0604020202020204" pitchFamily="34" charset="0"/>
            </a:endParaRPr>
          </a:p>
          <a:p>
            <a:pPr marL="0" marR="0" indent="0">
              <a:lnSpc>
                <a:spcPct val="107000"/>
              </a:lnSpc>
              <a:spcBef>
                <a:spcPts val="0"/>
              </a:spcBef>
              <a:spcAft>
                <a:spcPts val="0"/>
              </a:spcAft>
              <a:buNone/>
            </a:pPr>
            <a:endParaRPr lang="en-US" sz="1550" u="sng" dirty="0">
              <a:effectLst/>
              <a:ea typeface="Calibri" panose="020F0502020204030204" pitchFamily="34" charset="0"/>
            </a:endParaRPr>
          </a:p>
          <a:p>
            <a:pPr marL="0" marR="0" indent="0">
              <a:lnSpc>
                <a:spcPct val="107000"/>
              </a:lnSpc>
              <a:spcBef>
                <a:spcPts val="0"/>
              </a:spcBef>
              <a:spcAft>
                <a:spcPts val="0"/>
              </a:spcAft>
              <a:buNone/>
            </a:pPr>
            <a:r>
              <a:rPr lang="en-US" sz="1550" u="sng" dirty="0">
                <a:effectLst/>
                <a:ea typeface="Calibri" panose="020F0502020204030204" pitchFamily="34" charset="0"/>
              </a:rPr>
              <a:t>d. </a:t>
            </a:r>
            <a:r>
              <a:rPr lang="en-US" sz="1550" dirty="0">
                <a:effectLst/>
                <a:ea typeface="Arial" panose="020B0604020202020204" pitchFamily="34" charset="0"/>
              </a:rPr>
              <a:t>For any flagrant foul, any identified offender(s) and head coach shall be removed from the </a:t>
            </a:r>
            <a:r>
              <a:rPr lang="en-US" sz="1550" u="sng" dirty="0">
                <a:effectLst/>
                <a:ea typeface="Arial" panose="020B0604020202020204" pitchFamily="34" charset="0"/>
              </a:rPr>
              <a:t>team area</a:t>
            </a:r>
            <a:r>
              <a:rPr lang="en-US" sz="1550" dirty="0">
                <a:effectLst/>
                <a:ea typeface="Arial" panose="020B0604020202020204" pitchFamily="34" charset="0"/>
              </a:rPr>
              <a:t> and a penalty stroke shall be awarded the opponent and the team shall play short.</a:t>
            </a:r>
            <a:endParaRPr lang="en-US" sz="1550" dirty="0">
              <a:effectLst/>
              <a:ea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EEC52FF1-5764-4164-BF09-EF6CBE0DF2B2}"/>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2522757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CA24D-F017-4838-AC1B-B8232BCDE8E9}"/>
              </a:ext>
            </a:extLst>
          </p:cNvPr>
          <p:cNvSpPr>
            <a:spLocks noGrp="1"/>
          </p:cNvSpPr>
          <p:nvPr>
            <p:ph type="title"/>
          </p:nvPr>
        </p:nvSpPr>
        <p:spPr/>
        <p:txBody>
          <a:bodyPr/>
          <a:lstStyle/>
          <a:p>
            <a:r>
              <a:rPr lang="en-US"/>
              <a:t>National Federation of </a:t>
            </a:r>
            <a:br>
              <a:rPr lang="en-US"/>
            </a:br>
            <a:r>
              <a:rPr lang="en-US"/>
              <a:t>State High School Associations</a:t>
            </a:r>
          </a:p>
        </p:txBody>
      </p:sp>
      <p:sp>
        <p:nvSpPr>
          <p:cNvPr id="3" name="Content Placeholder 2">
            <a:extLst>
              <a:ext uri="{FF2B5EF4-FFF2-40B4-BE49-F238E27FC236}">
                <a16:creationId xmlns:a16="http://schemas.microsoft.com/office/drawing/2014/main" id="{9D3CFC03-A4DB-46D1-8557-A0C4CAA79F70}"/>
              </a:ext>
            </a:extLst>
          </p:cNvPr>
          <p:cNvSpPr>
            <a:spLocks noGrp="1"/>
          </p:cNvSpPr>
          <p:nvPr>
            <p:ph idx="1"/>
          </p:nvPr>
        </p:nvSpPr>
        <p:spPr>
          <a:xfrm>
            <a:off x="1940985" y="1989139"/>
            <a:ext cx="7190315" cy="4338637"/>
          </a:xfrm>
        </p:spPr>
        <p:txBody>
          <a:bodyPr/>
          <a:lstStyle/>
          <a:p>
            <a:r>
              <a:rPr lang="en-US" dirty="0"/>
              <a:t>NFHS (located in Indianapolis, IN – Est. 1920):</a:t>
            </a:r>
          </a:p>
          <a:p>
            <a:pPr lvl="1"/>
            <a:r>
              <a:rPr lang="en-US" dirty="0"/>
              <a:t>National leadership organization for high school sports and fine arts activities;</a:t>
            </a:r>
          </a:p>
          <a:p>
            <a:pPr lvl="1"/>
            <a:r>
              <a:rPr lang="en-US" dirty="0"/>
              <a:t>National authority on interscholastic </a:t>
            </a:r>
            <a:br>
              <a:rPr lang="en-US" dirty="0"/>
            </a:br>
            <a:r>
              <a:rPr lang="en-US" dirty="0"/>
              <a:t>activity programs.</a:t>
            </a:r>
          </a:p>
          <a:p>
            <a:pPr lvl="1"/>
            <a:r>
              <a:rPr lang="en-US" dirty="0"/>
              <a:t>Conducts national meetings;</a:t>
            </a:r>
          </a:p>
          <a:p>
            <a:pPr lvl="1"/>
            <a:r>
              <a:rPr lang="en-US" dirty="0"/>
              <a:t>Sanctions interstate events;</a:t>
            </a:r>
          </a:p>
          <a:p>
            <a:pPr lvl="1"/>
            <a:r>
              <a:rPr lang="en-US" dirty="0"/>
              <a:t>Produces national publication for </a:t>
            </a:r>
            <a:br>
              <a:rPr lang="en-US" dirty="0"/>
            </a:br>
            <a:r>
              <a:rPr lang="en-US" dirty="0"/>
              <a:t>high school administrators;</a:t>
            </a:r>
          </a:p>
          <a:p>
            <a:pPr lvl="1"/>
            <a:r>
              <a:rPr lang="en-US" dirty="0"/>
              <a:t>National source for interscholastic coach </a:t>
            </a:r>
            <a:br>
              <a:rPr lang="en-US" dirty="0"/>
            </a:br>
            <a:r>
              <a:rPr lang="en-US" dirty="0"/>
              <a:t>training and national information center.</a:t>
            </a:r>
          </a:p>
        </p:txBody>
      </p:sp>
      <p:sp>
        <p:nvSpPr>
          <p:cNvPr id="4" name="Footer Placeholder 3">
            <a:extLst>
              <a:ext uri="{FF2B5EF4-FFF2-40B4-BE49-F238E27FC236}">
                <a16:creationId xmlns:a16="http://schemas.microsoft.com/office/drawing/2014/main" id="{45F32499-1722-4F6E-908E-9548429DD834}"/>
              </a:ext>
            </a:extLst>
          </p:cNvPr>
          <p:cNvSpPr>
            <a:spLocks noGrp="1"/>
          </p:cNvSpPr>
          <p:nvPr>
            <p:ph type="ftr" sz="quarter" idx="11"/>
          </p:nvPr>
        </p:nvSpPr>
        <p:spPr/>
        <p:txBody>
          <a:bodyPr/>
          <a:lstStyle/>
          <a:p>
            <a:pPr>
              <a:defRPr/>
            </a:pPr>
            <a:r>
              <a:rPr lang="en-US"/>
              <a:t>www.nfhs.org</a:t>
            </a:r>
          </a:p>
        </p:txBody>
      </p:sp>
      <p:pic>
        <p:nvPicPr>
          <p:cNvPr id="6" name="Content Placeholder 4">
            <a:extLst>
              <a:ext uri="{FF2B5EF4-FFF2-40B4-BE49-F238E27FC236}">
                <a16:creationId xmlns:a16="http://schemas.microsoft.com/office/drawing/2014/main" id="{E81D7501-651C-45BF-B248-89E47160BFD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8892" b="3"/>
          <a:stretch/>
        </p:blipFill>
        <p:spPr>
          <a:xfrm>
            <a:off x="8635998" y="2975372"/>
            <a:ext cx="3230034" cy="3217255"/>
          </a:xfrm>
          <a:prstGeom prst="rect">
            <a:avLst/>
          </a:prstGeom>
        </p:spPr>
      </p:pic>
    </p:spTree>
    <p:extLst>
      <p:ext uri="{BB962C8B-B14F-4D97-AF65-F5344CB8AC3E}">
        <p14:creationId xmlns:p14="http://schemas.microsoft.com/office/powerpoint/2010/main" val="37450933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BC91D-8EC1-4F34-B387-D8E91F24BB16}"/>
              </a:ext>
            </a:extLst>
          </p:cNvPr>
          <p:cNvSpPr>
            <a:spLocks noGrp="1"/>
          </p:cNvSpPr>
          <p:nvPr>
            <p:ph type="title"/>
          </p:nvPr>
        </p:nvSpPr>
        <p:spPr/>
        <p:txBody>
          <a:bodyPr/>
          <a:lstStyle/>
          <a:p>
            <a:r>
              <a:rPr lang="en-US" dirty="0"/>
              <a:t>Coaches’ conduct</a:t>
            </a:r>
          </a:p>
        </p:txBody>
      </p:sp>
      <p:sp>
        <p:nvSpPr>
          <p:cNvPr id="3" name="Content Placeholder 2">
            <a:extLst>
              <a:ext uri="{FF2B5EF4-FFF2-40B4-BE49-F238E27FC236}">
                <a16:creationId xmlns:a16="http://schemas.microsoft.com/office/drawing/2014/main" id="{745B2118-B0E6-4F33-BC37-7CE9A8A0EF44}"/>
              </a:ext>
            </a:extLst>
          </p:cNvPr>
          <p:cNvSpPr>
            <a:spLocks noGrp="1"/>
          </p:cNvSpPr>
          <p:nvPr>
            <p:ph idx="1"/>
          </p:nvPr>
        </p:nvSpPr>
        <p:spPr>
          <a:xfrm>
            <a:off x="1285541" y="1958181"/>
            <a:ext cx="10703260" cy="4338637"/>
          </a:xfrm>
        </p:spPr>
        <p:txBody>
          <a:bodyPr/>
          <a:lstStyle/>
          <a:p>
            <a:pPr marL="0" marR="0" indent="0">
              <a:lnSpc>
                <a:spcPct val="107000"/>
              </a:lnSpc>
              <a:spcBef>
                <a:spcPts val="0"/>
              </a:spcBef>
              <a:spcAft>
                <a:spcPts val="0"/>
              </a:spcAft>
              <a:buNone/>
            </a:pPr>
            <a:r>
              <a:rPr lang="en-US" sz="2000" u="sng" dirty="0">
                <a:effectLst/>
                <a:ea typeface="'arial',sans-serif"/>
              </a:rPr>
              <a:t>NOTE: When flagrant misconduct occurs during any intermission, a red card is issued, and a penalty stroke is taken prior to the beginning of the next quarter. </a:t>
            </a:r>
            <a:endParaRPr lang="en-US" sz="2000" dirty="0">
              <a:effectLst/>
              <a:ea typeface="Times New Roman" panose="02020603050405020304" pitchFamily="18" charset="0"/>
            </a:endParaRPr>
          </a:p>
          <a:p>
            <a:pPr marL="0" marR="0" indent="0">
              <a:lnSpc>
                <a:spcPct val="107000"/>
              </a:lnSpc>
              <a:spcBef>
                <a:spcPts val="0"/>
              </a:spcBef>
              <a:spcAft>
                <a:spcPts val="0"/>
              </a:spcAft>
              <a:buNone/>
            </a:pPr>
            <a:r>
              <a:rPr lang="en-US" sz="2000" u="sng" dirty="0">
                <a:effectLst/>
                <a:ea typeface="Arial" panose="020B0604020202020204" pitchFamily="34" charset="0"/>
              </a:rPr>
              <a:t>e.</a:t>
            </a:r>
            <a:r>
              <a:rPr lang="en-US" sz="2000" dirty="0">
                <a:effectLst/>
                <a:ea typeface="Arial" panose="020B0604020202020204" pitchFamily="34" charset="0"/>
              </a:rPr>
              <a:t> In the case of a coach being removed from the field and an assistant coach or other authorized school personnel is not available, the team shall forfeit the game.</a:t>
            </a:r>
            <a:endParaRPr lang="en-US" sz="2000" dirty="0">
              <a:effectLst/>
              <a:ea typeface="Times New Roman" panose="02020603050405020304" pitchFamily="18" charset="0"/>
            </a:endParaRPr>
          </a:p>
          <a:p>
            <a:pPr marL="0" marR="0" indent="0">
              <a:lnSpc>
                <a:spcPct val="107000"/>
              </a:lnSpc>
              <a:spcBef>
                <a:spcPts val="0"/>
              </a:spcBef>
              <a:spcAft>
                <a:spcPts val="1000"/>
              </a:spcAft>
              <a:buNone/>
            </a:pPr>
            <a:r>
              <a:rPr lang="en-US" sz="2000" u="sng" dirty="0">
                <a:effectLst/>
                <a:ea typeface="'arial',sans-serif"/>
              </a:rPr>
              <a:t>2.</a:t>
            </a:r>
            <a:r>
              <a:rPr lang="en-US" sz="2000" dirty="0">
                <a:effectLst/>
                <a:ea typeface="'arial',sans-serif"/>
              </a:rPr>
              <a:t> If the situation warrants, the official may issue a yellow or red card on a first misconduct violation.  </a:t>
            </a:r>
            <a:endParaRPr lang="en-US" sz="2000" dirty="0">
              <a:effectLst/>
              <a:ea typeface="Times New Roman" panose="02020603050405020304" pitchFamily="18" charset="0"/>
            </a:endParaRPr>
          </a:p>
          <a:p>
            <a:pPr marL="0" marR="0" indent="0">
              <a:spcBef>
                <a:spcPts val="0"/>
              </a:spcBef>
              <a:spcAft>
                <a:spcPts val="0"/>
              </a:spcAft>
              <a:buNone/>
            </a:pPr>
            <a:r>
              <a:rPr lang="en-US" sz="2000" u="sng" dirty="0">
                <a:effectLst/>
                <a:ea typeface="Arial" panose="020B0604020202020204" pitchFamily="34" charset="0"/>
              </a:rPr>
              <a:t>3. To restart play: </a:t>
            </a:r>
            <a:endParaRPr lang="en-US" sz="2000" dirty="0">
              <a:effectLst/>
              <a:ea typeface="Times New Roman" panose="02020603050405020304" pitchFamily="18" charset="0"/>
            </a:endParaRPr>
          </a:p>
          <a:p>
            <a:pPr marL="0" marR="0" indent="0">
              <a:spcBef>
                <a:spcPts val="0"/>
              </a:spcBef>
              <a:spcAft>
                <a:spcPts val="0"/>
              </a:spcAft>
              <a:buNone/>
            </a:pPr>
            <a:r>
              <a:rPr lang="en-US" sz="2000" u="sng" dirty="0">
                <a:effectLst/>
                <a:ea typeface="Arial" panose="020B0604020202020204" pitchFamily="34" charset="0"/>
              </a:rPr>
              <a:t>a. If a foul was called prior to stopping the clock, the game is restarted by assessing the penalty for that foul.</a:t>
            </a:r>
            <a:endParaRPr lang="en-US" sz="2000" dirty="0">
              <a:effectLst/>
              <a:ea typeface="Times New Roman" panose="02020603050405020304" pitchFamily="18" charset="0"/>
            </a:endParaRPr>
          </a:p>
          <a:p>
            <a:pPr marL="0" marR="0" indent="0">
              <a:spcBef>
                <a:spcPts val="0"/>
              </a:spcBef>
              <a:spcAft>
                <a:spcPts val="0"/>
              </a:spcAft>
              <a:buNone/>
            </a:pPr>
            <a:r>
              <a:rPr lang="en-US" sz="2000" u="sng" dirty="0">
                <a:effectLst/>
                <a:ea typeface="Arial" panose="020B0604020202020204" pitchFamily="34" charset="0"/>
                <a:cs typeface="Times New Roman" panose="02020603050405020304" pitchFamily="18" charset="0"/>
              </a:rPr>
              <a:t>b. If the ball went out of bounds the game shall be restarted by awarding the side-in, 16-yard hit, or 25-yard hit.</a:t>
            </a:r>
            <a:endParaRPr lang="en-US" sz="2000" dirty="0">
              <a:effectLst/>
              <a:ea typeface="Times New Roman" panose="02020603050405020304" pitchFamily="18" charset="0"/>
            </a:endParaRPr>
          </a:p>
          <a:p>
            <a:pPr marL="0" marR="0" indent="0">
              <a:spcBef>
                <a:spcPts val="0"/>
              </a:spcBef>
              <a:spcAft>
                <a:spcPts val="0"/>
              </a:spcAft>
              <a:buNone/>
            </a:pPr>
            <a:r>
              <a:rPr lang="en-US" sz="2000" dirty="0">
                <a:effectLst/>
                <a:ea typeface="Arial" panose="020B0604020202020204" pitchFamily="34" charset="0"/>
                <a:cs typeface="Times New Roman" panose="02020603050405020304" pitchFamily="18" charset="0"/>
              </a:rPr>
              <a:t> </a:t>
            </a:r>
            <a:r>
              <a:rPr lang="en-US" sz="2000" u="sng" dirty="0">
                <a:effectLst/>
                <a:ea typeface="Arial" panose="020B0604020202020204" pitchFamily="34" charset="0"/>
                <a:cs typeface="Times New Roman" panose="02020603050405020304" pitchFamily="18" charset="0"/>
              </a:rPr>
              <a:t>c.  If no foul was called prior to stopping the clock, play shall be restarted with a bully at or near where play on the ball ended.</a:t>
            </a:r>
            <a:endParaRPr lang="en-US" sz="2000" dirty="0">
              <a:effectLst/>
              <a:ea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EEC52FF1-5764-4164-BF09-EF6CBE0DF2B2}"/>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18227117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9FED7-087C-4494-8D80-8246EA1352AF}"/>
              </a:ext>
            </a:extLst>
          </p:cNvPr>
          <p:cNvSpPr>
            <a:spLocks noGrp="1"/>
          </p:cNvSpPr>
          <p:nvPr>
            <p:ph type="title"/>
          </p:nvPr>
        </p:nvSpPr>
        <p:spPr/>
        <p:txBody>
          <a:bodyPr/>
          <a:lstStyle/>
          <a:p>
            <a:r>
              <a:rPr lang="en-US" dirty="0"/>
              <a:t>2020 nfhs Field Hockey </a:t>
            </a:r>
            <a:br>
              <a:rPr lang="en-US" dirty="0"/>
            </a:br>
            <a:r>
              <a:rPr lang="en-US" dirty="0"/>
              <a:t>Editorial CHANGES</a:t>
            </a:r>
          </a:p>
        </p:txBody>
      </p:sp>
      <p:sp>
        <p:nvSpPr>
          <p:cNvPr id="3" name="Text Placeholder 2">
            <a:extLst>
              <a:ext uri="{FF2B5EF4-FFF2-40B4-BE49-F238E27FC236}">
                <a16:creationId xmlns:a16="http://schemas.microsoft.com/office/drawing/2014/main" id="{B0BAC3D4-4A5D-4714-B0F5-72658EC4AFD2}"/>
              </a:ext>
            </a:extLst>
          </p:cNvPr>
          <p:cNvSpPr>
            <a:spLocks noGrp="1"/>
          </p:cNvSpPr>
          <p:nvPr>
            <p:ph type="body" idx="1"/>
          </p:nvPr>
        </p:nvSpPr>
        <p:spPr/>
        <p:txBody>
          <a:bodyPr/>
          <a:lstStyle/>
          <a:p>
            <a:r>
              <a:rPr lang="en-US" dirty="0"/>
              <a:t>Editorial Changes</a:t>
            </a:r>
          </a:p>
        </p:txBody>
      </p:sp>
    </p:spTree>
    <p:extLst>
      <p:ext uri="{BB962C8B-B14F-4D97-AF65-F5344CB8AC3E}">
        <p14:creationId xmlns:p14="http://schemas.microsoft.com/office/powerpoint/2010/main" val="14844195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C67BD-262B-409F-B2EE-23F1F9A0F9FD}"/>
              </a:ext>
            </a:extLst>
          </p:cNvPr>
          <p:cNvSpPr>
            <a:spLocks noGrp="1"/>
          </p:cNvSpPr>
          <p:nvPr>
            <p:ph type="title"/>
          </p:nvPr>
        </p:nvSpPr>
        <p:spPr/>
        <p:txBody>
          <a:bodyPr/>
          <a:lstStyle/>
          <a:p>
            <a:br>
              <a:rPr lang="en-US" sz="4000" b="1" dirty="0">
                <a:effectLst/>
                <a:latin typeface="Calibri" panose="020F0502020204030204" pitchFamily="34" charset="0"/>
                <a:ea typeface="Times New Roman" panose="02020603050405020304" pitchFamily="18" charset="0"/>
                <a:cs typeface="Times New Roman" panose="02020603050405020304" pitchFamily="18" charset="0"/>
              </a:rPr>
            </a:br>
            <a:r>
              <a:rPr lang="en-US" sz="4000" b="1" dirty="0">
                <a:effectLst/>
                <a:latin typeface="Calibri" panose="020F0502020204030204" pitchFamily="34" charset="0"/>
                <a:ea typeface="Times New Roman" panose="02020603050405020304" pitchFamily="18" charset="0"/>
                <a:cs typeface="Times New Roman" panose="02020603050405020304" pitchFamily="18" charset="0"/>
              </a:rPr>
              <a:t>THE FIELD AND MARKINGS</a:t>
            </a:r>
            <a:br>
              <a:rPr lang="en-US" sz="4000" dirty="0">
                <a:effectLs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16099E6C-3A03-42B6-BA4C-9AC81CB200B8}"/>
              </a:ext>
            </a:extLst>
          </p:cNvPr>
          <p:cNvSpPr>
            <a:spLocks noGrp="1"/>
          </p:cNvSpPr>
          <p:nvPr>
            <p:ph idx="1"/>
          </p:nvPr>
        </p:nvSpPr>
        <p:spPr/>
        <p:txBody>
          <a:bodyPr/>
          <a:lstStyle/>
          <a:p>
            <a:pPr marL="0" indent="0">
              <a:spcBef>
                <a:spcPts val="0"/>
              </a:spcBef>
              <a:spcAft>
                <a:spcPts val="0"/>
              </a:spcAft>
              <a:buNone/>
            </a:pPr>
            <a:r>
              <a:rPr lang="en-US" sz="2400" b="1" dirty="0">
                <a:effectLst/>
                <a:ea typeface="Arial" panose="020B0604020202020204" pitchFamily="34" charset="0"/>
                <a:cs typeface="Times New Roman" panose="02020603050405020304" pitchFamily="18" charset="0"/>
              </a:rPr>
              <a:t>1-2-4l The Field and Markings</a:t>
            </a:r>
            <a:endParaRPr lang="en-US" sz="2400" b="1" dirty="0">
              <a:effectLst/>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2400" b="1" dirty="0">
                <a:effectLst/>
                <a:ea typeface="Times New Roman" panose="02020603050405020304" pitchFamily="18" charset="0"/>
                <a:cs typeface="Times New Roman" panose="02020603050405020304" pitchFamily="18" charset="0"/>
              </a:rPr>
              <a:t>ART. 4 . . . </a:t>
            </a:r>
            <a:r>
              <a:rPr lang="en-US" sz="2400" dirty="0">
                <a:effectLst/>
                <a:ea typeface="Times New Roman" panose="02020603050405020304" pitchFamily="18" charset="0"/>
                <a:cs typeface="Times New Roman" panose="02020603050405020304" pitchFamily="18" charset="0"/>
              </a:rPr>
              <a:t>In addition to the boundary lines, the following lines and marks shall be placed in accordance with the accompanying diagram:</a:t>
            </a:r>
            <a:endParaRPr lang="en-US" sz="2400" dirty="0">
              <a:effectLst/>
              <a:ea typeface="Times New Roman" panose="02020603050405020304" pitchFamily="18" charset="0"/>
            </a:endParaRPr>
          </a:p>
          <a:p>
            <a:pPr marL="0" marR="0" indent="0">
              <a:spcBef>
                <a:spcPts val="0"/>
              </a:spcBef>
              <a:spcAft>
                <a:spcPts val="0"/>
              </a:spcAft>
              <a:buNone/>
            </a:pPr>
            <a:r>
              <a:rPr lang="en-US" sz="2400" dirty="0">
                <a:effectLst/>
                <a:ea typeface="Arial" panose="020B0604020202020204" pitchFamily="34" charset="0"/>
                <a:cs typeface="Times New Roman" panose="02020603050405020304" pitchFamily="18" charset="0"/>
              </a:rPr>
              <a:t>l.</a:t>
            </a:r>
            <a:r>
              <a:rPr lang="en-US" sz="2400" dirty="0">
                <a:ea typeface="Arial" panose="020B0604020202020204" pitchFamily="34" charset="0"/>
                <a:cs typeface="Times New Roman" panose="02020603050405020304" pitchFamily="18" charset="0"/>
              </a:rPr>
              <a:t> </a:t>
            </a:r>
            <a:r>
              <a:rPr lang="en-US" sz="2400" u="sng" dirty="0">
                <a:effectLst/>
                <a:ea typeface="Arial" panose="020B0604020202020204" pitchFamily="34" charset="0"/>
                <a:cs typeface="Times New Roman" panose="02020603050405020304" pitchFamily="18" charset="0"/>
              </a:rPr>
              <a:t>SCORERS’</a:t>
            </a:r>
            <a:r>
              <a:rPr lang="en-US" sz="2400" dirty="0">
                <a:effectLst/>
                <a:ea typeface="Arial" panose="020B0604020202020204" pitchFamily="34" charset="0"/>
                <a:cs typeface="Times New Roman" panose="02020603050405020304" pitchFamily="18" charset="0"/>
              </a:rPr>
              <a:t> TABLE – The</a:t>
            </a:r>
            <a:r>
              <a:rPr lang="en-US" sz="2400" dirty="0">
                <a:ea typeface="Arial" panose="020B0604020202020204" pitchFamily="34" charset="0"/>
                <a:cs typeface="Times New Roman" panose="02020603050405020304" pitchFamily="18" charset="0"/>
              </a:rPr>
              <a:t> </a:t>
            </a:r>
            <a:r>
              <a:rPr lang="en-US" sz="2400" u="sng" dirty="0">
                <a:effectLst/>
                <a:ea typeface="Arial" panose="020B0604020202020204" pitchFamily="34" charset="0"/>
                <a:cs typeface="Times New Roman" panose="02020603050405020304" pitchFamily="18" charset="0"/>
              </a:rPr>
              <a:t>scorers’</a:t>
            </a:r>
            <a:r>
              <a:rPr lang="en-US" sz="2400" dirty="0">
                <a:effectLst/>
                <a:ea typeface="Arial" panose="020B0604020202020204" pitchFamily="34" charset="0"/>
                <a:cs typeface="Times New Roman" panose="02020603050405020304" pitchFamily="18" charset="0"/>
              </a:rPr>
              <a:t> table and team benches shall be placed on the same side of the field. The </a:t>
            </a:r>
            <a:r>
              <a:rPr lang="en-US" sz="2400" u="sng" dirty="0">
                <a:effectLst/>
                <a:ea typeface="Arial" panose="020B0604020202020204" pitchFamily="34" charset="0"/>
                <a:cs typeface="Times New Roman" panose="02020603050405020304" pitchFamily="18" charset="0"/>
              </a:rPr>
              <a:t>scorers’</a:t>
            </a:r>
            <a:r>
              <a:rPr lang="en-US" sz="2400" dirty="0">
                <a:effectLst/>
                <a:ea typeface="Arial" panose="020B0604020202020204" pitchFamily="34" charset="0"/>
                <a:cs typeface="Times New Roman" panose="02020603050405020304" pitchFamily="18" charset="0"/>
              </a:rPr>
              <a:t> table shall be placed slightly in front of the team line.</a:t>
            </a:r>
            <a:endParaRPr lang="en-US" sz="2400" dirty="0">
              <a:effectLst/>
              <a:ea typeface="Times New Roman" panose="02020603050405020304" pitchFamily="18" charset="0"/>
            </a:endParaRPr>
          </a:p>
          <a:p>
            <a:pPr marL="0" indent="0">
              <a:buNone/>
            </a:pPr>
            <a:endParaRPr lang="en-US" dirty="0"/>
          </a:p>
        </p:txBody>
      </p:sp>
      <p:sp>
        <p:nvSpPr>
          <p:cNvPr id="4" name="Footer Placeholder 3">
            <a:extLst>
              <a:ext uri="{FF2B5EF4-FFF2-40B4-BE49-F238E27FC236}">
                <a16:creationId xmlns:a16="http://schemas.microsoft.com/office/drawing/2014/main" id="{C2506B8B-B7E0-4E4E-809C-EA2466E30B98}"/>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5573549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B86F9-10A1-463A-963A-0D9F7B124F92}"/>
              </a:ext>
            </a:extLst>
          </p:cNvPr>
          <p:cNvSpPr>
            <a:spLocks noGrp="1"/>
          </p:cNvSpPr>
          <p:nvPr>
            <p:ph type="title"/>
          </p:nvPr>
        </p:nvSpPr>
        <p:spPr/>
        <p:txBody>
          <a:bodyPr/>
          <a:lstStyle/>
          <a:p>
            <a:r>
              <a:rPr lang="en-US" sz="4000" b="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PLAYER EQUIPMENT</a:t>
            </a:r>
            <a:endParaRPr lang="en-US" sz="4000" dirty="0"/>
          </a:p>
        </p:txBody>
      </p:sp>
      <p:sp>
        <p:nvSpPr>
          <p:cNvPr id="3" name="Content Placeholder 2">
            <a:extLst>
              <a:ext uri="{FF2B5EF4-FFF2-40B4-BE49-F238E27FC236}">
                <a16:creationId xmlns:a16="http://schemas.microsoft.com/office/drawing/2014/main" id="{753AC241-419D-4852-BBA3-2CDBD83917AF}"/>
              </a:ext>
            </a:extLst>
          </p:cNvPr>
          <p:cNvSpPr>
            <a:spLocks noGrp="1"/>
          </p:cNvSpPr>
          <p:nvPr>
            <p:ph idx="1"/>
          </p:nvPr>
        </p:nvSpPr>
        <p:spPr/>
        <p:txBody>
          <a:bodyPr/>
          <a:lstStyle/>
          <a:p>
            <a:pPr marL="0" indent="0">
              <a:buNone/>
            </a:pPr>
            <a:r>
              <a:rPr lang="en-US" sz="2400" b="1" dirty="0">
                <a:ea typeface="Arial" panose="020B0604020202020204" pitchFamily="34" charset="0"/>
                <a:cs typeface="Times New Roman" panose="02020603050405020304" pitchFamily="18" charset="0"/>
              </a:rPr>
              <a:t>Rule </a:t>
            </a:r>
            <a:r>
              <a:rPr lang="en-US" sz="2400" b="1" dirty="0">
                <a:effectLst/>
                <a:ea typeface="Arial" panose="020B0604020202020204" pitchFamily="34" charset="0"/>
                <a:cs typeface="Times New Roman" panose="02020603050405020304" pitchFamily="18" charset="0"/>
              </a:rPr>
              <a:t>1-6-5 Player Equipment</a:t>
            </a:r>
          </a:p>
          <a:p>
            <a:pPr marL="0" indent="0">
              <a:buNone/>
            </a:pPr>
            <a:r>
              <a:rPr lang="en-US" sz="2400" b="1" dirty="0">
                <a:effectLst/>
                <a:ea typeface="Arial" panose="020B0604020202020204" pitchFamily="34" charset="0"/>
                <a:cs typeface="Times New Roman" panose="02020603050405020304" pitchFamily="18" charset="0"/>
              </a:rPr>
              <a:t>ART. 5. . .</a:t>
            </a:r>
            <a:r>
              <a:rPr lang="en-US" sz="2400" dirty="0">
                <a:effectLst/>
                <a:ea typeface="Arial" panose="020B0604020202020204" pitchFamily="34" charset="0"/>
                <a:cs typeface="Times New Roman" panose="02020603050405020304" pitchFamily="18" charset="0"/>
              </a:rPr>
              <a:t> All field players shall wear eye protection that meets the ASTM standard for field hockey </a:t>
            </a:r>
            <a:r>
              <a:rPr lang="en-US" sz="2400" u="sng" dirty="0">
                <a:effectLst/>
                <a:ea typeface="Arial" panose="020B0604020202020204" pitchFamily="34" charset="0"/>
                <a:cs typeface="Times New Roman" panose="02020603050405020304" pitchFamily="18" charset="0"/>
              </a:rPr>
              <a:t>(F2713)</a:t>
            </a:r>
            <a:r>
              <a:rPr lang="en-US" sz="2400" dirty="0">
                <a:effectLst/>
                <a:ea typeface="Arial" panose="020B0604020202020204" pitchFamily="34" charset="0"/>
                <a:cs typeface="Times New Roman" panose="02020603050405020304" pitchFamily="18" charset="0"/>
              </a:rPr>
              <a:t> at the time of manufacture.</a:t>
            </a:r>
            <a:endParaRPr lang="en-US" sz="2400" dirty="0">
              <a:effectLst/>
              <a:ea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6846B79C-197F-44F6-82A5-E27068B43976}"/>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11946072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B86F9-10A1-463A-963A-0D9F7B124F92}"/>
              </a:ext>
            </a:extLst>
          </p:cNvPr>
          <p:cNvSpPr>
            <a:spLocks noGrp="1"/>
          </p:cNvSpPr>
          <p:nvPr>
            <p:ph type="title"/>
          </p:nvPr>
        </p:nvSpPr>
        <p:spPr/>
        <p:txBody>
          <a:bodyPr/>
          <a:lstStyle/>
          <a:p>
            <a:r>
              <a:rPr lang="en-US" sz="4000" b="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PLAYER EQUIPMENT</a:t>
            </a:r>
            <a:endParaRPr lang="en-US" sz="4000" dirty="0"/>
          </a:p>
        </p:txBody>
      </p:sp>
      <p:sp>
        <p:nvSpPr>
          <p:cNvPr id="3" name="Content Placeholder 2">
            <a:extLst>
              <a:ext uri="{FF2B5EF4-FFF2-40B4-BE49-F238E27FC236}">
                <a16:creationId xmlns:a16="http://schemas.microsoft.com/office/drawing/2014/main" id="{753AC241-419D-4852-BBA3-2CDBD83917AF}"/>
              </a:ext>
            </a:extLst>
          </p:cNvPr>
          <p:cNvSpPr>
            <a:spLocks noGrp="1"/>
          </p:cNvSpPr>
          <p:nvPr>
            <p:ph idx="1"/>
          </p:nvPr>
        </p:nvSpPr>
        <p:spPr/>
        <p:txBody>
          <a:bodyPr/>
          <a:lstStyle/>
          <a:p>
            <a:pPr marL="0" indent="0">
              <a:buNone/>
            </a:pPr>
            <a:r>
              <a:rPr lang="en-US" sz="2400" b="1" dirty="0">
                <a:ea typeface="Arial" panose="020B0604020202020204" pitchFamily="34" charset="0"/>
                <a:cs typeface="Times New Roman" panose="02020603050405020304" pitchFamily="18" charset="0"/>
              </a:rPr>
              <a:t>Rule </a:t>
            </a:r>
            <a:r>
              <a:rPr lang="en-US" sz="2400" b="1" dirty="0">
                <a:effectLst/>
                <a:ea typeface="Arial" panose="020B0604020202020204" pitchFamily="34" charset="0"/>
                <a:cs typeface="Times New Roman" panose="02020603050405020304" pitchFamily="18" charset="0"/>
              </a:rPr>
              <a:t>1-6-7 Player Equipment</a:t>
            </a:r>
          </a:p>
          <a:p>
            <a:pPr marL="0" marR="0" indent="0">
              <a:spcBef>
                <a:spcPts val="0"/>
              </a:spcBef>
              <a:spcAft>
                <a:spcPts val="0"/>
              </a:spcAft>
              <a:buNone/>
            </a:pPr>
            <a:r>
              <a:rPr lang="en-US" sz="2400" b="1" dirty="0">
                <a:effectLst/>
                <a:ea typeface="Arial" panose="020B0604020202020204" pitchFamily="34" charset="0"/>
                <a:cs typeface="Times New Roman" panose="02020603050405020304" pitchFamily="18" charset="0"/>
              </a:rPr>
              <a:t>ART. 7. . .</a:t>
            </a:r>
            <a:r>
              <a:rPr lang="en-US" sz="2400" dirty="0">
                <a:effectLst/>
                <a:ea typeface="Arial" panose="020B0604020202020204" pitchFamily="34" charset="0"/>
                <a:cs typeface="Times New Roman" panose="02020603050405020304" pitchFamily="18" charset="0"/>
              </a:rPr>
              <a:t> Required equipment shall not be modified from its original manufactured state and shall be worn</a:t>
            </a:r>
            <a:r>
              <a:rPr lang="en-US" sz="2400" u="sng" dirty="0">
                <a:effectLst/>
                <a:ea typeface="Arial" panose="020B0604020202020204" pitchFamily="34" charset="0"/>
                <a:cs typeface="Times New Roman" panose="02020603050405020304" pitchFamily="18" charset="0"/>
              </a:rPr>
              <a:t>/used</a:t>
            </a:r>
            <a:r>
              <a:rPr lang="en-US" sz="2400" dirty="0">
                <a:effectLst/>
                <a:ea typeface="Arial" panose="020B0604020202020204" pitchFamily="34" charset="0"/>
                <a:cs typeface="Times New Roman" panose="02020603050405020304" pitchFamily="18" charset="0"/>
              </a:rPr>
              <a:t> as intended by the manufacturer.</a:t>
            </a:r>
            <a:endParaRPr lang="en-US" sz="2400" dirty="0">
              <a:effectLst/>
              <a:ea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6846B79C-197F-44F6-82A5-E27068B43976}"/>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41823707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7607D-6A2F-496D-89B1-57C3F4E837B7}"/>
              </a:ext>
            </a:extLst>
          </p:cNvPr>
          <p:cNvSpPr>
            <a:spLocks noGrp="1"/>
          </p:cNvSpPr>
          <p:nvPr>
            <p:ph type="title"/>
          </p:nvPr>
        </p:nvSpPr>
        <p:spPr/>
        <p:txBody>
          <a:bodyPr/>
          <a:lstStyle/>
          <a:p>
            <a:r>
              <a:rPr lang="en-US" sz="4000" b="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GOALKEEPER EQUIPMENT</a:t>
            </a:r>
            <a:endParaRPr lang="en-US" sz="4000" dirty="0"/>
          </a:p>
        </p:txBody>
      </p:sp>
      <p:sp>
        <p:nvSpPr>
          <p:cNvPr id="3" name="Content Placeholder 2">
            <a:extLst>
              <a:ext uri="{FF2B5EF4-FFF2-40B4-BE49-F238E27FC236}">
                <a16:creationId xmlns:a16="http://schemas.microsoft.com/office/drawing/2014/main" id="{92A5D180-6078-456D-BE8F-B494EEB23C64}"/>
              </a:ext>
            </a:extLst>
          </p:cNvPr>
          <p:cNvSpPr>
            <a:spLocks noGrp="1"/>
          </p:cNvSpPr>
          <p:nvPr>
            <p:ph idx="1"/>
          </p:nvPr>
        </p:nvSpPr>
        <p:spPr>
          <a:xfrm>
            <a:off x="1294410" y="1876301"/>
            <a:ext cx="10694391" cy="4648323"/>
          </a:xfrm>
        </p:spPr>
        <p:txBody>
          <a:bodyPr/>
          <a:lstStyle/>
          <a:p>
            <a:pPr marL="0" marR="0" indent="0">
              <a:spcBef>
                <a:spcPts val="0"/>
              </a:spcBef>
              <a:spcAft>
                <a:spcPts val="0"/>
              </a:spcAft>
              <a:buNone/>
            </a:pPr>
            <a:r>
              <a:rPr lang="en-US" sz="1650" b="1" dirty="0">
                <a:effectLst/>
                <a:ea typeface="Times New Roman" panose="02020603050405020304" pitchFamily="18" charset="0"/>
                <a:cs typeface="Times New Roman" panose="02020603050405020304" pitchFamily="18" charset="0"/>
              </a:rPr>
              <a:t>Rule 1-8-1 Goalkeeper Equipment</a:t>
            </a:r>
          </a:p>
          <a:p>
            <a:pPr marL="0" marR="0" indent="0">
              <a:spcBef>
                <a:spcPts val="0"/>
              </a:spcBef>
              <a:spcAft>
                <a:spcPts val="0"/>
              </a:spcAft>
              <a:buNone/>
            </a:pPr>
            <a:r>
              <a:rPr lang="en-US" sz="1650" dirty="0">
                <a:effectLst/>
                <a:ea typeface="Times New Roman" panose="02020603050405020304" pitchFamily="18" charset="0"/>
                <a:cs typeface="Times New Roman" panose="02020603050405020304" pitchFamily="18" charset="0"/>
              </a:rPr>
              <a:t>a. A uniform top of a color or colors contrasting to the color of the uniform tops of both teams, and with a visible number on the front and back;</a:t>
            </a:r>
            <a:endParaRPr lang="en-US" sz="1650" dirty="0">
              <a:ea typeface="Times New Roman" panose="02020603050405020304" pitchFamily="18" charset="0"/>
            </a:endParaRPr>
          </a:p>
          <a:p>
            <a:pPr marL="0" marR="0" indent="0">
              <a:spcBef>
                <a:spcPts val="0"/>
              </a:spcBef>
              <a:spcAft>
                <a:spcPts val="0"/>
              </a:spcAft>
              <a:buNone/>
            </a:pPr>
            <a:r>
              <a:rPr lang="en-US" sz="1650" u="sng" dirty="0">
                <a:effectLst/>
                <a:ea typeface="Times New Roman" panose="02020603050405020304" pitchFamily="18" charset="0"/>
                <a:cs typeface="Times New Roman" panose="02020603050405020304" pitchFamily="18" charset="0"/>
              </a:rPr>
              <a:t>g.</a:t>
            </a:r>
            <a:r>
              <a:rPr lang="en-US" sz="1650" dirty="0">
                <a:effectLst/>
                <a:ea typeface="Times New Roman" panose="02020603050405020304" pitchFamily="18" charset="0"/>
                <a:cs typeface="Times New Roman" panose="02020603050405020304" pitchFamily="18" charset="0"/>
              </a:rPr>
              <a:t> Field hockey goalie pads, not to exceed 12 inches in width per pad (frontal</a:t>
            </a:r>
            <a:r>
              <a:rPr lang="en-US" sz="1650" dirty="0">
                <a:ea typeface="Times New Roman" panose="02020603050405020304" pitchFamily="18" charset="0"/>
              </a:rPr>
              <a:t> </a:t>
            </a:r>
            <a:r>
              <a:rPr lang="en-US" sz="1650" dirty="0">
                <a:effectLst/>
                <a:ea typeface="Times New Roman" panose="02020603050405020304" pitchFamily="18" charset="0"/>
                <a:cs typeface="Times New Roman" panose="02020603050405020304" pitchFamily="18" charset="0"/>
              </a:rPr>
              <a:t>view);</a:t>
            </a:r>
            <a:endParaRPr lang="en-US" sz="1650" dirty="0">
              <a:effectLst/>
              <a:ea typeface="Times New Roman" panose="02020603050405020304" pitchFamily="18" charset="0"/>
            </a:endParaRPr>
          </a:p>
          <a:p>
            <a:pPr marL="0" marR="0" indent="0">
              <a:spcBef>
                <a:spcPts val="0"/>
              </a:spcBef>
              <a:spcAft>
                <a:spcPts val="0"/>
              </a:spcAft>
              <a:buNone/>
            </a:pPr>
            <a:r>
              <a:rPr lang="en-US" sz="1650" u="sng" dirty="0">
                <a:effectLst/>
                <a:ea typeface="Times New Roman" panose="02020603050405020304" pitchFamily="18" charset="0"/>
                <a:cs typeface="Times New Roman" panose="02020603050405020304" pitchFamily="18" charset="0"/>
              </a:rPr>
              <a:t>h.</a:t>
            </a:r>
            <a:r>
              <a:rPr lang="en-US" sz="1650" dirty="0">
                <a:effectLst/>
                <a:ea typeface="Times New Roman" panose="02020603050405020304" pitchFamily="18" charset="0"/>
                <a:cs typeface="Times New Roman" panose="02020603050405020304" pitchFamily="18" charset="0"/>
              </a:rPr>
              <a:t> Field hockey goalie shoes or kickers;</a:t>
            </a:r>
            <a:endParaRPr lang="en-US" sz="1650" dirty="0">
              <a:effectLst/>
              <a:ea typeface="Times New Roman" panose="02020603050405020304" pitchFamily="18" charset="0"/>
            </a:endParaRPr>
          </a:p>
          <a:p>
            <a:pPr marL="0" marR="0" indent="0">
              <a:spcBef>
                <a:spcPts val="0"/>
              </a:spcBef>
              <a:spcAft>
                <a:spcPts val="0"/>
              </a:spcAft>
              <a:buNone/>
            </a:pPr>
            <a:r>
              <a:rPr lang="en-US" sz="1650" u="sng" dirty="0">
                <a:effectLst/>
                <a:ea typeface="Times New Roman" panose="02020603050405020304" pitchFamily="18" charset="0"/>
                <a:cs typeface="Times New Roman" panose="02020603050405020304" pitchFamily="18" charset="0"/>
              </a:rPr>
              <a:t>b.</a:t>
            </a:r>
            <a:r>
              <a:rPr lang="en-US" sz="1650" dirty="0">
                <a:effectLst/>
                <a:ea typeface="Times New Roman" panose="02020603050405020304" pitchFamily="18" charset="0"/>
                <a:cs typeface="Times New Roman" panose="02020603050405020304" pitchFamily="18" charset="0"/>
              </a:rPr>
              <a:t> A full face/cage mask-helmet which covers the entire head including the back of the head (cage must be rounded at all points); mask helmets shall not have a hard, visor-type protrusion which extends beyond the cage.</a:t>
            </a:r>
            <a:endParaRPr lang="en-US" sz="1650" dirty="0">
              <a:effectLst/>
              <a:ea typeface="Times New Roman" panose="02020603050405020304" pitchFamily="18" charset="0"/>
            </a:endParaRPr>
          </a:p>
          <a:p>
            <a:pPr marL="0" marR="0" indent="0">
              <a:spcBef>
                <a:spcPts val="0"/>
              </a:spcBef>
              <a:spcAft>
                <a:spcPts val="0"/>
              </a:spcAft>
              <a:buNone/>
            </a:pPr>
            <a:r>
              <a:rPr lang="en-US" sz="1650" dirty="0">
                <a:effectLst/>
                <a:ea typeface="Times New Roman" panose="02020603050405020304" pitchFamily="18" charset="0"/>
                <a:cs typeface="Times New Roman" panose="02020603050405020304" pitchFamily="18" charset="0"/>
              </a:rPr>
              <a:t>e. A chest protector specifically manufactured for field hockey goalkeepers.</a:t>
            </a:r>
            <a:r>
              <a:rPr lang="en-US" sz="1650" dirty="0">
                <a:ea typeface="Times New Roman" panose="02020603050405020304" pitchFamily="18" charset="0"/>
              </a:rPr>
              <a:t> </a:t>
            </a:r>
            <a:r>
              <a:rPr lang="en-US" sz="1650" dirty="0">
                <a:effectLst/>
                <a:ea typeface="Times New Roman" panose="02020603050405020304" pitchFamily="18" charset="0"/>
                <a:cs typeface="Times New Roman" panose="02020603050405020304" pitchFamily="18" charset="0"/>
              </a:rPr>
              <a:t>The chest protector must be worn under the uniform jersey;</a:t>
            </a:r>
            <a:endParaRPr lang="en-US" sz="1650" dirty="0">
              <a:effectLst/>
              <a:ea typeface="Times New Roman" panose="02020603050405020304" pitchFamily="18" charset="0"/>
            </a:endParaRPr>
          </a:p>
          <a:p>
            <a:pPr marL="0" marR="0" indent="0">
              <a:spcBef>
                <a:spcPts val="0"/>
              </a:spcBef>
              <a:spcAft>
                <a:spcPts val="0"/>
              </a:spcAft>
              <a:buNone/>
            </a:pPr>
            <a:r>
              <a:rPr lang="en-US" sz="1650" dirty="0">
                <a:effectLst/>
                <a:ea typeface="Times New Roman" panose="02020603050405020304" pitchFamily="18" charset="0"/>
                <a:cs typeface="Times New Roman" panose="02020603050405020304" pitchFamily="18" charset="0"/>
              </a:rPr>
              <a:t>f. Field hockey goalie gloves with separate fingers (no webbing) that do not exceed 8 inches in width when lying flat; or foam hand protectors which are no more than 9 inches wide when laid flat, face up, and no more than 14 inches long when measured from the base to the extremity of the hand protector. Hand protectors shall not be altered;</a:t>
            </a:r>
            <a:endParaRPr lang="en-US" sz="1650" dirty="0">
              <a:effectLst/>
              <a:ea typeface="Times New Roman" panose="02020603050405020304" pitchFamily="18" charset="0"/>
            </a:endParaRPr>
          </a:p>
          <a:p>
            <a:pPr marL="0" marR="0" indent="0">
              <a:spcBef>
                <a:spcPts val="0"/>
              </a:spcBef>
              <a:spcAft>
                <a:spcPts val="0"/>
              </a:spcAft>
              <a:buNone/>
            </a:pPr>
            <a:r>
              <a:rPr lang="en-US" sz="1650" u="sng" dirty="0">
                <a:effectLst/>
                <a:ea typeface="Times New Roman" panose="02020603050405020304" pitchFamily="18" charset="0"/>
                <a:cs typeface="Times New Roman" panose="02020603050405020304" pitchFamily="18" charset="0"/>
              </a:rPr>
              <a:t>d.</a:t>
            </a:r>
            <a:r>
              <a:rPr lang="en-US" sz="1650" dirty="0">
                <a:effectLst/>
                <a:ea typeface="Times New Roman" panose="02020603050405020304" pitchFamily="18" charset="0"/>
                <a:cs typeface="Times New Roman" panose="02020603050405020304" pitchFamily="18" charset="0"/>
              </a:rPr>
              <a:t> A wrap-around type throat protector.</a:t>
            </a:r>
            <a:endParaRPr lang="en-US" sz="1650" dirty="0">
              <a:effectLst/>
              <a:ea typeface="Times New Roman" panose="02020603050405020304" pitchFamily="18" charset="0"/>
            </a:endParaRPr>
          </a:p>
          <a:p>
            <a:pPr marL="0" indent="0">
              <a:buNone/>
            </a:pPr>
            <a:r>
              <a:rPr lang="en-US" sz="1650" u="sng" dirty="0">
                <a:effectLst/>
                <a:ea typeface="Times New Roman" panose="02020603050405020304" pitchFamily="18" charset="0"/>
                <a:cs typeface="Times New Roman" panose="02020603050405020304" pitchFamily="18" charset="0"/>
              </a:rPr>
              <a:t>c.</a:t>
            </a:r>
            <a:r>
              <a:rPr lang="en-US" sz="1650" dirty="0">
                <a:effectLst/>
                <a:ea typeface="Times New Roman" panose="02020603050405020304" pitchFamily="18" charset="0"/>
                <a:cs typeface="Times New Roman" panose="02020603050405020304" pitchFamily="18" charset="0"/>
              </a:rPr>
              <a:t> A tooth </a:t>
            </a:r>
            <a:r>
              <a:rPr lang="en-US" sz="1650" u="sng" dirty="0">
                <a:effectLst/>
                <a:ea typeface="Times New Roman" panose="02020603050405020304" pitchFamily="18" charset="0"/>
                <a:cs typeface="Times New Roman" panose="02020603050405020304" pitchFamily="18" charset="0"/>
              </a:rPr>
              <a:t>and mouth</a:t>
            </a:r>
            <a:r>
              <a:rPr lang="en-US" sz="1650" dirty="0">
                <a:effectLst/>
                <a:ea typeface="Times New Roman" panose="02020603050405020304" pitchFamily="18" charset="0"/>
                <a:cs typeface="Times New Roman" panose="02020603050405020304" pitchFamily="18" charset="0"/>
              </a:rPr>
              <a:t> protector, which may be attached to the facemask/helmet. A tooth and mouth protector (intraoral) shall include occlusal (protecting and separating the biting surfaces) and a labial (protecting the teeth and supporting structures) portions and shall cover the posterior teeth with ad- equate thickness. It is recommended the protector be properly fitted and 1) constructed from a model made from an impression of the individual’s teeth or 2) constructed and fitted to the individual by impressing the teeth into the tooth and mouth protector itself.</a:t>
            </a:r>
            <a:endParaRPr lang="en-US" sz="1650" dirty="0"/>
          </a:p>
        </p:txBody>
      </p:sp>
      <p:sp>
        <p:nvSpPr>
          <p:cNvPr id="4" name="Footer Placeholder 3">
            <a:extLst>
              <a:ext uri="{FF2B5EF4-FFF2-40B4-BE49-F238E27FC236}">
                <a16:creationId xmlns:a16="http://schemas.microsoft.com/office/drawing/2014/main" id="{5A1DD9CD-0C37-441E-9361-A2019604DB8F}"/>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23328669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65D7D-14A3-491F-8359-346E5877A0FD}"/>
              </a:ext>
            </a:extLst>
          </p:cNvPr>
          <p:cNvSpPr>
            <a:spLocks noGrp="1"/>
          </p:cNvSpPr>
          <p:nvPr>
            <p:ph type="title"/>
          </p:nvPr>
        </p:nvSpPr>
        <p:spPr/>
        <p:txBody>
          <a:bodyPr/>
          <a:lstStyle/>
          <a:p>
            <a:r>
              <a:rPr lang="en-US" dirty="0"/>
              <a:t>officials</a:t>
            </a:r>
          </a:p>
        </p:txBody>
      </p:sp>
      <p:sp>
        <p:nvSpPr>
          <p:cNvPr id="3" name="Content Placeholder 2">
            <a:extLst>
              <a:ext uri="{FF2B5EF4-FFF2-40B4-BE49-F238E27FC236}">
                <a16:creationId xmlns:a16="http://schemas.microsoft.com/office/drawing/2014/main" id="{EB62001A-FF7B-459A-8E39-B01B3DA71E62}"/>
              </a:ext>
            </a:extLst>
          </p:cNvPr>
          <p:cNvSpPr>
            <a:spLocks noGrp="1"/>
          </p:cNvSpPr>
          <p:nvPr>
            <p:ph idx="1"/>
          </p:nvPr>
        </p:nvSpPr>
        <p:spPr>
          <a:xfrm>
            <a:off x="1306287" y="1989139"/>
            <a:ext cx="10661348" cy="4338637"/>
          </a:xfrm>
        </p:spPr>
        <p:txBody>
          <a:bodyPr/>
          <a:lstStyle/>
          <a:p>
            <a:pPr marL="0" indent="0">
              <a:buNone/>
            </a:pPr>
            <a:r>
              <a:rPr lang="en-US" sz="2400" b="1" dirty="0"/>
              <a:t>Rule 2-1-4c Officials</a:t>
            </a:r>
          </a:p>
          <a:p>
            <a:pPr marL="0" marR="0" indent="0">
              <a:spcBef>
                <a:spcPts val="0"/>
              </a:spcBef>
              <a:spcAft>
                <a:spcPts val="0"/>
              </a:spcAft>
              <a:buNone/>
            </a:pPr>
            <a:r>
              <a:rPr lang="en-US" sz="2400" b="1" dirty="0">
                <a:effectLst/>
                <a:ea typeface="Times New Roman" panose="02020603050405020304" pitchFamily="18" charset="0"/>
                <a:cs typeface="Arial" panose="020B0604020202020204" pitchFamily="34" charset="0"/>
              </a:rPr>
              <a:t>ART. 4</a:t>
            </a:r>
            <a:r>
              <a:rPr lang="en-US" sz="2400" dirty="0">
                <a:effectLst/>
                <a:ea typeface="Times New Roman" panose="02020603050405020304" pitchFamily="18" charset="0"/>
                <a:cs typeface="Arial" panose="020B0604020202020204" pitchFamily="34" charset="0"/>
              </a:rPr>
              <a:t> . . . Prior to the game, the officials shall:</a:t>
            </a:r>
            <a:endParaRPr lang="en-US" sz="2400" dirty="0">
              <a:effectLst/>
              <a:ea typeface="Times New Roman" panose="02020603050405020304" pitchFamily="18" charset="0"/>
            </a:endParaRPr>
          </a:p>
          <a:p>
            <a:pPr marL="0" marR="0" indent="0">
              <a:spcBef>
                <a:spcPts val="0"/>
              </a:spcBef>
              <a:spcAft>
                <a:spcPts val="0"/>
              </a:spcAft>
              <a:buNone/>
            </a:pPr>
            <a:r>
              <a:rPr lang="en-US" sz="2400" dirty="0">
                <a:effectLst/>
                <a:ea typeface="Times New Roman" panose="02020603050405020304" pitchFamily="18" charset="0"/>
                <a:cs typeface="Arial" panose="020B0604020202020204" pitchFamily="34" charset="0"/>
              </a:rPr>
              <a:t>c. Meet with captain(s) and head coach from each team, and proceed with the following: </a:t>
            </a:r>
            <a:endParaRPr lang="en-US" sz="2400" dirty="0">
              <a:effectLst/>
              <a:ea typeface="Times New Roman" panose="02020603050405020304" pitchFamily="18" charset="0"/>
            </a:endParaRPr>
          </a:p>
          <a:p>
            <a:pPr marR="0">
              <a:spcBef>
                <a:spcPts val="0"/>
              </a:spcBef>
              <a:spcAft>
                <a:spcPts val="0"/>
              </a:spcAft>
              <a:buAutoNum type="arabicPeriod"/>
            </a:pPr>
            <a:r>
              <a:rPr lang="en-US" sz="2400" dirty="0">
                <a:effectLst/>
                <a:ea typeface="Times New Roman" panose="02020603050405020304" pitchFamily="18" charset="0"/>
                <a:cs typeface="Arial" panose="020B0604020202020204" pitchFamily="34" charset="0"/>
              </a:rPr>
              <a:t>Introductions; </a:t>
            </a:r>
          </a:p>
          <a:p>
            <a:pPr marL="0" marR="0" indent="0">
              <a:spcBef>
                <a:spcPts val="0"/>
              </a:spcBef>
              <a:spcAft>
                <a:spcPts val="0"/>
              </a:spcAft>
              <a:buNone/>
            </a:pPr>
            <a:r>
              <a:rPr lang="en-US" sz="2400" dirty="0">
                <a:effectLst/>
                <a:ea typeface="Times New Roman" panose="02020603050405020304" pitchFamily="18" charset="0"/>
                <a:cs typeface="Arial" panose="020B0604020202020204" pitchFamily="34" charset="0"/>
              </a:rPr>
              <a:t>2. Coin toss for choice of goal or possession of ball; </a:t>
            </a:r>
            <a:endParaRPr lang="en-US" sz="2400" dirty="0">
              <a:effectLst/>
              <a:ea typeface="Times New Roman" panose="02020603050405020304" pitchFamily="18" charset="0"/>
            </a:endParaRPr>
          </a:p>
          <a:p>
            <a:pPr marL="0" marR="0" indent="0">
              <a:spcBef>
                <a:spcPts val="0"/>
              </a:spcBef>
              <a:spcAft>
                <a:spcPts val="0"/>
              </a:spcAft>
              <a:buNone/>
            </a:pPr>
            <a:r>
              <a:rPr lang="en-US" sz="2400" dirty="0">
                <a:effectLst/>
                <a:ea typeface="Times New Roman" panose="02020603050405020304" pitchFamily="18" charset="0"/>
                <a:cs typeface="Arial" panose="020B0604020202020204" pitchFamily="34" charset="0"/>
              </a:rPr>
              <a:t>3. Review of ground conditions; </a:t>
            </a:r>
            <a:endParaRPr lang="en-US" sz="2400" dirty="0">
              <a:effectLst/>
              <a:ea typeface="Times New Roman" panose="02020603050405020304" pitchFamily="18" charset="0"/>
            </a:endParaRPr>
          </a:p>
          <a:p>
            <a:pPr marL="0" marR="0" indent="0">
              <a:spcBef>
                <a:spcPts val="0"/>
              </a:spcBef>
              <a:spcAft>
                <a:spcPts val="0"/>
              </a:spcAft>
              <a:buNone/>
            </a:pPr>
            <a:r>
              <a:rPr lang="en-US" sz="2400" dirty="0">
                <a:effectLst/>
                <a:ea typeface="Times New Roman" panose="02020603050405020304" pitchFamily="18" charset="0"/>
                <a:cs typeface="Arial" panose="020B0604020202020204" pitchFamily="34" charset="0"/>
              </a:rPr>
              <a:t>4. Review </a:t>
            </a:r>
            <a:r>
              <a:rPr lang="en-US" sz="2400" u="sng" dirty="0">
                <a:effectLst/>
                <a:ea typeface="Times New Roman" panose="02020603050405020304" pitchFamily="18" charset="0"/>
                <a:cs typeface="Arial" panose="020B0604020202020204" pitchFamily="34" charset="0"/>
              </a:rPr>
              <a:t>sportsmanship expectations.</a:t>
            </a:r>
            <a:r>
              <a:rPr lang="en-US" sz="2400" dirty="0">
                <a:effectLst/>
                <a:ea typeface="Times New Roman" panose="02020603050405020304" pitchFamily="18" charset="0"/>
                <a:cs typeface="Arial" panose="020B0604020202020204" pitchFamily="34" charset="0"/>
              </a:rPr>
              <a:t> </a:t>
            </a:r>
            <a:endParaRPr lang="en-US" sz="2400" strike="sngStrike" dirty="0">
              <a:ea typeface="Times New Roman" panose="02020603050405020304" pitchFamily="18" charset="0"/>
              <a:cs typeface="Arial" panose="020B0604020202020204" pitchFamily="34" charset="0"/>
            </a:endParaRPr>
          </a:p>
          <a:p>
            <a:pPr marL="0" marR="0" indent="0">
              <a:spcBef>
                <a:spcPts val="0"/>
              </a:spcBef>
              <a:spcAft>
                <a:spcPts val="0"/>
              </a:spcAft>
              <a:buNone/>
            </a:pPr>
            <a:r>
              <a:rPr lang="en-US" sz="2400" dirty="0">
                <a:effectLst/>
                <a:ea typeface="Times New Roman" panose="02020603050405020304" pitchFamily="18" charset="0"/>
                <a:cs typeface="Arial" panose="020B0604020202020204" pitchFamily="34" charset="0"/>
              </a:rPr>
              <a:t>5. Verify with each coach that all players’ uniforms and equipment are legal.</a:t>
            </a:r>
            <a:endParaRPr lang="en-US" sz="2400" dirty="0">
              <a:effectLst/>
              <a:ea typeface="Times New Roman" panose="02020603050405020304" pitchFamily="18" charset="0"/>
            </a:endParaRPr>
          </a:p>
          <a:p>
            <a:pPr marR="0">
              <a:spcBef>
                <a:spcPts val="0"/>
              </a:spcBef>
              <a:spcAft>
                <a:spcPts val="0"/>
              </a:spcAft>
              <a:buAutoNum type="arabicPeriod"/>
            </a:pPr>
            <a:endParaRPr lang="en-US" sz="1800" dirty="0">
              <a:effectLst/>
              <a:latin typeface="Times New Roman" panose="02020603050405020304" pitchFamily="18" charset="0"/>
              <a:ea typeface="Times New Roman" panose="02020603050405020304" pitchFamily="18" charset="0"/>
            </a:endParaRPr>
          </a:p>
          <a:p>
            <a:pPr marL="0" indent="0">
              <a:buNone/>
            </a:pPr>
            <a:endParaRPr lang="en-US" b="1" dirty="0"/>
          </a:p>
        </p:txBody>
      </p:sp>
      <p:sp>
        <p:nvSpPr>
          <p:cNvPr id="4" name="Footer Placeholder 3">
            <a:extLst>
              <a:ext uri="{FF2B5EF4-FFF2-40B4-BE49-F238E27FC236}">
                <a16:creationId xmlns:a16="http://schemas.microsoft.com/office/drawing/2014/main" id="{8C29FCFB-AF28-45CD-8AC5-201AF06CDCF7}"/>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21875063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C1DE4-E803-44B8-A4FE-944A0BAC9F16}"/>
              </a:ext>
            </a:extLst>
          </p:cNvPr>
          <p:cNvSpPr>
            <a:spLocks noGrp="1"/>
          </p:cNvSpPr>
          <p:nvPr>
            <p:ph type="title"/>
          </p:nvPr>
        </p:nvSpPr>
        <p:spPr/>
        <p:txBody>
          <a:bodyPr/>
          <a:lstStyle/>
          <a:p>
            <a:r>
              <a:rPr lang="en-US" sz="4000" b="1" dirty="0">
                <a:solidFill>
                  <a:schemeClr val="tx1"/>
                </a:solidFill>
                <a:effectLst/>
                <a:latin typeface="Calibri" panose="020F0502020204030204" pitchFamily="34" charset="0"/>
                <a:ea typeface="Arial" panose="020B0604020202020204" pitchFamily="34" charset="0"/>
                <a:cs typeface="Times New Roman" panose="02020603050405020304" pitchFamily="18" charset="0"/>
              </a:rPr>
              <a:t>PENALTY CORNER</a:t>
            </a:r>
            <a:endParaRPr lang="en-US" sz="4000" dirty="0">
              <a:solidFill>
                <a:schemeClr val="tx1"/>
              </a:solidFill>
            </a:endParaRPr>
          </a:p>
        </p:txBody>
      </p:sp>
      <p:sp>
        <p:nvSpPr>
          <p:cNvPr id="3" name="Content Placeholder 2">
            <a:extLst>
              <a:ext uri="{FF2B5EF4-FFF2-40B4-BE49-F238E27FC236}">
                <a16:creationId xmlns:a16="http://schemas.microsoft.com/office/drawing/2014/main" id="{D1942C30-E9A0-410E-8C11-F2711DAF255A}"/>
              </a:ext>
            </a:extLst>
          </p:cNvPr>
          <p:cNvSpPr>
            <a:spLocks noGrp="1"/>
          </p:cNvSpPr>
          <p:nvPr>
            <p:ph idx="1"/>
          </p:nvPr>
        </p:nvSpPr>
        <p:spPr>
          <a:xfrm>
            <a:off x="1508166" y="1985014"/>
            <a:ext cx="10459468" cy="4338637"/>
          </a:xfrm>
        </p:spPr>
        <p:txBody>
          <a:bodyPr/>
          <a:lstStyle/>
          <a:p>
            <a:pPr marL="0" indent="0">
              <a:buNone/>
            </a:pPr>
            <a:r>
              <a:rPr lang="en-US" sz="2400" b="1" dirty="0"/>
              <a:t>Rule 10-3-2</a:t>
            </a:r>
          </a:p>
          <a:p>
            <a:pPr marL="0" indent="0">
              <a:buNone/>
            </a:pPr>
            <a:r>
              <a:rPr lang="en-US" b="1" u="sng" dirty="0"/>
              <a:t>ART. 2 </a:t>
            </a:r>
            <a:r>
              <a:rPr lang="en-US" b="1" dirty="0"/>
              <a:t>. . . </a:t>
            </a:r>
            <a:r>
              <a:rPr lang="en-US" dirty="0"/>
              <a:t>If play is stopped because of an injury, inadvertent whistle or any other reason during the taking of a penalty corner and a bully would otherwise be awarded, the penalty corner must be retaken.</a:t>
            </a:r>
          </a:p>
        </p:txBody>
      </p:sp>
      <p:sp>
        <p:nvSpPr>
          <p:cNvPr id="4" name="Footer Placeholder 3">
            <a:extLst>
              <a:ext uri="{FF2B5EF4-FFF2-40B4-BE49-F238E27FC236}">
                <a16:creationId xmlns:a16="http://schemas.microsoft.com/office/drawing/2014/main" id="{9D09C4C1-72EB-4977-814F-894078C80F6F}"/>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33707783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9CF43-44F6-4A6B-AB7F-C1890ECEEE81}"/>
              </a:ext>
            </a:extLst>
          </p:cNvPr>
          <p:cNvSpPr>
            <a:spLocks noGrp="1"/>
          </p:cNvSpPr>
          <p:nvPr>
            <p:ph type="title"/>
          </p:nvPr>
        </p:nvSpPr>
        <p:spPr/>
        <p:txBody>
          <a:bodyPr/>
          <a:lstStyle/>
          <a:p>
            <a:r>
              <a:rPr lang="en-US" dirty="0"/>
              <a:t>2020 Nfhs Field hockey points of emphasis</a:t>
            </a:r>
          </a:p>
        </p:txBody>
      </p:sp>
      <p:sp>
        <p:nvSpPr>
          <p:cNvPr id="3" name="Text Placeholder 2">
            <a:extLst>
              <a:ext uri="{FF2B5EF4-FFF2-40B4-BE49-F238E27FC236}">
                <a16:creationId xmlns:a16="http://schemas.microsoft.com/office/drawing/2014/main" id="{298C5844-3D1F-4440-A929-3182C50738E4}"/>
              </a:ext>
            </a:extLst>
          </p:cNvPr>
          <p:cNvSpPr>
            <a:spLocks noGrp="1"/>
          </p:cNvSpPr>
          <p:nvPr>
            <p:ph type="body" idx="1"/>
          </p:nvPr>
        </p:nvSpPr>
        <p:spPr/>
        <p:txBody>
          <a:bodyPr/>
          <a:lstStyle/>
          <a:p>
            <a:r>
              <a:rPr lang="en-US" dirty="0"/>
              <a:t>Points of Emphasis</a:t>
            </a:r>
          </a:p>
        </p:txBody>
      </p:sp>
    </p:spTree>
    <p:extLst>
      <p:ext uri="{BB962C8B-B14F-4D97-AF65-F5344CB8AC3E}">
        <p14:creationId xmlns:p14="http://schemas.microsoft.com/office/powerpoint/2010/main" val="19777555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6B16D-8F85-43E2-80FB-26062155DB52}"/>
              </a:ext>
            </a:extLst>
          </p:cNvPr>
          <p:cNvSpPr>
            <a:spLocks noGrp="1"/>
          </p:cNvSpPr>
          <p:nvPr>
            <p:ph type="title"/>
          </p:nvPr>
        </p:nvSpPr>
        <p:spPr/>
        <p:txBody>
          <a:bodyPr/>
          <a:lstStyle/>
          <a:p>
            <a:r>
              <a:rPr lang="en-US" dirty="0"/>
              <a:t>Providing an official scorer and timer</a:t>
            </a:r>
          </a:p>
        </p:txBody>
      </p:sp>
      <p:sp>
        <p:nvSpPr>
          <p:cNvPr id="3" name="Content Placeholder 2">
            <a:extLst>
              <a:ext uri="{FF2B5EF4-FFF2-40B4-BE49-F238E27FC236}">
                <a16:creationId xmlns:a16="http://schemas.microsoft.com/office/drawing/2014/main" id="{4F57185C-A736-4108-B264-BE8183158A3F}"/>
              </a:ext>
            </a:extLst>
          </p:cNvPr>
          <p:cNvSpPr>
            <a:spLocks noGrp="1"/>
          </p:cNvSpPr>
          <p:nvPr>
            <p:ph idx="1"/>
          </p:nvPr>
        </p:nvSpPr>
        <p:spPr/>
        <p:txBody>
          <a:bodyPr/>
          <a:lstStyle/>
          <a:p>
            <a:pPr marL="0" indent="0" algn="l">
              <a:buNone/>
            </a:pPr>
            <a:r>
              <a:rPr lang="en-US" sz="2400" b="0" i="0" u="none" strike="noStrike" baseline="0" dirty="0"/>
              <a:t>Rule 2-2 outlines the duties of the scorers and timers for field hockey.</a:t>
            </a:r>
          </a:p>
          <a:p>
            <a:pPr marL="0" indent="0" algn="l">
              <a:buNone/>
            </a:pPr>
            <a:endParaRPr lang="en-US" sz="2400" b="0" i="0" u="none" strike="noStrike" baseline="0" dirty="0"/>
          </a:p>
          <a:p>
            <a:r>
              <a:rPr lang="en-US" sz="2400" b="0" i="0" u="none" strike="noStrike" baseline="0" dirty="0"/>
              <a:t>The home team shall supply the official timer and scorer. </a:t>
            </a:r>
          </a:p>
          <a:p>
            <a:r>
              <a:rPr lang="en-US" sz="2400" b="0" i="0" u="none" strike="noStrike" baseline="0" dirty="0"/>
              <a:t>They are to remain at the scorer’s table for the entire game, including intermissions between quarters. </a:t>
            </a:r>
          </a:p>
          <a:p>
            <a:r>
              <a:rPr lang="en-US" sz="2400" b="0" i="0" u="none" strike="noStrike" baseline="0" dirty="0"/>
              <a:t>The home team should supply an audible device as well as a game clock and stopwatch. </a:t>
            </a:r>
          </a:p>
          <a:p>
            <a:r>
              <a:rPr lang="en-US" sz="2400" b="0" i="0" u="none" strike="noStrike" baseline="0" dirty="0"/>
              <a:t>NFHS rules recommend they wear officials </a:t>
            </a:r>
            <a:r>
              <a:rPr lang="en-US" sz="2400" b="0" i="0" u="none" strike="noStrike" baseline="0" dirty="0" err="1"/>
              <a:t>pinnies</a:t>
            </a:r>
            <a:r>
              <a:rPr lang="en-US" sz="2400" b="0" i="0" u="none" strike="noStrike" baseline="0" dirty="0"/>
              <a:t> at the table.</a:t>
            </a:r>
            <a:endParaRPr lang="en-US" sz="2400" dirty="0"/>
          </a:p>
        </p:txBody>
      </p:sp>
      <p:sp>
        <p:nvSpPr>
          <p:cNvPr id="4" name="Footer Placeholder 3">
            <a:extLst>
              <a:ext uri="{FF2B5EF4-FFF2-40B4-BE49-F238E27FC236}">
                <a16:creationId xmlns:a16="http://schemas.microsoft.com/office/drawing/2014/main" id="{E5FAD7FA-5AA7-45B4-A67B-594BC3F3833F}"/>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3141385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30EB5-D300-4EC8-BEE0-B46D66A8473D}"/>
              </a:ext>
            </a:extLst>
          </p:cNvPr>
          <p:cNvSpPr>
            <a:spLocks noGrp="1"/>
          </p:cNvSpPr>
          <p:nvPr>
            <p:ph type="title"/>
          </p:nvPr>
        </p:nvSpPr>
        <p:spPr/>
        <p:txBody>
          <a:bodyPr/>
          <a:lstStyle/>
          <a:p>
            <a:r>
              <a:rPr lang="en-US" dirty="0"/>
              <a:t>National Federation of </a:t>
            </a:r>
            <a:br>
              <a:rPr lang="en-US" dirty="0"/>
            </a:br>
            <a:r>
              <a:rPr lang="en-US" dirty="0"/>
              <a:t>State High School Associations</a:t>
            </a:r>
          </a:p>
        </p:txBody>
      </p:sp>
      <p:sp>
        <p:nvSpPr>
          <p:cNvPr id="3" name="Content Placeholder 2">
            <a:extLst>
              <a:ext uri="{FF2B5EF4-FFF2-40B4-BE49-F238E27FC236}">
                <a16:creationId xmlns:a16="http://schemas.microsoft.com/office/drawing/2014/main" id="{6A536024-CECB-41CA-96A2-2521B1E9C852}"/>
              </a:ext>
            </a:extLst>
          </p:cNvPr>
          <p:cNvSpPr>
            <a:spLocks noGrp="1"/>
          </p:cNvSpPr>
          <p:nvPr>
            <p:ph idx="1"/>
          </p:nvPr>
        </p:nvSpPr>
        <p:spPr/>
        <p:txBody>
          <a:bodyPr/>
          <a:lstStyle/>
          <a:p>
            <a:r>
              <a:rPr lang="en-US" sz="2400" dirty="0"/>
              <a:t>NFHS (located in Indianapolis, IN – Est. 1920):</a:t>
            </a:r>
          </a:p>
          <a:p>
            <a:pPr lvl="1"/>
            <a:r>
              <a:rPr lang="en-US" sz="2200" dirty="0"/>
              <a:t>National leader and advocate for </a:t>
            </a:r>
            <a:br>
              <a:rPr lang="en-US" sz="2200" dirty="0"/>
            </a:br>
            <a:r>
              <a:rPr lang="en-US" sz="2200" dirty="0"/>
              <a:t>high school athletics and </a:t>
            </a:r>
            <a:br>
              <a:rPr lang="en-US" sz="2200" dirty="0"/>
            </a:br>
            <a:r>
              <a:rPr lang="en-US" sz="2200" dirty="0"/>
              <a:t>performing arts programs.</a:t>
            </a:r>
          </a:p>
          <a:p>
            <a:pPr lvl="1"/>
            <a:r>
              <a:rPr lang="en-US" sz="2200" dirty="0"/>
              <a:t>Serves 51 state associations, 19,500 </a:t>
            </a:r>
            <a:br>
              <a:rPr lang="en-US" sz="2200" dirty="0"/>
            </a:br>
            <a:r>
              <a:rPr lang="en-US" sz="2200" dirty="0"/>
              <a:t>high schools and 12 million student </a:t>
            </a:r>
            <a:br>
              <a:rPr lang="en-US" sz="2200" dirty="0"/>
            </a:br>
            <a:r>
              <a:rPr lang="en-US" sz="2200" dirty="0"/>
              <a:t>participants.</a:t>
            </a:r>
          </a:p>
          <a:p>
            <a:pPr lvl="1"/>
            <a:r>
              <a:rPr lang="en-US" sz="2200" dirty="0"/>
              <a:t>Writes playing rules for 17 high school </a:t>
            </a:r>
            <a:br>
              <a:rPr lang="en-US" sz="2200" dirty="0"/>
            </a:br>
            <a:r>
              <a:rPr lang="en-US" sz="2200" dirty="0"/>
              <a:t>sports for boys and girls.</a:t>
            </a:r>
          </a:p>
          <a:p>
            <a:pPr lvl="1"/>
            <a:r>
              <a:rPr lang="en-US" sz="2200" dirty="0"/>
              <a:t>Offers online education courses for high school coaches, </a:t>
            </a:r>
            <a:br>
              <a:rPr lang="en-US" sz="2200" dirty="0"/>
            </a:br>
            <a:r>
              <a:rPr lang="en-US" sz="2200" dirty="0"/>
              <a:t>officials, parents, students and others.</a:t>
            </a:r>
          </a:p>
          <a:p>
            <a:pPr lvl="1"/>
            <a:r>
              <a:rPr lang="en-US" sz="2200" dirty="0"/>
              <a:t>Ensures that students have opportunity to enjoy healthy participation, achievement and good sportsmanship in education-based athletics.</a:t>
            </a:r>
          </a:p>
        </p:txBody>
      </p:sp>
      <p:sp>
        <p:nvSpPr>
          <p:cNvPr id="4" name="Footer Placeholder 3">
            <a:extLst>
              <a:ext uri="{FF2B5EF4-FFF2-40B4-BE49-F238E27FC236}">
                <a16:creationId xmlns:a16="http://schemas.microsoft.com/office/drawing/2014/main" id="{0117667B-AE84-43B4-AFBD-43EDE6E94589}"/>
              </a:ext>
            </a:extLst>
          </p:cNvPr>
          <p:cNvSpPr>
            <a:spLocks noGrp="1"/>
          </p:cNvSpPr>
          <p:nvPr>
            <p:ph type="ftr" sz="quarter" idx="11"/>
          </p:nvPr>
        </p:nvSpPr>
        <p:spPr/>
        <p:txBody>
          <a:bodyPr/>
          <a:lstStyle/>
          <a:p>
            <a:pPr>
              <a:defRPr/>
            </a:pPr>
            <a:r>
              <a:rPr lang="en-US"/>
              <a:t>www.nfhs.org</a:t>
            </a:r>
          </a:p>
        </p:txBody>
      </p:sp>
      <p:pic>
        <p:nvPicPr>
          <p:cNvPr id="5" name="Picture 2" descr="C:\Users\mkosk\Desktop\Revised USA map with colors.jpg">
            <a:extLst>
              <a:ext uri="{FF2B5EF4-FFF2-40B4-BE49-F238E27FC236}">
                <a16:creationId xmlns:a16="http://schemas.microsoft.com/office/drawing/2014/main" id="{30B6B3E5-5C27-49FA-A3B3-70AAF342657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601" t="4256" r="2832" b="8511"/>
          <a:stretch>
            <a:fillRect/>
          </a:stretch>
        </p:blipFill>
        <p:spPr bwMode="auto">
          <a:xfrm>
            <a:off x="7296994" y="2752007"/>
            <a:ext cx="4691808" cy="2375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86554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BD731-AFFC-46C1-95CB-4A75F7B66D48}"/>
              </a:ext>
            </a:extLst>
          </p:cNvPr>
          <p:cNvSpPr>
            <a:spLocks noGrp="1"/>
          </p:cNvSpPr>
          <p:nvPr>
            <p:ph type="title"/>
          </p:nvPr>
        </p:nvSpPr>
        <p:spPr/>
        <p:txBody>
          <a:bodyPr/>
          <a:lstStyle/>
          <a:p>
            <a:r>
              <a:rPr lang="en-US" dirty="0"/>
              <a:t>tackling</a:t>
            </a:r>
          </a:p>
        </p:txBody>
      </p:sp>
      <p:sp>
        <p:nvSpPr>
          <p:cNvPr id="3" name="Content Placeholder 2">
            <a:extLst>
              <a:ext uri="{FF2B5EF4-FFF2-40B4-BE49-F238E27FC236}">
                <a16:creationId xmlns:a16="http://schemas.microsoft.com/office/drawing/2014/main" id="{CCCE5C26-C342-4521-A922-41B915A2F5F6}"/>
              </a:ext>
            </a:extLst>
          </p:cNvPr>
          <p:cNvSpPr>
            <a:spLocks noGrp="1"/>
          </p:cNvSpPr>
          <p:nvPr>
            <p:ph idx="1"/>
          </p:nvPr>
        </p:nvSpPr>
        <p:spPr>
          <a:xfrm>
            <a:off x="1389413" y="1989139"/>
            <a:ext cx="10578221" cy="4338637"/>
          </a:xfrm>
        </p:spPr>
        <p:txBody>
          <a:bodyPr/>
          <a:lstStyle/>
          <a:p>
            <a:pPr marL="0" indent="0">
              <a:buNone/>
            </a:pPr>
            <a:r>
              <a:rPr lang="en-US" sz="2200" dirty="0"/>
              <a:t>The NFHS rules book defines tackling as a technique executed by a player in an attempt</a:t>
            </a:r>
          </a:p>
          <a:p>
            <a:pPr marL="0" indent="0">
              <a:buNone/>
            </a:pPr>
            <a:r>
              <a:rPr lang="en-US" sz="2200" dirty="0"/>
              <a:t>to gain possession or cause the opponent to lose possession of the ball. </a:t>
            </a:r>
          </a:p>
          <a:p>
            <a:pPr marL="0" indent="0">
              <a:buNone/>
            </a:pPr>
            <a:endParaRPr lang="en-US" sz="2200" dirty="0"/>
          </a:p>
          <a:p>
            <a:r>
              <a:rPr lang="en-US" sz="2200" dirty="0"/>
              <a:t>To properly execute a tackle, the player must be in the proper position to avoid a foul. </a:t>
            </a:r>
          </a:p>
          <a:p>
            <a:endParaRPr lang="en-US" sz="2200" dirty="0"/>
          </a:p>
          <a:p>
            <a:r>
              <a:rPr lang="en-US" sz="2200" dirty="0"/>
              <a:t>The player shall not use the stick dangerously, nor deliberately make body or stick contact to gain any advantage when tackling. </a:t>
            </a:r>
          </a:p>
          <a:p>
            <a:endParaRPr lang="en-US" sz="2200" dirty="0"/>
          </a:p>
          <a:p>
            <a:pPr marL="0" indent="0">
              <a:buNone/>
            </a:pPr>
            <a:r>
              <a:rPr lang="en-US" sz="2200" dirty="0"/>
              <a:t>Remember that a player can’t hit, hook or hold an opponent’s stick with her stick. There should be clear intent to play the ball by the tackling player and the timing of the movement must be exact.</a:t>
            </a:r>
          </a:p>
        </p:txBody>
      </p:sp>
      <p:sp>
        <p:nvSpPr>
          <p:cNvPr id="4" name="Footer Placeholder 3">
            <a:extLst>
              <a:ext uri="{FF2B5EF4-FFF2-40B4-BE49-F238E27FC236}">
                <a16:creationId xmlns:a16="http://schemas.microsoft.com/office/drawing/2014/main" id="{0BA227E7-C01C-4ADB-AA86-C840B58C7D32}"/>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23322900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F1A3D-F6DD-414D-A9DF-CF1685BDAF89}"/>
              </a:ext>
            </a:extLst>
          </p:cNvPr>
          <p:cNvSpPr>
            <a:spLocks noGrp="1"/>
          </p:cNvSpPr>
          <p:nvPr>
            <p:ph type="title"/>
          </p:nvPr>
        </p:nvSpPr>
        <p:spPr/>
        <p:txBody>
          <a:bodyPr/>
          <a:lstStyle/>
          <a:p>
            <a:r>
              <a:rPr lang="en-US" dirty="0"/>
              <a:t>5-yards</a:t>
            </a:r>
          </a:p>
        </p:txBody>
      </p:sp>
      <p:sp>
        <p:nvSpPr>
          <p:cNvPr id="3" name="Content Placeholder 2">
            <a:extLst>
              <a:ext uri="{FF2B5EF4-FFF2-40B4-BE49-F238E27FC236}">
                <a16:creationId xmlns:a16="http://schemas.microsoft.com/office/drawing/2014/main" id="{77863F50-D6B2-4460-A45A-918E291D5238}"/>
              </a:ext>
            </a:extLst>
          </p:cNvPr>
          <p:cNvSpPr>
            <a:spLocks noGrp="1"/>
          </p:cNvSpPr>
          <p:nvPr>
            <p:ph idx="1"/>
          </p:nvPr>
        </p:nvSpPr>
        <p:spPr>
          <a:xfrm>
            <a:off x="1472541" y="1989139"/>
            <a:ext cx="10495094" cy="4338637"/>
          </a:xfrm>
        </p:spPr>
        <p:txBody>
          <a:bodyPr/>
          <a:lstStyle/>
          <a:p>
            <a:pPr marL="0" indent="0" algn="l">
              <a:buNone/>
            </a:pPr>
            <a:r>
              <a:rPr lang="en-US" sz="2000" b="0" i="0" u="none" strike="noStrike" baseline="0" dirty="0"/>
              <a:t>The opponent (and attack players inside the attacking 25) shall be 5 yards from the </a:t>
            </a:r>
            <a:r>
              <a:rPr lang="en-US" sz="2000" b="0" i="0" u="none" strike="noStrike" baseline="0" dirty="0" err="1"/>
              <a:t>selfstart</a:t>
            </a:r>
            <a:r>
              <a:rPr lang="en-US" sz="2000" b="0" i="0" u="none" strike="noStrike" baseline="0" dirty="0"/>
              <a:t>/ free hit. </a:t>
            </a:r>
          </a:p>
          <a:p>
            <a:pPr marL="0" indent="0" algn="l">
              <a:buNone/>
            </a:pPr>
            <a:endParaRPr lang="en-US" sz="2000" dirty="0"/>
          </a:p>
          <a:p>
            <a:pPr marL="0" indent="0" algn="l">
              <a:buNone/>
            </a:pPr>
            <a:r>
              <a:rPr lang="en-US" sz="2000" b="0" i="0" u="none" strike="noStrike" baseline="0" dirty="0"/>
              <a:t>If an opponent is within 5 yards of the ball, she may shadow the opponent but must not</a:t>
            </a:r>
          </a:p>
          <a:p>
            <a:pPr marL="0" indent="0" algn="l">
              <a:buNone/>
            </a:pPr>
            <a:r>
              <a:rPr lang="en-US" sz="2000" b="0" i="0" u="none" strike="noStrike" baseline="0" dirty="0"/>
              <a:t>interfere with the taking of the free hit/self–start and must not play nor attempt to play the</a:t>
            </a:r>
          </a:p>
          <a:p>
            <a:pPr marL="0" indent="0" algn="l">
              <a:buNone/>
            </a:pPr>
            <a:r>
              <a:rPr lang="en-US" sz="2000" b="0" i="0" u="none" strike="noStrike" baseline="0" dirty="0"/>
              <a:t>ball. The NFHS rules book defines shadowing as the act of being within playing distance of</a:t>
            </a:r>
          </a:p>
          <a:p>
            <a:pPr marL="0" indent="0" algn="l">
              <a:buNone/>
            </a:pPr>
            <a:r>
              <a:rPr lang="en-US" sz="2000" b="0" i="0" u="none" strike="noStrike" baseline="0" dirty="0"/>
              <a:t>an opponent and following their movement on the field without impeding their progress. If</a:t>
            </a:r>
          </a:p>
          <a:p>
            <a:pPr marL="0" indent="0" algn="l">
              <a:buNone/>
            </a:pPr>
            <a:r>
              <a:rPr lang="en-US" sz="2000" b="0" i="0" u="none" strike="noStrike" baseline="0" dirty="0"/>
              <a:t>this player is not playing the ball, attempting to play the ball or influencing play, she has</a:t>
            </a:r>
          </a:p>
          <a:p>
            <a:pPr marL="0" indent="0" algn="l">
              <a:buNone/>
            </a:pPr>
            <a:r>
              <a:rPr lang="en-US" sz="2000" b="0" i="0" u="none" strike="noStrike" baseline="0" dirty="0"/>
              <a:t>not violated the 5-yard rule. If the player does impede progress or influence play, she shall</a:t>
            </a:r>
          </a:p>
          <a:p>
            <a:pPr marL="0" indent="0" algn="l">
              <a:buNone/>
            </a:pPr>
            <a:r>
              <a:rPr lang="en-US" sz="2000" b="0" i="0" u="none" strike="noStrike" baseline="0" dirty="0"/>
              <a:t>receive a warning and another free hit may be awarded. For repetitive violations by a player,</a:t>
            </a:r>
          </a:p>
          <a:p>
            <a:pPr marL="0" indent="0" algn="l">
              <a:buNone/>
            </a:pPr>
            <a:r>
              <a:rPr lang="en-US" sz="2000" b="0" i="0" u="none" strike="noStrike" baseline="0" dirty="0"/>
              <a:t>the official should use the proper card progression. Be aware the player taking the self-pass</a:t>
            </a:r>
          </a:p>
          <a:p>
            <a:pPr marL="0" indent="0" algn="l">
              <a:buNone/>
            </a:pPr>
            <a:r>
              <a:rPr lang="en-US" sz="2000" b="0" i="0" u="none" strike="noStrike" baseline="0" dirty="0"/>
              <a:t>does not have to delay her start.</a:t>
            </a:r>
            <a:endParaRPr lang="en-US" sz="2000" dirty="0"/>
          </a:p>
        </p:txBody>
      </p:sp>
      <p:sp>
        <p:nvSpPr>
          <p:cNvPr id="4" name="Footer Placeholder 3">
            <a:extLst>
              <a:ext uri="{FF2B5EF4-FFF2-40B4-BE49-F238E27FC236}">
                <a16:creationId xmlns:a16="http://schemas.microsoft.com/office/drawing/2014/main" id="{E678F60F-1A28-485D-8DEC-D8D309ADCC5B}"/>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14229258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44B1D-C128-48CB-9E7B-1A22AC8C06EB}"/>
              </a:ext>
            </a:extLst>
          </p:cNvPr>
          <p:cNvSpPr>
            <a:spLocks noGrp="1"/>
          </p:cNvSpPr>
          <p:nvPr>
            <p:ph type="title"/>
          </p:nvPr>
        </p:nvSpPr>
        <p:spPr/>
        <p:txBody>
          <a:bodyPr/>
          <a:lstStyle/>
          <a:p>
            <a:r>
              <a:rPr lang="en-US" dirty="0"/>
              <a:t>Issuing cards</a:t>
            </a:r>
          </a:p>
        </p:txBody>
      </p:sp>
      <p:sp>
        <p:nvSpPr>
          <p:cNvPr id="3" name="Content Placeholder 2">
            <a:extLst>
              <a:ext uri="{FF2B5EF4-FFF2-40B4-BE49-F238E27FC236}">
                <a16:creationId xmlns:a16="http://schemas.microsoft.com/office/drawing/2014/main" id="{444AAAC2-14A1-4C32-B5D7-3D6F47195224}"/>
              </a:ext>
            </a:extLst>
          </p:cNvPr>
          <p:cNvSpPr>
            <a:spLocks noGrp="1"/>
          </p:cNvSpPr>
          <p:nvPr>
            <p:ph idx="1"/>
          </p:nvPr>
        </p:nvSpPr>
        <p:spPr>
          <a:xfrm>
            <a:off x="1294411" y="1989139"/>
            <a:ext cx="10673224" cy="4338637"/>
          </a:xfrm>
        </p:spPr>
        <p:txBody>
          <a:bodyPr/>
          <a:lstStyle/>
          <a:p>
            <a:pPr marL="0" indent="0">
              <a:buNone/>
            </a:pPr>
            <a:r>
              <a:rPr lang="en-US" sz="2300" dirty="0"/>
              <a:t>Officials must always consider violations for repetitive, non-dangerous fouls, deliberate</a:t>
            </a:r>
          </a:p>
          <a:p>
            <a:pPr marL="0" indent="0">
              <a:buNone/>
            </a:pPr>
            <a:r>
              <a:rPr lang="en-US" sz="2300" dirty="0"/>
              <a:t>actions, misconduct or dangerous play. When possible, the official should use preventive</a:t>
            </a:r>
          </a:p>
          <a:p>
            <a:pPr marL="0" indent="0">
              <a:buNone/>
            </a:pPr>
            <a:r>
              <a:rPr lang="en-US" sz="2300" dirty="0"/>
              <a:t>officiating.</a:t>
            </a:r>
          </a:p>
          <a:p>
            <a:pPr marL="0" indent="0">
              <a:buNone/>
            </a:pPr>
            <a:endParaRPr lang="en-US" sz="2300" dirty="0"/>
          </a:p>
          <a:p>
            <a:pPr marL="0" indent="0">
              <a:buNone/>
            </a:pPr>
            <a:r>
              <a:rPr lang="en-US" sz="2300" dirty="0"/>
              <a:t>Card progression is an important tool in game management as well as ensuring player</a:t>
            </a:r>
          </a:p>
          <a:p>
            <a:pPr marL="0" indent="0">
              <a:buNone/>
            </a:pPr>
            <a:r>
              <a:rPr lang="en-US" sz="2300" dirty="0"/>
              <a:t>safety and fairness during the game. At times a verbal caution can serve as a warning to both teams from an official. However, when one player or one team commits repetitive fouls and is in the card  progression, it is not appropriate game management to include both teams in this same card progression. Both teams have their own card progression and should not be included in the opponents’ card progression.</a:t>
            </a:r>
          </a:p>
        </p:txBody>
      </p:sp>
      <p:sp>
        <p:nvSpPr>
          <p:cNvPr id="4" name="Footer Placeholder 3">
            <a:extLst>
              <a:ext uri="{FF2B5EF4-FFF2-40B4-BE49-F238E27FC236}">
                <a16:creationId xmlns:a16="http://schemas.microsoft.com/office/drawing/2014/main" id="{B8E713E1-1AA4-4AE5-BDE7-37F26B4BC5E5}"/>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36921185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593C42-8B19-450F-BFA5-EF622A0EA588}"/>
              </a:ext>
            </a:extLst>
          </p:cNvPr>
          <p:cNvSpPr>
            <a:spLocks noGrp="1"/>
          </p:cNvSpPr>
          <p:nvPr>
            <p:ph type="title"/>
          </p:nvPr>
        </p:nvSpPr>
        <p:spPr/>
        <p:txBody>
          <a:bodyPr/>
          <a:lstStyle/>
          <a:p>
            <a:r>
              <a:rPr lang="en-US" dirty="0"/>
              <a:t>NFHS OFFICIALS Education </a:t>
            </a:r>
          </a:p>
        </p:txBody>
      </p:sp>
      <p:sp>
        <p:nvSpPr>
          <p:cNvPr id="6" name="Text Placeholder 5">
            <a:extLst>
              <a:ext uri="{FF2B5EF4-FFF2-40B4-BE49-F238E27FC236}">
                <a16:creationId xmlns:a16="http://schemas.microsoft.com/office/drawing/2014/main" id="{9BB39B61-188C-4D9B-BEA7-074903E812B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785534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newspaper, sign&#10;&#10;Description automatically generated">
            <a:extLst>
              <a:ext uri="{FF2B5EF4-FFF2-40B4-BE49-F238E27FC236}">
                <a16:creationId xmlns:a16="http://schemas.microsoft.com/office/drawing/2014/main" id="{8853547E-E790-4047-9381-7FE0BE0FED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Tree>
    <p:extLst>
      <p:ext uri="{BB962C8B-B14F-4D97-AF65-F5344CB8AC3E}">
        <p14:creationId xmlns:p14="http://schemas.microsoft.com/office/powerpoint/2010/main" val="16548911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1BDAA5-1B95-4664-8D0C-B1BA05675F73}"/>
              </a:ext>
            </a:extLst>
          </p:cNvPr>
          <p:cNvSpPr>
            <a:spLocks noGrp="1"/>
          </p:cNvSpPr>
          <p:nvPr>
            <p:ph type="title"/>
          </p:nvPr>
        </p:nvSpPr>
        <p:spPr/>
        <p:txBody>
          <a:bodyPr/>
          <a:lstStyle/>
          <a:p>
            <a:r>
              <a:rPr lang="en-US" dirty="0"/>
              <a:t>NFHS Center for Officials Services (COS)</a:t>
            </a:r>
          </a:p>
        </p:txBody>
      </p:sp>
      <p:pic>
        <p:nvPicPr>
          <p:cNvPr id="6" name="Picture 5">
            <a:extLst>
              <a:ext uri="{FF2B5EF4-FFF2-40B4-BE49-F238E27FC236}">
                <a16:creationId xmlns:a16="http://schemas.microsoft.com/office/drawing/2014/main" id="{DC3C3C87-B27A-4FD5-A74C-90E761512113}"/>
              </a:ext>
            </a:extLst>
          </p:cNvPr>
          <p:cNvPicPr>
            <a:picLocks noChangeAspect="1"/>
          </p:cNvPicPr>
          <p:nvPr/>
        </p:nvPicPr>
        <p:blipFill rotWithShape="1">
          <a:blip r:embed="rId3">
            <a:extLst>
              <a:ext uri="{28A0092B-C50C-407E-A947-70E740481C1C}">
                <a14:useLocalDpi xmlns:a14="http://schemas.microsoft.com/office/drawing/2010/main" val="0"/>
              </a:ext>
            </a:extLst>
          </a:blip>
          <a:srcRect t="2769" r="4088"/>
          <a:stretch/>
        </p:blipFill>
        <p:spPr>
          <a:xfrm>
            <a:off x="2109712" y="1906037"/>
            <a:ext cx="8096326" cy="4616843"/>
          </a:xfrm>
          <a:prstGeom prst="rect">
            <a:avLst/>
          </a:prstGeom>
        </p:spPr>
      </p:pic>
    </p:spTree>
    <p:extLst>
      <p:ext uri="{BB962C8B-B14F-4D97-AF65-F5344CB8AC3E}">
        <p14:creationId xmlns:p14="http://schemas.microsoft.com/office/powerpoint/2010/main" val="28280939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955B1-FBB4-4D91-B195-C74876297E45}"/>
              </a:ext>
            </a:extLst>
          </p:cNvPr>
          <p:cNvSpPr>
            <a:spLocks noGrp="1"/>
          </p:cNvSpPr>
          <p:nvPr>
            <p:ph type="title"/>
          </p:nvPr>
        </p:nvSpPr>
        <p:spPr/>
        <p:txBody>
          <a:bodyPr/>
          <a:lstStyle/>
          <a:p>
            <a:r>
              <a:rPr lang="en-US" dirty="0"/>
              <a:t> NFHS Learning Center</a:t>
            </a:r>
          </a:p>
        </p:txBody>
      </p:sp>
      <p:sp>
        <p:nvSpPr>
          <p:cNvPr id="3" name="Text Placeholder 2">
            <a:extLst>
              <a:ext uri="{FF2B5EF4-FFF2-40B4-BE49-F238E27FC236}">
                <a16:creationId xmlns:a16="http://schemas.microsoft.com/office/drawing/2014/main" id="{05434E89-B401-4654-B23C-BD142FC90BE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8907773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screenshot of a newspaper&#10;&#10;Description automatically generated">
            <a:extLst>
              <a:ext uri="{FF2B5EF4-FFF2-40B4-BE49-F238E27FC236}">
                <a16:creationId xmlns:a16="http://schemas.microsoft.com/office/drawing/2014/main" id="{1DD8B32E-692F-42F7-8DEE-FB9175C649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08"/>
            <a:ext cx="12192000" cy="6860307"/>
          </a:xfrm>
          <a:prstGeom prst="rect">
            <a:avLst/>
          </a:prstGeom>
        </p:spPr>
      </p:pic>
    </p:spTree>
    <p:extLst>
      <p:ext uri="{BB962C8B-B14F-4D97-AF65-F5344CB8AC3E}">
        <p14:creationId xmlns:p14="http://schemas.microsoft.com/office/powerpoint/2010/main" val="25085721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515C9-C586-4915-8F6C-C547B8C98BBD}"/>
              </a:ext>
            </a:extLst>
          </p:cNvPr>
          <p:cNvSpPr>
            <a:spLocks noGrp="1"/>
          </p:cNvSpPr>
          <p:nvPr>
            <p:ph type="title"/>
          </p:nvPr>
        </p:nvSpPr>
        <p:spPr/>
        <p:txBody>
          <a:bodyPr/>
          <a:lstStyle/>
          <a:p>
            <a:r>
              <a:rPr lang="en-US" dirty="0"/>
              <a:t>NFHS Network</a:t>
            </a:r>
          </a:p>
        </p:txBody>
      </p:sp>
      <p:sp>
        <p:nvSpPr>
          <p:cNvPr id="3" name="Text Placeholder 2">
            <a:extLst>
              <a:ext uri="{FF2B5EF4-FFF2-40B4-BE49-F238E27FC236}">
                <a16:creationId xmlns:a16="http://schemas.microsoft.com/office/drawing/2014/main" id="{FF0073E9-5951-496C-BD03-A79422AB080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062105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AF5EE-9A45-4EDC-B92E-5A3B6CEE9FED}"/>
              </a:ext>
            </a:extLst>
          </p:cNvPr>
          <p:cNvSpPr>
            <a:spLocks noGrp="1"/>
          </p:cNvSpPr>
          <p:nvPr>
            <p:ph type="title"/>
          </p:nvPr>
        </p:nvSpPr>
        <p:spPr/>
        <p:txBody>
          <a:bodyPr/>
          <a:lstStyle/>
          <a:p>
            <a:r>
              <a:rPr lang="en-US"/>
              <a:t>NFHS Network</a:t>
            </a:r>
            <a:endParaRPr lang="en-US" dirty="0"/>
          </a:p>
        </p:txBody>
      </p:sp>
      <p:sp>
        <p:nvSpPr>
          <p:cNvPr id="3" name="Content Placeholder 2">
            <a:extLst>
              <a:ext uri="{FF2B5EF4-FFF2-40B4-BE49-F238E27FC236}">
                <a16:creationId xmlns:a16="http://schemas.microsoft.com/office/drawing/2014/main" id="{50095002-A0F2-4220-899D-5C13B7F9B061}"/>
              </a:ext>
            </a:extLst>
          </p:cNvPr>
          <p:cNvSpPr>
            <a:spLocks noGrp="1"/>
          </p:cNvSpPr>
          <p:nvPr>
            <p:ph idx="1"/>
          </p:nvPr>
        </p:nvSpPr>
        <p:spPr>
          <a:xfrm>
            <a:off x="1940985" y="1989139"/>
            <a:ext cx="4802715" cy="4338637"/>
          </a:xfrm>
        </p:spPr>
        <p:txBody>
          <a:bodyPr/>
          <a:lstStyle/>
          <a:p>
            <a:r>
              <a:rPr lang="en-US" dirty="0"/>
              <a:t>By 2025, every high school sporting event in America will be streamed live. </a:t>
            </a:r>
          </a:p>
          <a:p>
            <a:r>
              <a:rPr lang="en-US" dirty="0"/>
              <a:t>The NFHS Network will be </a:t>
            </a:r>
            <a:br>
              <a:rPr lang="en-US" dirty="0"/>
            </a:br>
            <a:r>
              <a:rPr lang="en-US" dirty="0"/>
              <a:t>THE DESTINATION for fans </a:t>
            </a:r>
            <a:br>
              <a:rPr lang="en-US" dirty="0"/>
            </a:br>
            <a:r>
              <a:rPr lang="en-US" dirty="0"/>
              <a:t>to view these broadcasts. </a:t>
            </a:r>
          </a:p>
          <a:p>
            <a:r>
              <a:rPr lang="en-US" dirty="0"/>
              <a:t>27 Different Sports and Activities</a:t>
            </a:r>
          </a:p>
        </p:txBody>
      </p:sp>
      <p:sp>
        <p:nvSpPr>
          <p:cNvPr id="6" name="Footer Placeholder 4">
            <a:extLst>
              <a:ext uri="{FF2B5EF4-FFF2-40B4-BE49-F238E27FC236}">
                <a16:creationId xmlns:a16="http://schemas.microsoft.com/office/drawing/2014/main" id="{68EF3BD5-241E-4DB9-9804-4E5FAB102C87}"/>
              </a:ext>
            </a:extLst>
          </p:cNvPr>
          <p:cNvSpPr txBox="1">
            <a:spLocks/>
          </p:cNvSpPr>
          <p:nvPr/>
        </p:nvSpPr>
        <p:spPr>
          <a:xfrm>
            <a:off x="8677550" y="5651257"/>
            <a:ext cx="3053306" cy="262028"/>
          </a:xfrm>
          <a:prstGeom prst="rect">
            <a:avLst/>
          </a:prstGeom>
        </p:spPr>
        <p:txBody>
          <a:bodyPr vert="horz" lIns="91440" tIns="45720" rIns="91440" bIns="45720" rtlCol="0" anchor="ctr"/>
          <a:lstStyle>
            <a:defPPr>
              <a:defRPr lang="en-US"/>
            </a:defPPr>
            <a:lvl1pPr algn="r" rtl="0" fontAlgn="auto">
              <a:spcBef>
                <a:spcPts val="0"/>
              </a:spcBef>
              <a:spcAft>
                <a:spcPts val="0"/>
              </a:spcAft>
              <a:defRPr sz="1400"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en-US" sz="2200" b="1" u="sng" dirty="0">
                <a:solidFill>
                  <a:srgbClr val="00205B"/>
                </a:solidFill>
                <a:latin typeface="Calibri"/>
              </a:rPr>
              <a:t>www.NFHSnetwork.com</a:t>
            </a:r>
          </a:p>
        </p:txBody>
      </p:sp>
      <p:pic>
        <p:nvPicPr>
          <p:cNvPr id="7" name="Picture 6">
            <a:extLst>
              <a:ext uri="{FF2B5EF4-FFF2-40B4-BE49-F238E27FC236}">
                <a16:creationId xmlns:a16="http://schemas.microsoft.com/office/drawing/2014/main" id="{38964FAA-A810-4D52-8792-32E00247D074}"/>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7124700" y="1888607"/>
            <a:ext cx="5067300" cy="2863461"/>
          </a:xfrm>
          <a:prstGeom prst="rect">
            <a:avLst/>
          </a:prstGeom>
        </p:spPr>
      </p:pic>
      <p:pic>
        <p:nvPicPr>
          <p:cNvPr id="8" name="Picture 7" descr="A close up of a sign&#10;&#10;Description automatically generated">
            <a:extLst>
              <a:ext uri="{FF2B5EF4-FFF2-40B4-BE49-F238E27FC236}">
                <a16:creationId xmlns:a16="http://schemas.microsoft.com/office/drawing/2014/main" id="{521D4DB2-9997-4A7D-B0AA-342130BC19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4700" y="4910300"/>
            <a:ext cx="1268508" cy="1481914"/>
          </a:xfrm>
          <a:prstGeom prst="rect">
            <a:avLst/>
          </a:prstGeom>
        </p:spPr>
      </p:pic>
    </p:spTree>
    <p:extLst>
      <p:ext uri="{BB962C8B-B14F-4D97-AF65-F5344CB8AC3E}">
        <p14:creationId xmlns:p14="http://schemas.microsoft.com/office/powerpoint/2010/main" val="4108395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5E145-B9CD-4342-A82E-FEC53A18BBF8}"/>
              </a:ext>
            </a:extLst>
          </p:cNvPr>
          <p:cNvSpPr>
            <a:spLocks noGrp="1"/>
          </p:cNvSpPr>
          <p:nvPr>
            <p:ph type="title"/>
          </p:nvPr>
        </p:nvSpPr>
        <p:spPr/>
        <p:txBody>
          <a:bodyPr/>
          <a:lstStyle/>
          <a:p>
            <a:pPr>
              <a:defRPr/>
            </a:pPr>
            <a:r>
              <a:rPr lang="en-US" dirty="0"/>
              <a:t>NFHS Rules Review Committee</a:t>
            </a:r>
          </a:p>
        </p:txBody>
      </p:sp>
      <p:sp>
        <p:nvSpPr>
          <p:cNvPr id="22531" name="Content Placeholder 2">
            <a:extLst>
              <a:ext uri="{FF2B5EF4-FFF2-40B4-BE49-F238E27FC236}">
                <a16:creationId xmlns:a16="http://schemas.microsoft.com/office/drawing/2014/main" id="{84B64DE9-E29E-4B13-9615-425E4B0278E0}"/>
              </a:ext>
            </a:extLst>
          </p:cNvPr>
          <p:cNvSpPr>
            <a:spLocks noGrp="1" noChangeArrowheads="1"/>
          </p:cNvSpPr>
          <p:nvPr>
            <p:ph idx="1"/>
          </p:nvPr>
        </p:nvSpPr>
        <p:spPr>
          <a:xfrm>
            <a:off x="1941513" y="1989138"/>
            <a:ext cx="10026650" cy="2290762"/>
          </a:xfrm>
        </p:spPr>
        <p:txBody>
          <a:bodyPr/>
          <a:lstStyle/>
          <a:p>
            <a:r>
              <a:rPr lang="en-US" altLang="en-US"/>
              <a:t>The NFHS Rules Review Committee is chaired by the chief operating officer and composed of all rules editors. After each committee concludes its deliberations and has adopted its recommended changes for the subsequent year, such revisions will be evaluated by the Rules Review Committee.</a:t>
            </a:r>
          </a:p>
        </p:txBody>
      </p:sp>
      <p:sp>
        <p:nvSpPr>
          <p:cNvPr id="4" name="Footer Placeholder 3">
            <a:extLst>
              <a:ext uri="{FF2B5EF4-FFF2-40B4-BE49-F238E27FC236}">
                <a16:creationId xmlns:a16="http://schemas.microsoft.com/office/drawing/2014/main" id="{6E1A9D62-A3CA-437C-81A3-D28246C2DF10}"/>
              </a:ext>
            </a:extLst>
          </p:cNvPr>
          <p:cNvSpPr>
            <a:spLocks noGrp="1"/>
          </p:cNvSpPr>
          <p:nvPr>
            <p:ph type="ftr" sz="quarter" idx="11"/>
          </p:nvPr>
        </p:nvSpPr>
        <p:spPr/>
        <p:txBody>
          <a:bodyPr/>
          <a:lstStyle/>
          <a:p>
            <a:pPr>
              <a:defRPr/>
            </a:pPr>
            <a:r>
              <a:rPr lang="en-US"/>
              <a:t>www.nfhs.org</a:t>
            </a:r>
          </a:p>
        </p:txBody>
      </p:sp>
      <p:pic>
        <p:nvPicPr>
          <p:cNvPr id="22533" name="Picture 4">
            <a:extLst>
              <a:ext uri="{FF2B5EF4-FFF2-40B4-BE49-F238E27FC236}">
                <a16:creationId xmlns:a16="http://schemas.microsoft.com/office/drawing/2014/main" id="{66D582FF-0375-4ABF-9A73-512D7172F4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570" t="2251" r="5913" b="38029"/>
          <a:stretch>
            <a:fillRect/>
          </a:stretch>
        </p:blipFill>
        <p:spPr bwMode="auto">
          <a:xfrm>
            <a:off x="10712450" y="4657725"/>
            <a:ext cx="1055688"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5">
            <a:extLst>
              <a:ext uri="{FF2B5EF4-FFF2-40B4-BE49-F238E27FC236}">
                <a16:creationId xmlns:a16="http://schemas.microsoft.com/office/drawing/2014/main" id="{B10F713E-1913-40D2-AB20-2C67343EB7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853" t="11514" r="15108" b="20280"/>
          <a:stretch>
            <a:fillRect/>
          </a:stretch>
        </p:blipFill>
        <p:spPr bwMode="auto">
          <a:xfrm>
            <a:off x="8455025" y="4662488"/>
            <a:ext cx="1055688"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6">
            <a:extLst>
              <a:ext uri="{FF2B5EF4-FFF2-40B4-BE49-F238E27FC236}">
                <a16:creationId xmlns:a16="http://schemas.microsoft.com/office/drawing/2014/main" id="{6B08900D-D777-4B9B-9C0B-4FE319C526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959" t="9296" r="17380" b="32835"/>
          <a:stretch>
            <a:fillRect/>
          </a:stretch>
        </p:blipFill>
        <p:spPr bwMode="auto">
          <a:xfrm>
            <a:off x="3979863" y="4668838"/>
            <a:ext cx="1055687"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7">
            <a:extLst>
              <a:ext uri="{FF2B5EF4-FFF2-40B4-BE49-F238E27FC236}">
                <a16:creationId xmlns:a16="http://schemas.microsoft.com/office/drawing/2014/main" id="{C6CDE006-C1B8-482B-B6F5-55DB0471B9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2787" t="5716" r="16359" b="39447"/>
          <a:stretch>
            <a:fillRect/>
          </a:stretch>
        </p:blipFill>
        <p:spPr bwMode="auto">
          <a:xfrm>
            <a:off x="1746250" y="4667250"/>
            <a:ext cx="1055688"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8">
            <a:extLst>
              <a:ext uri="{FF2B5EF4-FFF2-40B4-BE49-F238E27FC236}">
                <a16:creationId xmlns:a16="http://schemas.microsoft.com/office/drawing/2014/main" id="{808C163C-06CB-4A70-8DE2-8F4D269CF7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1950" t="12311" r="9549" b="34923"/>
          <a:stretch>
            <a:fillRect/>
          </a:stretch>
        </p:blipFill>
        <p:spPr bwMode="auto">
          <a:xfrm>
            <a:off x="6216650" y="4668838"/>
            <a:ext cx="1055688"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9">
            <a:extLst>
              <a:ext uri="{FF2B5EF4-FFF2-40B4-BE49-F238E27FC236}">
                <a16:creationId xmlns:a16="http://schemas.microsoft.com/office/drawing/2014/main" id="{245374EF-D26C-4BCE-A49D-B420A27B349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8147" t="8778" r="15414" b="32062"/>
          <a:stretch>
            <a:fillRect/>
          </a:stretch>
        </p:blipFill>
        <p:spPr bwMode="auto">
          <a:xfrm>
            <a:off x="5095875" y="4673600"/>
            <a:ext cx="1055688"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10">
            <a:extLst>
              <a:ext uri="{FF2B5EF4-FFF2-40B4-BE49-F238E27FC236}">
                <a16:creationId xmlns:a16="http://schemas.microsoft.com/office/drawing/2014/main" id="{7132C533-B533-41B1-A5B1-154F0F2C291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11865" t="14619" r="14200" b="28159"/>
          <a:stretch>
            <a:fillRect/>
          </a:stretch>
        </p:blipFill>
        <p:spPr bwMode="auto">
          <a:xfrm>
            <a:off x="9583738" y="4665663"/>
            <a:ext cx="1055687"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0" name="TextBox 1">
            <a:extLst>
              <a:ext uri="{FF2B5EF4-FFF2-40B4-BE49-F238E27FC236}">
                <a16:creationId xmlns:a16="http://schemas.microsoft.com/office/drawing/2014/main" id="{B26F1860-9067-4FDB-A3BD-A20B4813ADB0}"/>
              </a:ext>
            </a:extLst>
          </p:cNvPr>
          <p:cNvSpPr txBox="1">
            <a:spLocks noChangeArrowheads="1"/>
          </p:cNvSpPr>
          <p:nvPr/>
        </p:nvSpPr>
        <p:spPr bwMode="auto">
          <a:xfrm>
            <a:off x="1758950" y="5881688"/>
            <a:ext cx="10556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800" b="1">
                <a:cs typeface="Calibri" panose="020F0502020204030204" pitchFamily="34" charset="0"/>
              </a:rPr>
              <a:t>Davis Whitfield</a:t>
            </a:r>
          </a:p>
          <a:p>
            <a:pPr algn="ctr" eaLnBrk="1" hangingPunct="1">
              <a:buFontTx/>
              <a:buNone/>
            </a:pPr>
            <a:r>
              <a:rPr lang="en-US" altLang="en-US" sz="800">
                <a:cs typeface="Calibri" panose="020F0502020204030204" pitchFamily="34" charset="0"/>
              </a:rPr>
              <a:t>Chief Operating Officer</a:t>
            </a:r>
          </a:p>
        </p:txBody>
      </p:sp>
      <p:sp>
        <p:nvSpPr>
          <p:cNvPr id="22541" name="TextBox 31">
            <a:extLst>
              <a:ext uri="{FF2B5EF4-FFF2-40B4-BE49-F238E27FC236}">
                <a16:creationId xmlns:a16="http://schemas.microsoft.com/office/drawing/2014/main" id="{AF37E6DE-BAA0-4201-924E-A4D092CB2DF1}"/>
              </a:ext>
            </a:extLst>
          </p:cNvPr>
          <p:cNvSpPr txBox="1">
            <a:spLocks noChangeArrowheads="1"/>
          </p:cNvSpPr>
          <p:nvPr/>
        </p:nvSpPr>
        <p:spPr bwMode="auto">
          <a:xfrm>
            <a:off x="3978275" y="5881688"/>
            <a:ext cx="104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800" b="1">
                <a:cs typeface="Calibri" panose="020F0502020204030204" pitchFamily="34" charset="0"/>
              </a:rPr>
              <a:t>Bob Colgate</a:t>
            </a:r>
          </a:p>
          <a:p>
            <a:pPr algn="ctr" eaLnBrk="1" hangingPunct="1">
              <a:buFontTx/>
              <a:buNone/>
            </a:pPr>
            <a:r>
              <a:rPr lang="en-US" altLang="en-US" sz="800">
                <a:cs typeface="Calibri" panose="020F0502020204030204" pitchFamily="34" charset="0"/>
              </a:rPr>
              <a:t>Football and Sports </a:t>
            </a:r>
          </a:p>
          <a:p>
            <a:pPr algn="ctr" eaLnBrk="1" hangingPunct="1">
              <a:buFontTx/>
              <a:buNone/>
            </a:pPr>
            <a:r>
              <a:rPr lang="en-US" altLang="en-US" sz="800">
                <a:cs typeface="Calibri" panose="020F0502020204030204" pitchFamily="34" charset="0"/>
              </a:rPr>
              <a:t>Medicine</a:t>
            </a:r>
          </a:p>
        </p:txBody>
      </p:sp>
      <p:sp>
        <p:nvSpPr>
          <p:cNvPr id="22542" name="TextBox 32">
            <a:extLst>
              <a:ext uri="{FF2B5EF4-FFF2-40B4-BE49-F238E27FC236}">
                <a16:creationId xmlns:a16="http://schemas.microsoft.com/office/drawing/2014/main" id="{B1997B18-819B-46F0-943D-BA6AC252CD36}"/>
              </a:ext>
            </a:extLst>
          </p:cNvPr>
          <p:cNvSpPr txBox="1">
            <a:spLocks noChangeArrowheads="1"/>
          </p:cNvSpPr>
          <p:nvPr/>
        </p:nvSpPr>
        <p:spPr bwMode="auto">
          <a:xfrm>
            <a:off x="6226175" y="5880100"/>
            <a:ext cx="10366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800" b="1">
                <a:cs typeface="Calibri" panose="020F0502020204030204" pitchFamily="34" charset="0"/>
              </a:rPr>
              <a:t>Elliot Hopkins</a:t>
            </a:r>
          </a:p>
          <a:p>
            <a:pPr algn="ctr" eaLnBrk="1" hangingPunct="1">
              <a:buFontTx/>
              <a:buNone/>
            </a:pPr>
            <a:r>
              <a:rPr lang="en-US" altLang="en-US" sz="800">
                <a:cs typeface="Calibri" panose="020F0502020204030204" pitchFamily="34" charset="0"/>
              </a:rPr>
              <a:t>Baseball and Wrestling</a:t>
            </a:r>
          </a:p>
        </p:txBody>
      </p:sp>
      <p:sp>
        <p:nvSpPr>
          <p:cNvPr id="22543" name="TextBox 33">
            <a:extLst>
              <a:ext uri="{FF2B5EF4-FFF2-40B4-BE49-F238E27FC236}">
                <a16:creationId xmlns:a16="http://schemas.microsoft.com/office/drawing/2014/main" id="{FA26650D-C7F1-40CF-B667-28073CBBE287}"/>
              </a:ext>
            </a:extLst>
          </p:cNvPr>
          <p:cNvSpPr txBox="1">
            <a:spLocks noChangeArrowheads="1"/>
          </p:cNvSpPr>
          <p:nvPr/>
        </p:nvSpPr>
        <p:spPr bwMode="auto">
          <a:xfrm>
            <a:off x="2881313" y="5880100"/>
            <a:ext cx="1035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800" b="1">
                <a:cs typeface="Calibri" panose="020F0502020204030204" pitchFamily="34" charset="0"/>
              </a:rPr>
              <a:t>Lindsey Atkinson</a:t>
            </a:r>
          </a:p>
          <a:p>
            <a:pPr algn="ctr" eaLnBrk="1" hangingPunct="1">
              <a:buFontTx/>
              <a:buNone/>
            </a:pPr>
            <a:r>
              <a:rPr lang="en-US" altLang="en-US" sz="800">
                <a:cs typeface="Calibri" panose="020F0502020204030204" pitchFamily="34" charset="0"/>
              </a:rPr>
              <a:t>Girls Lacrosse and Volleyball</a:t>
            </a:r>
          </a:p>
        </p:txBody>
      </p:sp>
      <p:sp>
        <p:nvSpPr>
          <p:cNvPr id="22544" name="TextBox 34">
            <a:extLst>
              <a:ext uri="{FF2B5EF4-FFF2-40B4-BE49-F238E27FC236}">
                <a16:creationId xmlns:a16="http://schemas.microsoft.com/office/drawing/2014/main" id="{117C1F1D-EF3A-4B1C-8FB3-D6D76F9384BB}"/>
              </a:ext>
            </a:extLst>
          </p:cNvPr>
          <p:cNvSpPr txBox="1">
            <a:spLocks noChangeArrowheads="1"/>
          </p:cNvSpPr>
          <p:nvPr/>
        </p:nvSpPr>
        <p:spPr bwMode="auto">
          <a:xfrm>
            <a:off x="7213600" y="5883275"/>
            <a:ext cx="1308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800" b="1">
                <a:cs typeface="Calibri" panose="020F0502020204030204" pitchFamily="34" charset="0"/>
              </a:rPr>
              <a:t>Julie Cochran</a:t>
            </a:r>
          </a:p>
          <a:p>
            <a:pPr algn="ctr" eaLnBrk="1" hangingPunct="1">
              <a:buFontTx/>
              <a:buNone/>
            </a:pPr>
            <a:r>
              <a:rPr lang="en-US" altLang="en-US" sz="800">
                <a:cs typeface="Calibri" panose="020F0502020204030204" pitchFamily="34" charset="0"/>
              </a:rPr>
              <a:t>Cross Country, Gymnastics, Field Hockey and </a:t>
            </a:r>
          </a:p>
          <a:p>
            <a:pPr algn="ctr" eaLnBrk="1" hangingPunct="1">
              <a:buFontTx/>
              <a:buNone/>
            </a:pPr>
            <a:r>
              <a:rPr lang="en-US" altLang="en-US" sz="800">
                <a:cs typeface="Calibri" panose="020F0502020204030204" pitchFamily="34" charset="0"/>
              </a:rPr>
              <a:t>Track &amp; Field</a:t>
            </a:r>
          </a:p>
        </p:txBody>
      </p:sp>
      <p:sp>
        <p:nvSpPr>
          <p:cNvPr id="22545" name="TextBox 35">
            <a:extLst>
              <a:ext uri="{FF2B5EF4-FFF2-40B4-BE49-F238E27FC236}">
                <a16:creationId xmlns:a16="http://schemas.microsoft.com/office/drawing/2014/main" id="{AAA39036-CF91-423F-8D3F-AA4FA65F0EE1}"/>
              </a:ext>
            </a:extLst>
          </p:cNvPr>
          <p:cNvSpPr txBox="1">
            <a:spLocks noChangeArrowheads="1"/>
          </p:cNvSpPr>
          <p:nvPr/>
        </p:nvSpPr>
        <p:spPr bwMode="auto">
          <a:xfrm>
            <a:off x="10721975" y="5881688"/>
            <a:ext cx="10493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800" b="1">
                <a:cs typeface="Calibri" panose="020F0502020204030204" pitchFamily="34" charset="0"/>
              </a:rPr>
              <a:t>Dan Schuster</a:t>
            </a:r>
          </a:p>
          <a:p>
            <a:pPr algn="ctr" eaLnBrk="1" hangingPunct="1">
              <a:buFontTx/>
              <a:buNone/>
            </a:pPr>
            <a:r>
              <a:rPr lang="en-US" altLang="en-US" sz="800">
                <a:cs typeface="Calibri" panose="020F0502020204030204" pitchFamily="34" charset="0"/>
              </a:rPr>
              <a:t>Ice Hockey</a:t>
            </a:r>
          </a:p>
        </p:txBody>
      </p:sp>
      <p:sp>
        <p:nvSpPr>
          <p:cNvPr id="22546" name="TextBox 36">
            <a:extLst>
              <a:ext uri="{FF2B5EF4-FFF2-40B4-BE49-F238E27FC236}">
                <a16:creationId xmlns:a16="http://schemas.microsoft.com/office/drawing/2014/main" id="{CD8BFC92-13FA-4A38-8FBF-A60C76349AE3}"/>
              </a:ext>
            </a:extLst>
          </p:cNvPr>
          <p:cNvSpPr txBox="1">
            <a:spLocks noChangeArrowheads="1"/>
          </p:cNvSpPr>
          <p:nvPr/>
        </p:nvSpPr>
        <p:spPr bwMode="auto">
          <a:xfrm>
            <a:off x="8372475" y="5881688"/>
            <a:ext cx="12239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800" b="1">
                <a:cs typeface="Calibri" panose="020F0502020204030204" pitchFamily="34" charset="0"/>
              </a:rPr>
              <a:t>James Weaver</a:t>
            </a:r>
          </a:p>
          <a:p>
            <a:pPr algn="ctr" eaLnBrk="1" hangingPunct="1">
              <a:buFontTx/>
              <a:buNone/>
            </a:pPr>
            <a:r>
              <a:rPr lang="en-US" altLang="en-US" sz="800">
                <a:cs typeface="Calibri" panose="020F0502020204030204" pitchFamily="34" charset="0"/>
              </a:rPr>
              <a:t>Boys Lacrosse</a:t>
            </a:r>
          </a:p>
          <a:p>
            <a:pPr algn="ctr" eaLnBrk="1" hangingPunct="1">
              <a:buFontTx/>
              <a:buNone/>
            </a:pPr>
            <a:r>
              <a:rPr lang="en-US" altLang="en-US" sz="800">
                <a:cs typeface="Calibri" panose="020F0502020204030204" pitchFamily="34" charset="0"/>
              </a:rPr>
              <a:t>and Spirit</a:t>
            </a:r>
          </a:p>
        </p:txBody>
      </p:sp>
      <p:sp>
        <p:nvSpPr>
          <p:cNvPr id="22547" name="TextBox 37">
            <a:extLst>
              <a:ext uri="{FF2B5EF4-FFF2-40B4-BE49-F238E27FC236}">
                <a16:creationId xmlns:a16="http://schemas.microsoft.com/office/drawing/2014/main" id="{A7CA274C-98A4-42A8-AE0A-312C48D66AD4}"/>
              </a:ext>
            </a:extLst>
          </p:cNvPr>
          <p:cNvSpPr txBox="1">
            <a:spLocks noChangeArrowheads="1"/>
          </p:cNvSpPr>
          <p:nvPr/>
        </p:nvSpPr>
        <p:spPr bwMode="auto">
          <a:xfrm>
            <a:off x="9583738" y="5884863"/>
            <a:ext cx="10429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800" b="1">
                <a:cs typeface="Calibri" panose="020F0502020204030204" pitchFamily="34" charset="0"/>
              </a:rPr>
              <a:t>Theresia Wynns</a:t>
            </a:r>
          </a:p>
          <a:p>
            <a:pPr algn="ctr" eaLnBrk="1" hangingPunct="1">
              <a:buFontTx/>
              <a:buNone/>
            </a:pPr>
            <a:r>
              <a:rPr lang="en-US" altLang="en-US" sz="800">
                <a:cs typeface="Calibri" panose="020F0502020204030204" pitchFamily="34" charset="0"/>
              </a:rPr>
              <a:t>Basketball and Soccer</a:t>
            </a:r>
          </a:p>
        </p:txBody>
      </p:sp>
      <p:sp>
        <p:nvSpPr>
          <p:cNvPr id="22548" name="TextBox 36">
            <a:extLst>
              <a:ext uri="{FF2B5EF4-FFF2-40B4-BE49-F238E27FC236}">
                <a16:creationId xmlns:a16="http://schemas.microsoft.com/office/drawing/2014/main" id="{DB8AAB08-9D0A-4BD7-ABCC-CE75307CB8D6}"/>
              </a:ext>
            </a:extLst>
          </p:cNvPr>
          <p:cNvSpPr txBox="1">
            <a:spLocks noChangeArrowheads="1"/>
          </p:cNvSpPr>
          <p:nvPr/>
        </p:nvSpPr>
        <p:spPr bwMode="auto">
          <a:xfrm>
            <a:off x="5043171" y="5861050"/>
            <a:ext cx="11588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800" b="1" dirty="0">
                <a:cs typeface="Calibri" panose="020F0502020204030204" pitchFamily="34" charset="0"/>
              </a:rPr>
              <a:t>Sandy Searcy</a:t>
            </a:r>
          </a:p>
          <a:p>
            <a:pPr algn="ctr" eaLnBrk="1" hangingPunct="1">
              <a:buFontTx/>
              <a:buNone/>
            </a:pPr>
            <a:r>
              <a:rPr lang="en-US" altLang="en-US" sz="800" dirty="0">
                <a:cs typeface="Calibri" panose="020F0502020204030204" pitchFamily="34" charset="0"/>
              </a:rPr>
              <a:t>Softball, Swimming &amp; Diving and Water Polo</a:t>
            </a:r>
          </a:p>
        </p:txBody>
      </p:sp>
      <p:pic>
        <p:nvPicPr>
          <p:cNvPr id="22549" name="Picture 21" descr="A person smiling for the camera&#10;&#10;Description generated with very high confidence">
            <a:extLst>
              <a:ext uri="{FF2B5EF4-FFF2-40B4-BE49-F238E27FC236}">
                <a16:creationId xmlns:a16="http://schemas.microsoft.com/office/drawing/2014/main" id="{50CB1F94-3697-4AD7-B2B7-E48CCFC8046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20386" t="2782" r="16949" b="25343"/>
          <a:stretch>
            <a:fillRect/>
          </a:stretch>
        </p:blipFill>
        <p:spPr bwMode="auto">
          <a:xfrm>
            <a:off x="7334250" y="4673600"/>
            <a:ext cx="105568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0" name="Picture 22" descr="A person smiling for the camera&#10;&#10;Description generated with very high confidence">
            <a:extLst>
              <a:ext uri="{FF2B5EF4-FFF2-40B4-BE49-F238E27FC236}">
                <a16:creationId xmlns:a16="http://schemas.microsoft.com/office/drawing/2014/main" id="{25F507BE-445E-4641-B7EC-A81423A950E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10703" t="12456" r="10628" b="26428"/>
          <a:stretch>
            <a:fillRect/>
          </a:stretch>
        </p:blipFill>
        <p:spPr bwMode="auto">
          <a:xfrm>
            <a:off x="2868613" y="4657725"/>
            <a:ext cx="1049337"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8242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4AD1E68-82B6-474F-A3B8-17EB6B1B191C}"/>
              </a:ext>
            </a:extLst>
          </p:cNvPr>
          <p:cNvSpPr>
            <a:spLocks noGrp="1"/>
          </p:cNvSpPr>
          <p:nvPr>
            <p:ph type="ftr" sz="quarter" idx="4294967295"/>
          </p:nvPr>
        </p:nvSpPr>
        <p:spPr>
          <a:xfrm>
            <a:off x="10199688" y="6524625"/>
            <a:ext cx="1992312" cy="295275"/>
          </a:xfrm>
        </p:spPr>
        <p:txBody>
          <a:bodyPr/>
          <a:lstStyle/>
          <a:p>
            <a:pPr>
              <a:defRPr/>
            </a:pPr>
            <a:r>
              <a:rPr lang="en-US"/>
              <a:t>www.nfhs.org</a:t>
            </a:r>
          </a:p>
        </p:txBody>
      </p:sp>
      <p:pic>
        <p:nvPicPr>
          <p:cNvPr id="6" name="Picture 5" descr="Slide10.png">
            <a:extLst>
              <a:ext uri="{FF2B5EF4-FFF2-40B4-BE49-F238E27FC236}">
                <a16:creationId xmlns:a16="http://schemas.microsoft.com/office/drawing/2014/main" id="{D57D240D-71F8-49EC-AA28-C070B2CA129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28335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BCDDC9-4B79-4CF0-BBD4-FE5E9C54D266}"/>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b="15730"/>
          <a:stretch/>
        </p:blipFill>
        <p:spPr>
          <a:xfrm>
            <a:off x="20" y="10"/>
            <a:ext cx="12191981" cy="6857990"/>
          </a:xfrm>
          <a:prstGeom prst="rect">
            <a:avLst/>
          </a:prstGeom>
        </p:spPr>
      </p:pic>
      <p:sp>
        <p:nvSpPr>
          <p:cNvPr id="2" name="Title 1">
            <a:extLst>
              <a:ext uri="{FF2B5EF4-FFF2-40B4-BE49-F238E27FC236}">
                <a16:creationId xmlns:a16="http://schemas.microsoft.com/office/drawing/2014/main" id="{923EAF0A-81C6-4D08-BB3D-9A7D08C1DEAF}"/>
              </a:ext>
            </a:extLst>
          </p:cNvPr>
          <p:cNvSpPr>
            <a:spLocks noGrp="1"/>
          </p:cNvSpPr>
          <p:nvPr>
            <p:ph type="title"/>
          </p:nvPr>
        </p:nvSpPr>
        <p:spPr>
          <a:xfrm>
            <a:off x="5845821" y="2740914"/>
            <a:ext cx="5612012" cy="1613916"/>
          </a:xfrm>
        </p:spPr>
        <p:txBody>
          <a:bodyPr vert="horz" lIns="91440" tIns="45720" rIns="91440" bIns="45720" rtlCol="0">
            <a:normAutofit/>
          </a:bodyPr>
          <a:lstStyle/>
          <a:p>
            <a:r>
              <a:rPr lang="en-US" sz="6600" dirty="0"/>
              <a:t>QUESTIONS?</a:t>
            </a:r>
          </a:p>
        </p:txBody>
      </p:sp>
      <p:pic>
        <p:nvPicPr>
          <p:cNvPr id="25" name="Content Placeholder 4">
            <a:extLst>
              <a:ext uri="{FF2B5EF4-FFF2-40B4-BE49-F238E27FC236}">
                <a16:creationId xmlns:a16="http://schemas.microsoft.com/office/drawing/2014/main" id="{7109109A-5A5B-4193-AAA7-F26CDB86869E}"/>
              </a:ext>
            </a:extLst>
          </p:cNvPr>
          <p:cNvPicPr>
            <a:picLocks noChangeAspect="1"/>
          </p:cNvPicPr>
          <p:nvPr/>
        </p:nvPicPr>
        <p:blipFill rotWithShape="1">
          <a:blip r:embed="rId4">
            <a:extLst>
              <a:ext uri="{28A0092B-C50C-407E-A947-70E740481C1C}">
                <a14:useLocalDpi xmlns:a14="http://schemas.microsoft.com/office/drawing/2010/main" val="0"/>
              </a:ext>
            </a:extLst>
          </a:blip>
          <a:srcRect r="8892" b="3"/>
          <a:stretch/>
        </p:blipFill>
        <p:spPr>
          <a:xfrm>
            <a:off x="20" y="1129284"/>
            <a:ext cx="4617700" cy="4599432"/>
          </a:xfrm>
          <a:prstGeom prst="rect">
            <a:avLst/>
          </a:prstGeom>
        </p:spPr>
      </p:pic>
      <p:sp>
        <p:nvSpPr>
          <p:cNvPr id="4" name="Footer Placeholder 3">
            <a:extLst>
              <a:ext uri="{FF2B5EF4-FFF2-40B4-BE49-F238E27FC236}">
                <a16:creationId xmlns:a16="http://schemas.microsoft.com/office/drawing/2014/main" id="{13E6EE91-C7DC-4BDE-8BC9-EC2CB5CC81F0}"/>
              </a:ext>
            </a:extLst>
          </p:cNvPr>
          <p:cNvSpPr>
            <a:spLocks noGrp="1"/>
          </p:cNvSpPr>
          <p:nvPr>
            <p:ph type="ftr" sz="quarter" idx="11"/>
          </p:nvPr>
        </p:nvSpPr>
        <p:spPr>
          <a:xfrm>
            <a:off x="5491491" y="6296615"/>
            <a:ext cx="3755539" cy="365125"/>
          </a:xfrm>
        </p:spPr>
        <p:txBody>
          <a:bodyPr vert="horz" lIns="91440" tIns="45720" rIns="91440" bIns="45720" rtlCol="0">
            <a:normAutofit/>
          </a:bodyPr>
          <a:lstStyle/>
          <a:p>
            <a:pPr algn="l">
              <a:spcAft>
                <a:spcPts val="600"/>
              </a:spcAft>
              <a:defRPr/>
            </a:pPr>
            <a:r>
              <a:rPr lang="en-US" kern="1200">
                <a:solidFill>
                  <a:srgbClr val="FFFFFF"/>
                </a:solidFill>
                <a:latin typeface="+mn-lt"/>
                <a:ea typeface="+mn-ea"/>
                <a:cs typeface="+mn-cs"/>
              </a:rPr>
              <a:t>www.nfhs.org</a:t>
            </a:r>
          </a:p>
        </p:txBody>
      </p:sp>
    </p:spTree>
    <p:extLst>
      <p:ext uri="{BB962C8B-B14F-4D97-AF65-F5344CB8AC3E}">
        <p14:creationId xmlns:p14="http://schemas.microsoft.com/office/powerpoint/2010/main" val="22722210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6B1D0-4FCF-4774-A822-14585FE64F0F}"/>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A35474AD-0FCE-4E09-9569-3CC860095140}"/>
              </a:ext>
            </a:extLst>
          </p:cNvPr>
          <p:cNvSpPr>
            <a:spLocks noGrp="1"/>
          </p:cNvSpPr>
          <p:nvPr>
            <p:ph idx="1"/>
          </p:nvPr>
        </p:nvSpPr>
        <p:spPr>
          <a:xfrm>
            <a:off x="1940985" y="1989140"/>
            <a:ext cx="10026649" cy="1754186"/>
          </a:xfrm>
        </p:spPr>
        <p:txBody>
          <a:bodyPr/>
          <a:lstStyle/>
          <a:p>
            <a:pPr marL="0" indent="0" algn="ctr">
              <a:buNone/>
            </a:pPr>
            <a:r>
              <a:rPr lang="en-US" b="1" dirty="0"/>
              <a:t>National Federation of State High School Associations</a:t>
            </a:r>
            <a:br>
              <a:rPr lang="en-US" dirty="0"/>
            </a:br>
            <a:r>
              <a:rPr lang="en-US" dirty="0"/>
              <a:t>PO Box 690 | Indianapolis, IN 46206</a:t>
            </a:r>
            <a:br>
              <a:rPr lang="en-US" dirty="0"/>
            </a:br>
            <a:r>
              <a:rPr lang="en-US" dirty="0"/>
              <a:t>Phone: 317-972-6900 | Fax: 317.822.5700</a:t>
            </a:r>
            <a:br>
              <a:rPr lang="en-US" dirty="0"/>
            </a:br>
            <a:r>
              <a:rPr lang="en-US" dirty="0"/>
              <a:t>www.nfhs.org | www.nfhslearn.com | www.nfhsnetwork.com</a:t>
            </a:r>
          </a:p>
        </p:txBody>
      </p:sp>
      <p:sp>
        <p:nvSpPr>
          <p:cNvPr id="4" name="Footer Placeholder 3">
            <a:extLst>
              <a:ext uri="{FF2B5EF4-FFF2-40B4-BE49-F238E27FC236}">
                <a16:creationId xmlns:a16="http://schemas.microsoft.com/office/drawing/2014/main" id="{830B47E0-07D5-4961-8CB5-1BE4B65F98C6}"/>
              </a:ext>
            </a:extLst>
          </p:cNvPr>
          <p:cNvSpPr>
            <a:spLocks noGrp="1"/>
          </p:cNvSpPr>
          <p:nvPr>
            <p:ph type="ftr" sz="quarter" idx="11"/>
          </p:nvPr>
        </p:nvSpPr>
        <p:spPr/>
        <p:txBody>
          <a:bodyPr/>
          <a:lstStyle/>
          <a:p>
            <a:pPr>
              <a:defRPr/>
            </a:pPr>
            <a:r>
              <a:rPr lang="en-US"/>
              <a:t>www.nfhs.org</a:t>
            </a:r>
          </a:p>
        </p:txBody>
      </p:sp>
      <p:pic>
        <p:nvPicPr>
          <p:cNvPr id="8" name="Picture 7" descr="A group of people standing in front of a crowd&#10;&#10;Description automatically generated">
            <a:extLst>
              <a:ext uri="{FF2B5EF4-FFF2-40B4-BE49-F238E27FC236}">
                <a16:creationId xmlns:a16="http://schemas.microsoft.com/office/drawing/2014/main" id="{050EF558-CC05-4051-8B69-B7428388EB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0985" y="3872103"/>
            <a:ext cx="9857232" cy="2523744"/>
          </a:xfrm>
          <a:prstGeom prst="rect">
            <a:avLst/>
          </a:prstGeom>
        </p:spPr>
      </p:pic>
    </p:spTree>
    <p:extLst>
      <p:ext uri="{BB962C8B-B14F-4D97-AF65-F5344CB8AC3E}">
        <p14:creationId xmlns:p14="http://schemas.microsoft.com/office/powerpoint/2010/main" val="42634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CE883-9B27-4720-96BB-CE816CDD6FE9}"/>
              </a:ext>
            </a:extLst>
          </p:cNvPr>
          <p:cNvSpPr>
            <a:spLocks noGrp="1"/>
          </p:cNvSpPr>
          <p:nvPr>
            <p:ph type="title"/>
          </p:nvPr>
        </p:nvSpPr>
        <p:spPr/>
        <p:txBody>
          <a:bodyPr/>
          <a:lstStyle/>
          <a:p>
            <a:r>
              <a:rPr lang="en-US" dirty="0"/>
              <a:t>National Federation of </a:t>
            </a:r>
            <a:br>
              <a:rPr lang="en-US" dirty="0"/>
            </a:br>
            <a:r>
              <a:rPr lang="en-US" dirty="0"/>
              <a:t>State High School Associations</a:t>
            </a:r>
          </a:p>
        </p:txBody>
      </p:sp>
      <p:sp>
        <p:nvSpPr>
          <p:cNvPr id="3" name="Content Placeholder 2">
            <a:extLst>
              <a:ext uri="{FF2B5EF4-FFF2-40B4-BE49-F238E27FC236}">
                <a16:creationId xmlns:a16="http://schemas.microsoft.com/office/drawing/2014/main" id="{9B9999E8-9865-4C21-B58D-8760D34ADA72}"/>
              </a:ext>
            </a:extLst>
          </p:cNvPr>
          <p:cNvSpPr>
            <a:spLocks noGrp="1"/>
          </p:cNvSpPr>
          <p:nvPr>
            <p:ph idx="1"/>
          </p:nvPr>
        </p:nvSpPr>
        <p:spPr/>
        <p:txBody>
          <a:bodyPr/>
          <a:lstStyle/>
          <a:p>
            <a:r>
              <a:rPr lang="en-US" dirty="0"/>
              <a:t>The NFHS writes playing rules for 17 sports </a:t>
            </a:r>
            <a:br>
              <a:rPr lang="en-US" dirty="0"/>
            </a:br>
            <a:r>
              <a:rPr lang="en-US" dirty="0"/>
              <a:t>for boys and girls at the high school level.</a:t>
            </a:r>
          </a:p>
          <a:p>
            <a:pPr lvl="1"/>
            <a:r>
              <a:rPr lang="en-US" dirty="0"/>
              <a:t>Publishes 4 million pieces of materials annually.</a:t>
            </a:r>
          </a:p>
        </p:txBody>
      </p:sp>
      <p:sp>
        <p:nvSpPr>
          <p:cNvPr id="4" name="Footer Placeholder 3">
            <a:extLst>
              <a:ext uri="{FF2B5EF4-FFF2-40B4-BE49-F238E27FC236}">
                <a16:creationId xmlns:a16="http://schemas.microsoft.com/office/drawing/2014/main" id="{1B7CA82E-6643-4C9D-9F33-07D0E8483059}"/>
              </a:ext>
            </a:extLst>
          </p:cNvPr>
          <p:cNvSpPr>
            <a:spLocks noGrp="1"/>
          </p:cNvSpPr>
          <p:nvPr>
            <p:ph type="ftr" sz="quarter" idx="11"/>
          </p:nvPr>
        </p:nvSpPr>
        <p:spPr/>
        <p:txBody>
          <a:bodyPr/>
          <a:lstStyle/>
          <a:p>
            <a:pPr>
              <a:defRPr/>
            </a:pPr>
            <a:r>
              <a:rPr lang="en-US"/>
              <a:t>www.nfhs.org</a:t>
            </a:r>
          </a:p>
        </p:txBody>
      </p:sp>
      <p:pic>
        <p:nvPicPr>
          <p:cNvPr id="26" name="Picture 25" descr="A picture containing text&#10;&#10;Description automatically generated">
            <a:extLst>
              <a:ext uri="{FF2B5EF4-FFF2-40B4-BE49-F238E27FC236}">
                <a16:creationId xmlns:a16="http://schemas.microsoft.com/office/drawing/2014/main" id="{E87CC62B-1994-4292-90AF-2C8D58982D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81227">
            <a:off x="10579716" y="679888"/>
            <a:ext cx="1247503" cy="1580785"/>
          </a:xfrm>
          <a:prstGeom prst="rect">
            <a:avLst/>
          </a:prstGeom>
        </p:spPr>
      </p:pic>
      <p:pic>
        <p:nvPicPr>
          <p:cNvPr id="24" name="Picture 23" descr="A sign on the side of a building&#10;&#10;Description automatically generated">
            <a:extLst>
              <a:ext uri="{FF2B5EF4-FFF2-40B4-BE49-F238E27FC236}">
                <a16:creationId xmlns:a16="http://schemas.microsoft.com/office/drawing/2014/main" id="{79F97A7C-B5B0-4E80-8189-5A86CC411B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800000">
            <a:off x="9490960" y="1329314"/>
            <a:ext cx="1247503" cy="1581342"/>
          </a:xfrm>
          <a:prstGeom prst="rect">
            <a:avLst/>
          </a:prstGeom>
        </p:spPr>
      </p:pic>
      <p:pic>
        <p:nvPicPr>
          <p:cNvPr id="27" name="Picture 26" descr="A picture containing person, player, baseball, grass&#10;&#10;Description automatically generated">
            <a:extLst>
              <a:ext uri="{FF2B5EF4-FFF2-40B4-BE49-F238E27FC236}">
                <a16:creationId xmlns:a16="http://schemas.microsoft.com/office/drawing/2014/main" id="{40E1DB80-B55D-4C08-A803-D4605692DA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65919" y="4954261"/>
            <a:ext cx="1060338" cy="1426464"/>
          </a:xfrm>
          <a:prstGeom prst="rect">
            <a:avLst/>
          </a:prstGeom>
        </p:spPr>
      </p:pic>
      <p:pic>
        <p:nvPicPr>
          <p:cNvPr id="28" name="Picture 27" descr="A picture containing person, game, woman, player&#10;&#10;Description automatically generated">
            <a:extLst>
              <a:ext uri="{FF2B5EF4-FFF2-40B4-BE49-F238E27FC236}">
                <a16:creationId xmlns:a16="http://schemas.microsoft.com/office/drawing/2014/main" id="{9D6DC7EC-2871-4E83-990F-92A8BDF9085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96273" y="3438634"/>
            <a:ext cx="1065093" cy="1426464"/>
          </a:xfrm>
          <a:prstGeom prst="rect">
            <a:avLst/>
          </a:prstGeom>
        </p:spPr>
      </p:pic>
      <p:pic>
        <p:nvPicPr>
          <p:cNvPr id="29" name="Picture 28" descr="A picture containing person, game, player, sport&#10;&#10;Description automatically generated">
            <a:extLst>
              <a:ext uri="{FF2B5EF4-FFF2-40B4-BE49-F238E27FC236}">
                <a16:creationId xmlns:a16="http://schemas.microsoft.com/office/drawing/2014/main" id="{1D8087E1-8B1C-4B51-8ECB-6022632FC05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60740" y="3438634"/>
            <a:ext cx="1057168" cy="1426464"/>
          </a:xfrm>
          <a:prstGeom prst="rect">
            <a:avLst/>
          </a:prstGeom>
        </p:spPr>
      </p:pic>
      <p:pic>
        <p:nvPicPr>
          <p:cNvPr id="30" name="Picture 29" descr="A person on a court&#10;&#10;Description automatically generated">
            <a:extLst>
              <a:ext uri="{FF2B5EF4-FFF2-40B4-BE49-F238E27FC236}">
                <a16:creationId xmlns:a16="http://schemas.microsoft.com/office/drawing/2014/main" id="{0E80F978-3994-4334-868E-D80FDCCE7D9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10942" y="4954261"/>
            <a:ext cx="1060338" cy="1426464"/>
          </a:xfrm>
          <a:prstGeom prst="rect">
            <a:avLst/>
          </a:prstGeom>
        </p:spPr>
      </p:pic>
      <p:pic>
        <p:nvPicPr>
          <p:cNvPr id="31" name="Picture 30" descr="A picture containing skiing, snow, man, slope&#10;&#10;Description automatically generated">
            <a:extLst>
              <a:ext uri="{FF2B5EF4-FFF2-40B4-BE49-F238E27FC236}">
                <a16:creationId xmlns:a16="http://schemas.microsoft.com/office/drawing/2014/main" id="{A47BE192-1383-4B97-9135-CDB603834C9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57974" y="3438634"/>
            <a:ext cx="1061923" cy="1426464"/>
          </a:xfrm>
          <a:prstGeom prst="rect">
            <a:avLst/>
          </a:prstGeom>
        </p:spPr>
      </p:pic>
      <p:pic>
        <p:nvPicPr>
          <p:cNvPr id="32" name="Picture 31" descr="A group of people playing football on a field&#10;&#10;Description automatically generated">
            <a:extLst>
              <a:ext uri="{FF2B5EF4-FFF2-40B4-BE49-F238E27FC236}">
                <a16:creationId xmlns:a16="http://schemas.microsoft.com/office/drawing/2014/main" id="{96BE474C-EEF5-4706-8D87-4B3F16CF0FF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10639" y="3440421"/>
            <a:ext cx="1063508" cy="1426464"/>
          </a:xfrm>
          <a:prstGeom prst="rect">
            <a:avLst/>
          </a:prstGeom>
        </p:spPr>
      </p:pic>
      <p:pic>
        <p:nvPicPr>
          <p:cNvPr id="33" name="Picture 32" descr="A group of people posing for the camera&#10;&#10;Description automatically generated">
            <a:extLst>
              <a:ext uri="{FF2B5EF4-FFF2-40B4-BE49-F238E27FC236}">
                <a16:creationId xmlns:a16="http://schemas.microsoft.com/office/drawing/2014/main" id="{7B6A455E-6EA3-4A13-83EE-7FD2582FF32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69932" y="3440212"/>
            <a:ext cx="1065093" cy="1426464"/>
          </a:xfrm>
          <a:prstGeom prst="rect">
            <a:avLst/>
          </a:prstGeom>
        </p:spPr>
      </p:pic>
      <p:pic>
        <p:nvPicPr>
          <p:cNvPr id="34" name="Picture 33" descr="A close up of a person&#10;&#10;Description automatically generated">
            <a:extLst>
              <a:ext uri="{FF2B5EF4-FFF2-40B4-BE49-F238E27FC236}">
                <a16:creationId xmlns:a16="http://schemas.microsoft.com/office/drawing/2014/main" id="{CD332072-B004-493C-ADAF-CDC7361398A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32395" y="3438634"/>
            <a:ext cx="1065093" cy="1426464"/>
          </a:xfrm>
          <a:prstGeom prst="rect">
            <a:avLst/>
          </a:prstGeom>
        </p:spPr>
      </p:pic>
      <p:pic>
        <p:nvPicPr>
          <p:cNvPr id="35" name="Picture 34" descr="A picture containing person, court, woman, man&#10;&#10;Description automatically generated">
            <a:extLst>
              <a:ext uri="{FF2B5EF4-FFF2-40B4-BE49-F238E27FC236}">
                <a16:creationId xmlns:a16="http://schemas.microsoft.com/office/drawing/2014/main" id="{F61CDB2F-C671-46BC-8D43-64C3D86F198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892107" y="3436847"/>
            <a:ext cx="1061923" cy="1426464"/>
          </a:xfrm>
          <a:prstGeom prst="rect">
            <a:avLst/>
          </a:prstGeom>
        </p:spPr>
      </p:pic>
      <p:pic>
        <p:nvPicPr>
          <p:cNvPr id="36" name="Picture 35" descr="A picture containing person, player, game, sport&#10;&#10;Description automatically generated">
            <a:extLst>
              <a:ext uri="{FF2B5EF4-FFF2-40B4-BE49-F238E27FC236}">
                <a16:creationId xmlns:a16="http://schemas.microsoft.com/office/drawing/2014/main" id="{2A1B13C4-869E-443C-9C0B-72B2073A589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180588" y="4952777"/>
            <a:ext cx="1058753" cy="1426464"/>
          </a:xfrm>
          <a:prstGeom prst="rect">
            <a:avLst/>
          </a:prstGeom>
        </p:spPr>
      </p:pic>
      <p:pic>
        <p:nvPicPr>
          <p:cNvPr id="37" name="Picture 36" descr="A basketball player in front of a crowd&#10;&#10;Description automatically generated">
            <a:extLst>
              <a:ext uri="{FF2B5EF4-FFF2-40B4-BE49-F238E27FC236}">
                <a16:creationId xmlns:a16="http://schemas.microsoft.com/office/drawing/2014/main" id="{8E343096-B257-4EB6-9813-BB5BAD1F8354}"/>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609357" y="3438634"/>
            <a:ext cx="1061923" cy="1426464"/>
          </a:xfrm>
          <a:prstGeom prst="rect">
            <a:avLst/>
          </a:prstGeom>
        </p:spPr>
      </p:pic>
      <p:pic>
        <p:nvPicPr>
          <p:cNvPr id="38" name="Picture 37" descr="A picture containing woman, sport, person, female&#10;&#10;Description automatically generated">
            <a:extLst>
              <a:ext uri="{FF2B5EF4-FFF2-40B4-BE49-F238E27FC236}">
                <a16:creationId xmlns:a16="http://schemas.microsoft.com/office/drawing/2014/main" id="{66479C5B-EDC2-4320-A572-2F381B1115D9}"/>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943010" y="4952777"/>
            <a:ext cx="1001695" cy="1426464"/>
          </a:xfrm>
          <a:prstGeom prst="rect">
            <a:avLst/>
          </a:prstGeom>
        </p:spPr>
      </p:pic>
      <p:pic>
        <p:nvPicPr>
          <p:cNvPr id="39" name="Picture 38" descr="A picture containing game, sport, water, surfing&#10;&#10;Description automatically generated">
            <a:extLst>
              <a:ext uri="{FF2B5EF4-FFF2-40B4-BE49-F238E27FC236}">
                <a16:creationId xmlns:a16="http://schemas.microsoft.com/office/drawing/2014/main" id="{D9A9B0E1-86C3-495E-8AC4-6D4B7EF15977}"/>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032395" y="4952777"/>
            <a:ext cx="1061923" cy="1426464"/>
          </a:xfrm>
          <a:prstGeom prst="rect">
            <a:avLst/>
          </a:prstGeom>
        </p:spPr>
      </p:pic>
      <p:pic>
        <p:nvPicPr>
          <p:cNvPr id="40" name="Picture 39" descr="A picture containing outdoor, holding, player, baseball&#10;&#10;Description automatically generated">
            <a:extLst>
              <a:ext uri="{FF2B5EF4-FFF2-40B4-BE49-F238E27FC236}">
                <a16:creationId xmlns:a16="http://schemas.microsoft.com/office/drawing/2014/main" id="{5F5E6A7A-5044-451F-8D8F-AD1E67B5F868}"/>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324046" y="4952777"/>
            <a:ext cx="1057168" cy="1426464"/>
          </a:xfrm>
          <a:prstGeom prst="rect">
            <a:avLst/>
          </a:prstGeom>
        </p:spPr>
      </p:pic>
      <p:pic>
        <p:nvPicPr>
          <p:cNvPr id="41" name="Picture 40" descr="A group of baseball players standing on top of a field&#10;&#10;Description automatically generated">
            <a:extLst>
              <a:ext uri="{FF2B5EF4-FFF2-40B4-BE49-F238E27FC236}">
                <a16:creationId xmlns:a16="http://schemas.microsoft.com/office/drawing/2014/main" id="{82F49BFA-EF2F-4D85-B3C0-B732D7494E2C}"/>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755985" y="4954261"/>
            <a:ext cx="1061923" cy="1426464"/>
          </a:xfrm>
          <a:prstGeom prst="rect">
            <a:avLst/>
          </a:prstGeom>
        </p:spPr>
      </p:pic>
      <p:pic>
        <p:nvPicPr>
          <p:cNvPr id="42" name="Picture 41" descr="A person holding a sign&#10;&#10;Description automatically generated">
            <a:extLst>
              <a:ext uri="{FF2B5EF4-FFF2-40B4-BE49-F238E27FC236}">
                <a16:creationId xmlns:a16="http://schemas.microsoft.com/office/drawing/2014/main" id="{11AFE100-C023-4897-9D53-6ACC7FA31344}"/>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902613" y="4954261"/>
            <a:ext cx="1058753" cy="1426464"/>
          </a:xfrm>
          <a:prstGeom prst="rect">
            <a:avLst/>
          </a:prstGeom>
        </p:spPr>
      </p:pic>
    </p:spTree>
    <p:extLst>
      <p:ext uri="{BB962C8B-B14F-4D97-AF65-F5344CB8AC3E}">
        <p14:creationId xmlns:p14="http://schemas.microsoft.com/office/powerpoint/2010/main" val="3930337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330B3-709D-446C-84BD-9C33E8C54443}"/>
              </a:ext>
            </a:extLst>
          </p:cNvPr>
          <p:cNvSpPr>
            <a:spLocks noGrp="1"/>
          </p:cNvSpPr>
          <p:nvPr>
            <p:ph type="title"/>
          </p:nvPr>
        </p:nvSpPr>
        <p:spPr/>
        <p:txBody>
          <a:bodyPr/>
          <a:lstStyle/>
          <a:p>
            <a:r>
              <a:rPr lang="en-US" dirty="0"/>
              <a:t>NFHS Rules Book as e-Books </a:t>
            </a:r>
          </a:p>
        </p:txBody>
      </p:sp>
      <p:sp>
        <p:nvSpPr>
          <p:cNvPr id="3" name="Content Placeholder 2">
            <a:extLst>
              <a:ext uri="{FF2B5EF4-FFF2-40B4-BE49-F238E27FC236}">
                <a16:creationId xmlns:a16="http://schemas.microsoft.com/office/drawing/2014/main" id="{679F1D31-8747-4061-AF74-B4A5DF1C10D0}"/>
              </a:ext>
            </a:extLst>
          </p:cNvPr>
          <p:cNvSpPr>
            <a:spLocks noGrp="1"/>
          </p:cNvSpPr>
          <p:nvPr>
            <p:ph idx="1"/>
          </p:nvPr>
        </p:nvSpPr>
        <p:spPr>
          <a:xfrm>
            <a:off x="6096000" y="1989139"/>
            <a:ext cx="5871634" cy="4338637"/>
          </a:xfrm>
        </p:spPr>
        <p:txBody>
          <a:bodyPr/>
          <a:lstStyle/>
          <a:p>
            <a:r>
              <a:rPr lang="en-US" dirty="0"/>
              <a:t>E-books features:</a:t>
            </a:r>
          </a:p>
          <a:p>
            <a:pPr lvl="1"/>
            <a:r>
              <a:rPr lang="en-US" dirty="0"/>
              <a:t>Searchable</a:t>
            </a:r>
          </a:p>
          <a:p>
            <a:pPr lvl="1"/>
            <a:r>
              <a:rPr lang="en-US" dirty="0"/>
              <a:t>Highlight areas of interest</a:t>
            </a:r>
          </a:p>
          <a:p>
            <a:pPr lvl="1"/>
            <a:r>
              <a:rPr lang="en-US" dirty="0"/>
              <a:t>Make notes</a:t>
            </a:r>
          </a:p>
          <a:p>
            <a:pPr lvl="1"/>
            <a:r>
              <a:rPr lang="en-US" dirty="0"/>
              <a:t>Easy navigation</a:t>
            </a:r>
          </a:p>
          <a:p>
            <a:pPr lvl="1"/>
            <a:r>
              <a:rPr lang="en-US" dirty="0"/>
              <a:t>Adjustable viewing size</a:t>
            </a:r>
          </a:p>
          <a:p>
            <a:pPr lvl="1"/>
            <a:r>
              <a:rPr lang="en-US" dirty="0"/>
              <a:t>Immediate availability</a:t>
            </a:r>
          </a:p>
        </p:txBody>
      </p:sp>
      <p:sp>
        <p:nvSpPr>
          <p:cNvPr id="4" name="Footer Placeholder 3">
            <a:extLst>
              <a:ext uri="{FF2B5EF4-FFF2-40B4-BE49-F238E27FC236}">
                <a16:creationId xmlns:a16="http://schemas.microsoft.com/office/drawing/2014/main" id="{58A47E54-B990-446E-9912-7619FA6A1301}"/>
              </a:ext>
            </a:extLst>
          </p:cNvPr>
          <p:cNvSpPr>
            <a:spLocks noGrp="1"/>
          </p:cNvSpPr>
          <p:nvPr>
            <p:ph type="ftr" sz="quarter" idx="11"/>
          </p:nvPr>
        </p:nvSpPr>
        <p:spPr/>
        <p:txBody>
          <a:bodyPr/>
          <a:lstStyle/>
          <a:p>
            <a:pPr>
              <a:defRPr/>
            </a:pPr>
            <a:r>
              <a:rPr lang="en-US"/>
              <a:t>www.nfhs.org</a:t>
            </a:r>
          </a:p>
        </p:txBody>
      </p:sp>
      <p:pic>
        <p:nvPicPr>
          <p:cNvPr id="5" name="Picture 4" descr="A screenshot of a cell phone&#10;&#10;Description generated with high confidence">
            <a:extLst>
              <a:ext uri="{FF2B5EF4-FFF2-40B4-BE49-F238E27FC236}">
                <a16:creationId xmlns:a16="http://schemas.microsoft.com/office/drawing/2014/main" id="{6CE84013-1DFF-495A-995C-79DFAE7B92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1688" y="1879846"/>
            <a:ext cx="3573462" cy="4640860"/>
          </a:xfrm>
          <a:prstGeom prst="rect">
            <a:avLst/>
          </a:prstGeom>
        </p:spPr>
      </p:pic>
    </p:spTree>
    <p:extLst>
      <p:ext uri="{BB962C8B-B14F-4D97-AF65-F5344CB8AC3E}">
        <p14:creationId xmlns:p14="http://schemas.microsoft.com/office/powerpoint/2010/main" val="499859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F5C2C-FF2F-4349-B016-F0A3255BB736}"/>
              </a:ext>
            </a:extLst>
          </p:cNvPr>
          <p:cNvSpPr>
            <a:spLocks noGrp="1"/>
          </p:cNvSpPr>
          <p:nvPr>
            <p:ph type="title"/>
          </p:nvPr>
        </p:nvSpPr>
        <p:spPr/>
        <p:txBody>
          <a:bodyPr/>
          <a:lstStyle/>
          <a:p>
            <a:r>
              <a:rPr lang="en-US" dirty="0"/>
              <a:t>NEW NFHS Rules App</a:t>
            </a:r>
          </a:p>
        </p:txBody>
      </p:sp>
      <p:sp>
        <p:nvSpPr>
          <p:cNvPr id="3" name="Content Placeholder 2">
            <a:extLst>
              <a:ext uri="{FF2B5EF4-FFF2-40B4-BE49-F238E27FC236}">
                <a16:creationId xmlns:a16="http://schemas.microsoft.com/office/drawing/2014/main" id="{87878C79-37AF-4424-BE3E-A332969CA269}"/>
              </a:ext>
            </a:extLst>
          </p:cNvPr>
          <p:cNvSpPr>
            <a:spLocks noGrp="1"/>
          </p:cNvSpPr>
          <p:nvPr>
            <p:ph idx="1"/>
          </p:nvPr>
        </p:nvSpPr>
        <p:spPr>
          <a:xfrm>
            <a:off x="5067300" y="1989139"/>
            <a:ext cx="6900334" cy="4338637"/>
          </a:xfrm>
        </p:spPr>
        <p:txBody>
          <a:bodyPr/>
          <a:lstStyle/>
          <a:p>
            <a:r>
              <a:rPr lang="en-US" dirty="0"/>
              <a:t>Rules App features:</a:t>
            </a:r>
          </a:p>
          <a:p>
            <a:pPr lvl="1"/>
            <a:r>
              <a:rPr lang="en-US" dirty="0"/>
              <a:t>Searchable</a:t>
            </a:r>
          </a:p>
          <a:p>
            <a:pPr lvl="1"/>
            <a:r>
              <a:rPr lang="en-US" dirty="0"/>
              <a:t>Highlight notes</a:t>
            </a:r>
          </a:p>
          <a:p>
            <a:pPr lvl="1"/>
            <a:r>
              <a:rPr lang="en-US" dirty="0"/>
              <a:t>Bookmarks</a:t>
            </a:r>
          </a:p>
          <a:p>
            <a:pPr lvl="1"/>
            <a:r>
              <a:rPr lang="en-US" dirty="0"/>
              <a:t>Quizzes for all sports</a:t>
            </a:r>
          </a:p>
          <a:p>
            <a:pPr lvl="1"/>
            <a:r>
              <a:rPr lang="en-US" dirty="0"/>
              <a:t>Easy navigation</a:t>
            </a:r>
          </a:p>
          <a:p>
            <a:pPr lvl="1"/>
            <a:r>
              <a:rPr lang="en-US" dirty="0"/>
              <a:t>Immediate availability</a:t>
            </a:r>
          </a:p>
          <a:p>
            <a:pPr lvl="1"/>
            <a:r>
              <a:rPr lang="en-US" dirty="0"/>
              <a:t>Free to paid members of the NFHS Coaches </a:t>
            </a:r>
            <a:br>
              <a:rPr lang="en-US" dirty="0"/>
            </a:br>
            <a:r>
              <a:rPr lang="en-US" dirty="0"/>
              <a:t>and Officials Associations</a:t>
            </a:r>
          </a:p>
          <a:p>
            <a:pPr lvl="1"/>
            <a:r>
              <a:rPr lang="en-US" dirty="0">
                <a:hlinkClick r:id="rId3"/>
              </a:rPr>
              <a:t>www.nfhs.org/erules</a:t>
            </a:r>
            <a:r>
              <a:rPr lang="en-US" dirty="0"/>
              <a:t> for more information</a:t>
            </a:r>
          </a:p>
        </p:txBody>
      </p:sp>
      <p:sp>
        <p:nvSpPr>
          <p:cNvPr id="4" name="Footer Placeholder 3">
            <a:extLst>
              <a:ext uri="{FF2B5EF4-FFF2-40B4-BE49-F238E27FC236}">
                <a16:creationId xmlns:a16="http://schemas.microsoft.com/office/drawing/2014/main" id="{5D8FA7EE-1E51-4C08-81DE-D03D70177F7D}"/>
              </a:ext>
            </a:extLst>
          </p:cNvPr>
          <p:cNvSpPr>
            <a:spLocks noGrp="1"/>
          </p:cNvSpPr>
          <p:nvPr>
            <p:ph type="ftr" sz="quarter" idx="11"/>
          </p:nvPr>
        </p:nvSpPr>
        <p:spPr/>
        <p:txBody>
          <a:bodyPr/>
          <a:lstStyle/>
          <a:p>
            <a:pPr>
              <a:defRPr/>
            </a:pPr>
            <a:r>
              <a:rPr lang="en-US"/>
              <a:t>www.nfhs.org</a:t>
            </a:r>
          </a:p>
        </p:txBody>
      </p:sp>
      <p:pic>
        <p:nvPicPr>
          <p:cNvPr id="5" name="Content Placeholder 7">
            <a:extLst>
              <a:ext uri="{FF2B5EF4-FFF2-40B4-BE49-F238E27FC236}">
                <a16:creationId xmlns:a16="http://schemas.microsoft.com/office/drawing/2014/main" id="{F1FBF074-E816-4B43-8A24-5937896123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040664" y="1976935"/>
            <a:ext cx="2509025" cy="4462692"/>
          </a:xfrm>
          <a:prstGeom prst="rect">
            <a:avLst/>
          </a:prstGeom>
          <a:noFill/>
          <a:ln w="9525">
            <a:noFill/>
            <a:miter lim="800000"/>
            <a:headEnd/>
            <a:tailEnd/>
          </a:ln>
        </p:spPr>
      </p:pic>
    </p:spTree>
    <p:extLst>
      <p:ext uri="{BB962C8B-B14F-4D97-AF65-F5344CB8AC3E}">
        <p14:creationId xmlns:p14="http://schemas.microsoft.com/office/powerpoint/2010/main" val="2981972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4097A7A-D141-48C5-82FA-7CDB4CA54B17}"/>
              </a:ext>
            </a:extLst>
          </p:cNvPr>
          <p:cNvSpPr>
            <a:spLocks noGrp="1"/>
          </p:cNvSpPr>
          <p:nvPr>
            <p:ph type="title"/>
          </p:nvPr>
        </p:nvSpPr>
        <p:spPr/>
        <p:txBody>
          <a:bodyPr/>
          <a:lstStyle/>
          <a:p>
            <a:r>
              <a:rPr lang="en-US" dirty="0"/>
              <a:t>2020 nfhs field hockey RULES CHANGES</a:t>
            </a:r>
          </a:p>
        </p:txBody>
      </p:sp>
      <p:sp>
        <p:nvSpPr>
          <p:cNvPr id="6" name="Text Placeholder 5">
            <a:extLst>
              <a:ext uri="{FF2B5EF4-FFF2-40B4-BE49-F238E27FC236}">
                <a16:creationId xmlns:a16="http://schemas.microsoft.com/office/drawing/2014/main" id="{BDE44A75-DDB9-4854-ABAB-FDD71E467328}"/>
              </a:ext>
            </a:extLst>
          </p:cNvPr>
          <p:cNvSpPr>
            <a:spLocks noGrp="1"/>
          </p:cNvSpPr>
          <p:nvPr>
            <p:ph type="body" idx="1"/>
          </p:nvPr>
        </p:nvSpPr>
        <p:spPr/>
        <p:txBody>
          <a:bodyPr/>
          <a:lstStyle/>
          <a:p>
            <a:r>
              <a:rPr lang="en-US" dirty="0"/>
              <a:t>Rules Changes</a:t>
            </a:r>
          </a:p>
        </p:txBody>
      </p:sp>
    </p:spTree>
    <p:extLst>
      <p:ext uri="{BB962C8B-B14F-4D97-AF65-F5344CB8AC3E}">
        <p14:creationId xmlns:p14="http://schemas.microsoft.com/office/powerpoint/2010/main" val="3962561200"/>
      </p:ext>
    </p:extLst>
  </p:cSld>
  <p:clrMapOvr>
    <a:masterClrMapping/>
  </p:clrMapOvr>
</p:sld>
</file>

<file path=ppt/theme/theme1.xml><?xml version="1.0" encoding="utf-8"?>
<a:theme xmlns:a="http://schemas.openxmlformats.org/drawingml/2006/main" name="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0-21 NFHS Stock PowerPoint Slides_Wide Format" id="{33000EDB-4C2D-4368-81AE-94ADB43CEBD3}" vid="{2F542516-D35C-4C46-A910-A1C792D57C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5C21D781398AB41A99BF36BE54ED7E5" ma:contentTypeVersion="15" ma:contentTypeDescription="Create a new document." ma:contentTypeScope="" ma:versionID="88715a354204520d5ea225311a983d45">
  <xsd:schema xmlns:xsd="http://www.w3.org/2001/XMLSchema" xmlns:xs="http://www.w3.org/2001/XMLSchema" xmlns:p="http://schemas.microsoft.com/office/2006/metadata/properties" xmlns:ns1="http://schemas.microsoft.com/sharepoint/v3" xmlns:ns3="32aa04f0-6cb7-45ca-9e27-b4bbda09a12b" xmlns:ns4="df1318ae-9a6a-4840-ab60-f2669db4b87d" targetNamespace="http://schemas.microsoft.com/office/2006/metadata/properties" ma:root="true" ma:fieldsID="a56cb1392e1b9fbecd5f65d792284c1a" ns1:_="" ns3:_="" ns4:_="">
    <xsd:import namespace="http://schemas.microsoft.com/sharepoint/v3"/>
    <xsd:import namespace="32aa04f0-6cb7-45ca-9e27-b4bbda09a12b"/>
    <xsd:import namespace="df1318ae-9a6a-4840-ab60-f2669db4b87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4:SharedWithUsers" minOccurs="0"/>
                <xsd:element ref="ns4:SharedWithDetails" minOccurs="0"/>
                <xsd:element ref="ns4:SharingHintHash"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2aa04f0-6cb7-45ca-9e27-b4bbda09a12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f1318ae-9a6a-4840-ab60-f2669db4b87d"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SharingHintHash" ma:index="15"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1A6BCC-B364-4C93-98C7-CB184300AB33}">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8410836A-C6EE-4CB0-846D-30AAFC18B9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2aa04f0-6cb7-45ca-9e27-b4bbda09a12b"/>
    <ds:schemaRef ds:uri="df1318ae-9a6a-4840-ab60-f2669db4b8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66EB9A8-5CE4-4C93-9259-0EB77ED67B6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2020-21 NFHS Field Hockey PowerPoint_Wide Format</Template>
  <TotalTime>437</TotalTime>
  <Words>6593</Words>
  <Application>Microsoft Office PowerPoint</Application>
  <PresentationFormat>Widescreen</PresentationFormat>
  <Paragraphs>473</Paragraphs>
  <Slides>52</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Calibri</vt:lpstr>
      <vt:lpstr>Courier New</vt:lpstr>
      <vt:lpstr>Times New Roman</vt:lpstr>
      <vt:lpstr>Wingdings</vt:lpstr>
      <vt:lpstr>Office Theme</vt:lpstr>
      <vt:lpstr>2020-21 NFHS Field hockey Rules PowerPoint</vt:lpstr>
      <vt:lpstr>PowerPoint Presentation</vt:lpstr>
      <vt:lpstr>National Federation of  State High School Associations</vt:lpstr>
      <vt:lpstr>National Federation of  State High School Associations</vt:lpstr>
      <vt:lpstr>NFHS Rules Review Committee</vt:lpstr>
      <vt:lpstr>National Federation of  State High School Associations</vt:lpstr>
      <vt:lpstr>NFHS Rules Book as e-Books </vt:lpstr>
      <vt:lpstr>NEW NFHS Rules App</vt:lpstr>
      <vt:lpstr>2020 nfhs field hockey RULES CHANGES</vt:lpstr>
      <vt:lpstr>The field</vt:lpstr>
      <vt:lpstr>SECTION 5 PLAYER UNIFORM</vt:lpstr>
      <vt:lpstr>SECTION 5 PLAYER UNIFORM</vt:lpstr>
      <vt:lpstr>SECTION 5 PLAYER UNIFORM</vt:lpstr>
      <vt:lpstr> SECTION 6 PLAYER EQUIPMENT </vt:lpstr>
      <vt:lpstr> SECTION 8 GOALKEEPER EQUIPMENT </vt:lpstr>
      <vt:lpstr> HEAD COACH RESPONSIBILITIES </vt:lpstr>
      <vt:lpstr>OFFICIALS </vt:lpstr>
      <vt:lpstr>PROCEDURES</vt:lpstr>
      <vt:lpstr> SECTION 4 OTHER </vt:lpstr>
      <vt:lpstr>PROCEDURES</vt:lpstr>
      <vt:lpstr>TECHNIQUES</vt:lpstr>
      <vt:lpstr> Length OF PERIODS </vt:lpstr>
      <vt:lpstr>STARTING AND STOPPING THE CLOCK</vt:lpstr>
      <vt:lpstr>SUBSTITUTION</vt:lpstr>
      <vt:lpstr>PLAYER MISCONDUCT AND PENALTIES</vt:lpstr>
      <vt:lpstr>PLAYER MISCONDUCT AND PENALTIES</vt:lpstr>
      <vt:lpstr>PENALTY CORNER</vt:lpstr>
      <vt:lpstr>COACHES’ CONDUCT </vt:lpstr>
      <vt:lpstr>COACHES’ CONDUCT</vt:lpstr>
      <vt:lpstr>Coaches’ conduct</vt:lpstr>
      <vt:lpstr>2020 nfhs Field Hockey  Editorial CHANGES</vt:lpstr>
      <vt:lpstr> THE FIELD AND MARKINGS </vt:lpstr>
      <vt:lpstr>PLAYER EQUIPMENT</vt:lpstr>
      <vt:lpstr>PLAYER EQUIPMENT</vt:lpstr>
      <vt:lpstr>GOALKEEPER EQUIPMENT</vt:lpstr>
      <vt:lpstr>officials</vt:lpstr>
      <vt:lpstr>PENALTY CORNER</vt:lpstr>
      <vt:lpstr>2020 Nfhs Field hockey points of emphasis</vt:lpstr>
      <vt:lpstr>Providing an official scorer and timer</vt:lpstr>
      <vt:lpstr>tackling</vt:lpstr>
      <vt:lpstr>5-yards</vt:lpstr>
      <vt:lpstr>Issuing cards</vt:lpstr>
      <vt:lpstr>NFHS OFFICIALS Education </vt:lpstr>
      <vt:lpstr>PowerPoint Presentation</vt:lpstr>
      <vt:lpstr>NFHS Center for Officials Services (COS)</vt:lpstr>
      <vt:lpstr> NFHS Learning Center</vt:lpstr>
      <vt:lpstr>PowerPoint Presentation</vt:lpstr>
      <vt:lpstr>NFHS Network</vt:lpstr>
      <vt:lpstr>NFHS Network</vt:lpstr>
      <vt:lpstr>PowerPoint Presentation</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2020-21 NFHS Field hockey Rules PowerPoint</dc:title>
  <dc:creator>Julie Cochran</dc:creator>
  <cp:lastModifiedBy>Andrea Mortimer</cp:lastModifiedBy>
  <cp:revision>8</cp:revision>
  <cp:lastPrinted>2020-02-10T18:46:21Z</cp:lastPrinted>
  <dcterms:created xsi:type="dcterms:W3CDTF">2020-04-30T15:03:22Z</dcterms:created>
  <dcterms:modified xsi:type="dcterms:W3CDTF">2020-06-05T17:13:07Z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0x01010095C21D781398AB41A99BF36BE54ED7E5</vt:lpwstr>
  </property>
</Properties>
</file>