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81" r:id="rId4"/>
    <p:sldId id="258" r:id="rId5"/>
    <p:sldId id="260" r:id="rId6"/>
    <p:sldId id="261" r:id="rId7"/>
    <p:sldId id="265" r:id="rId8"/>
    <p:sldId id="267" r:id="rId9"/>
    <p:sldId id="264" r:id="rId10"/>
    <p:sldId id="263" r:id="rId11"/>
    <p:sldId id="305" r:id="rId12"/>
    <p:sldId id="285" r:id="rId13"/>
    <p:sldId id="307" r:id="rId14"/>
    <p:sldId id="292" r:id="rId15"/>
    <p:sldId id="283" r:id="rId16"/>
    <p:sldId id="308" r:id="rId17"/>
    <p:sldId id="309" r:id="rId18"/>
    <p:sldId id="310" r:id="rId19"/>
    <p:sldId id="313" r:id="rId20"/>
    <p:sldId id="312" r:id="rId21"/>
    <p:sldId id="311" r:id="rId22"/>
    <p:sldId id="282" r:id="rId23"/>
    <p:sldId id="259" r:id="rId24"/>
    <p:sldId id="314" r:id="rId25"/>
    <p:sldId id="317" r:id="rId26"/>
    <p:sldId id="316" r:id="rId27"/>
    <p:sldId id="273" r:id="rId28"/>
    <p:sldId id="277" r:id="rId29"/>
    <p:sldId id="272" r:id="rId30"/>
    <p:sldId id="269" r:id="rId31"/>
    <p:sldId id="318" r:id="rId32"/>
    <p:sldId id="270" r:id="rId33"/>
    <p:sldId id="315" r:id="rId34"/>
    <p:sldId id="290" r:id="rId35"/>
    <p:sldId id="280" r:id="rId36"/>
    <p:sldId id="319" r:id="rId37"/>
    <p:sldId id="321" r:id="rId38"/>
    <p:sldId id="279" r:id="rId39"/>
    <p:sldId id="320" r:id="rId40"/>
    <p:sldId id="278" r:id="rId41"/>
    <p:sldId id="291" r:id="rId42"/>
    <p:sldId id="276" r:id="rId43"/>
    <p:sldId id="284" r:id="rId44"/>
    <p:sldId id="275" r:id="rId45"/>
    <p:sldId id="294" r:id="rId46"/>
    <p:sldId id="274" r:id="rId47"/>
    <p:sldId id="322" r:id="rId48"/>
    <p:sldId id="323" r:id="rId49"/>
    <p:sldId id="324" r:id="rId50"/>
    <p:sldId id="298" r:id="rId51"/>
    <p:sldId id="299" r:id="rId52"/>
    <p:sldId id="300" r:id="rId53"/>
    <p:sldId id="301" r:id="rId54"/>
    <p:sldId id="288" r:id="rId55"/>
    <p:sldId id="302" r:id="rId56"/>
    <p:sldId id="303" r:id="rId57"/>
    <p:sldId id="325" r:id="rId58"/>
    <p:sldId id="304"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883"/>
    <a:srgbClr val="414B56"/>
    <a:srgbClr val="006A4E"/>
    <a:srgbClr val="581963"/>
    <a:srgbClr val="E96B10"/>
    <a:srgbClr val="FFCE00"/>
    <a:srgbClr val="003798"/>
    <a:srgbClr val="F791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43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5CA9B63-70D9-4FEA-A77F-56E5E191E25F}" type="datetimeFigureOut">
              <a:rPr lang="en-US"/>
              <a:pPr>
                <a:defRPr/>
              </a:pPr>
              <a:t>6/25/2014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904CECC-1F01-49AB-91D5-6E19864251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Thank you for participating in this annual interpretation meeting.  While the game of field hockey is in reasonable shape, we continue to work toward improving the game and hopefully putting young people in safe conditions and in situations that they are able to find success in some aspect of the of the game.  Ultimately, our goal is for them to be safe, have fun and gain some valuable life lessons from participation.</a:t>
            </a:r>
          </a:p>
          <a:p>
            <a:pPr eaLnBrk="1" hangingPunct="1">
              <a:spcBef>
                <a:spcPct val="0"/>
              </a:spcBef>
            </a:pPr>
            <a:endParaRPr lang="en-US" smtClean="0"/>
          </a:p>
          <a:p>
            <a:pPr eaLnBrk="1" hangingPunct="1">
              <a:spcBef>
                <a:spcPct val="0"/>
              </a:spcBef>
            </a:pPr>
            <a:r>
              <a:rPr lang="en-US" smtClean="0"/>
              <a:t>Areas in this PowerPoint that are </a:t>
            </a:r>
            <a:r>
              <a:rPr lang="en-US" u="sng" smtClean="0"/>
              <a:t>underlined</a:t>
            </a:r>
            <a:r>
              <a:rPr lang="en-US" smtClean="0"/>
              <a:t> designate that the text was newly added to the rules this year.  </a:t>
            </a:r>
            <a:r>
              <a:rPr lang="en-US" b="1" smtClean="0"/>
              <a:t>Bold </a:t>
            </a:r>
            <a:r>
              <a:rPr lang="en-US" smtClean="0"/>
              <a:t>notations mean the language is either a title, heading or penalty.  Deletions and modifications are aptly identified as well.  Where appropriate, notes and comments will be found under some of the PowerPoint slides.  Not every rule change or editorial change warrants an explanation over and above the stated rationale.  Thank you again for your attendance, participation and dedication to interscholastic athletics.  Have a fantastic field hockey season!</a:t>
            </a:r>
          </a:p>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982A80-0455-4708-A420-8483376AC88E}"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7971F-BCB8-42C7-B147-54A3BBE6D4D2}" type="slidenum">
              <a:rPr lang="en-US" smtClean="0"/>
              <a:pPr/>
              <a:t>14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904CECC-1F01-49AB-91D5-6E19864251DB}" type="slidenum">
              <a:rPr lang="en-US" smtClean="0"/>
              <a:pPr>
                <a:defRPr/>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NFHS Field Hockey Rules Committee and the NFHS Board of Directors believes there are areas of the game of interscholastic field hockey that need to be addressed and given special attention.  These areas of concern are often cyclical, some areas need more attention than others, and that is why they might appear in the rules book for consecutive editions.  </a:t>
            </a:r>
          </a:p>
          <a:p>
            <a:pPr eaLnBrk="1" hangingPunct="1">
              <a:spcBef>
                <a:spcPct val="0"/>
              </a:spcBef>
            </a:pPr>
            <a:r>
              <a:rPr lang="en-US" smtClean="0"/>
              <a:t>These concerns are identified as “Points of Emphasis.”  For the 2014 high school field hockey season, attention is being called to: use of cards, officials’ professionalism and coach's responsibilities.  When a topic is included in the Points of Emphasis, these topics are important enough to reinforce or they are not being given the proper attention.  While many of these topics have the same titles from last season, they have been updated to reflect additional concerns from the committee.</a:t>
            </a:r>
          </a:p>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46A2DA-F9B4-4579-B826-0F642A24E62D}" type="slidenum">
              <a:rPr lang="en-US" smtClean="0"/>
              <a:pPr/>
              <a:t>34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A336B8-D625-46E2-8EB0-DA2AA98FFCF1}" type="slidenum">
              <a:rPr lang="en-US" smtClean="0"/>
              <a:pPr/>
              <a:t>41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NFHS Coach Certification Program and all its courses can be accessed at www.nfhslearn.com. The courses are segmented into four categories: Core courses, Sport-Specific courses, Elective courses and Free courses. </a:t>
            </a:r>
          </a:p>
          <a:p>
            <a:pPr eaLnBrk="1" hangingPunct="1">
              <a:spcBef>
                <a:spcPct val="0"/>
              </a:spcBef>
            </a:pPr>
            <a:r>
              <a:rPr lang="en-US" smtClean="0"/>
              <a:t>Core courses are typically the courses that are used to fulfill state coaching requirements. Core courses include Fundamentals of Coaching, which informs the coach on his/her role as a coach at the interscholastic level. The other core course is First Aid for Coaches, which is a first aid course developed by the American Red Cross.</a:t>
            </a:r>
          </a:p>
          <a:p>
            <a:pPr eaLnBrk="1" hangingPunct="1">
              <a:spcBef>
                <a:spcPct val="0"/>
              </a:spcBef>
            </a:pPr>
            <a:r>
              <a:rPr lang="en-US" smtClean="0"/>
              <a:t>Sport-Specific  courses highlight the methods to teach the skills and tactics of the sport. The NFHS partners with national organizations to bring coaches the content experts in every sport.</a:t>
            </a:r>
          </a:p>
          <a:p>
            <a:pPr eaLnBrk="1" hangingPunct="1">
              <a:spcBef>
                <a:spcPct val="0"/>
              </a:spcBef>
            </a:pPr>
            <a:r>
              <a:rPr lang="en-US" smtClean="0"/>
              <a:t>Elective courses go further into detail on content that was introduced in Fundamentals of Coaching.</a:t>
            </a:r>
          </a:p>
          <a:p>
            <a:pPr eaLnBrk="1" hangingPunct="1">
              <a:spcBef>
                <a:spcPct val="0"/>
              </a:spcBef>
            </a:pPr>
            <a:r>
              <a:rPr lang="en-US" smtClean="0"/>
              <a:t>Free courses are elective courses and are identical to other NFHSLearn courses, but are available at no cost!</a:t>
            </a:r>
          </a:p>
          <a:p>
            <a:pPr eaLnBrk="1" hangingPunct="1">
              <a:spcBef>
                <a:spcPct val="0"/>
              </a:spcBef>
            </a:pPr>
            <a:r>
              <a:rPr lang="en-US" smtClean="0"/>
              <a:t>Coaches can </a:t>
            </a:r>
            <a:r>
              <a:rPr lang="en-US" b="1" i="1" smtClean="0">
                <a:latin typeface="Garamond" pitchFamily="18" charset="0"/>
              </a:rPr>
              <a:t>Get Certified! </a:t>
            </a:r>
            <a:r>
              <a:rPr lang="en-US" smtClean="0"/>
              <a:t>as an Accredited Interscholastic Coach with the NFHS by taking Fundamentals of Coaching, First Aid for Coaches OR its equivalent and a sport-specific course OR Teaching Sports Skills. </a:t>
            </a:r>
            <a:r>
              <a:rPr lang="en-US" b="1" i="1" smtClean="0">
                <a:latin typeface="Garamond" pitchFamily="18" charset="0"/>
              </a:rPr>
              <a:t>Get Certified! </a:t>
            </a:r>
            <a:r>
              <a:rPr lang="en-US" smtClean="0"/>
              <a:t>Today!</a:t>
            </a:r>
          </a:p>
          <a:p>
            <a:pPr eaLnBrk="1" hangingPunct="1">
              <a:spcBef>
                <a:spcPct val="0"/>
              </a:spcBef>
            </a:pPr>
            <a:r>
              <a:rPr lang="en-US" smtClean="0"/>
              <a:t>Sport-Specific courses scheduled to be developed in 2012: Baseball, Ice Hockey, Swimming and Diving</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D3CBE3-5EB0-4562-84A0-5D27FA187207}" type="slidenum">
              <a:rPr lang="en-US" smtClean="0"/>
              <a:pPr/>
              <a:t>54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mtClean="0"/>
              <a:t>Just a reminder, there are several new and/or updated coaching courses located at nfhslearn.com.</a:t>
            </a:r>
          </a:p>
          <a:p>
            <a:pPr eaLnBrk="1" hangingPunct="1">
              <a:spcBef>
                <a:spcPct val="0"/>
              </a:spcBef>
              <a:buFontTx/>
              <a:buChar char="•"/>
            </a:pPr>
            <a:r>
              <a:rPr lang="en-US" smtClean="0"/>
              <a:t>Check them out!</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408B6D-0858-4894-AA6E-CFC495530DAB}" type="slidenum">
              <a:rPr lang="en-US" smtClean="0"/>
              <a:pPr/>
              <a:t>55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21034"/>
        </a:solidFill>
        <a:effectLst/>
      </p:bgPr>
    </p:bg>
    <p:spTree>
      <p:nvGrpSpPr>
        <p:cNvPr id="1" name=""/>
        <p:cNvGrpSpPr/>
        <p:nvPr/>
      </p:nvGrpSpPr>
      <p:grpSpPr>
        <a:xfrm>
          <a:off x="0" y="0"/>
          <a:ext cx="0" cy="0"/>
          <a:chOff x="0" y="0"/>
          <a:chExt cx="0" cy="0"/>
        </a:xfrm>
      </p:grpSpPr>
      <p:pic>
        <p:nvPicPr>
          <p:cNvPr id="4" name="Picture 11" descr="NFHS-Small-Logo-color-Trans"/>
          <p:cNvPicPr>
            <a:picLocks noChangeAspect="1" noChangeArrowheads="1"/>
          </p:cNvPicPr>
          <p:nvPr/>
        </p:nvPicPr>
        <p:blipFill>
          <a:blip r:embed="rId2" cstate="print"/>
          <a:srcRect/>
          <a:stretch>
            <a:fillRect/>
          </a:stretch>
        </p:blipFill>
        <p:spPr bwMode="auto">
          <a:xfrm>
            <a:off x="4233863" y="728663"/>
            <a:ext cx="673100" cy="979487"/>
          </a:xfrm>
          <a:prstGeom prst="rect">
            <a:avLst/>
          </a:prstGeom>
          <a:noFill/>
          <a:ln w="9525">
            <a:noFill/>
            <a:miter lim="800000"/>
            <a:headEnd/>
            <a:tailEnd/>
          </a:ln>
        </p:spPr>
      </p:pic>
      <p:sp>
        <p:nvSpPr>
          <p:cNvPr id="5" name="Text Box 12"/>
          <p:cNvSpPr txBox="1">
            <a:spLocks noChangeArrowheads="1"/>
          </p:cNvSpPr>
          <p:nvPr/>
        </p:nvSpPr>
        <p:spPr bwMode="auto">
          <a:xfrm>
            <a:off x="5110163" y="6273800"/>
            <a:ext cx="4033837" cy="396875"/>
          </a:xfrm>
          <a:prstGeom prst="rect">
            <a:avLst/>
          </a:prstGeom>
          <a:noFill/>
          <a:ln w="9525">
            <a:noFill/>
            <a:miter lim="800000"/>
            <a:headEnd/>
            <a:tailEnd/>
          </a:ln>
          <a:effectLst/>
        </p:spPr>
        <p:txBody>
          <a:bodyPr>
            <a:spAutoFit/>
          </a:bodyPr>
          <a:lstStyle/>
          <a:p>
            <a:pPr>
              <a:spcBef>
                <a:spcPct val="50000"/>
              </a:spcBef>
              <a:defRPr/>
            </a:pPr>
            <a:r>
              <a:rPr lang="en-US" sz="2000">
                <a:solidFill>
                  <a:schemeClr val="bg1"/>
                </a:solidFill>
              </a:rPr>
              <a:t>Take Part. </a:t>
            </a:r>
            <a:r>
              <a:rPr lang="en-US" sz="2000">
                <a:solidFill>
                  <a:srgbClr val="F791A4"/>
                </a:solidFill>
              </a:rPr>
              <a:t>Get Set For Life.™</a:t>
            </a:r>
          </a:p>
        </p:txBody>
      </p:sp>
      <p:sp>
        <p:nvSpPr>
          <p:cNvPr id="6" name="Line 13"/>
          <p:cNvSpPr>
            <a:spLocks noChangeShapeType="1"/>
          </p:cNvSpPr>
          <p:nvPr/>
        </p:nvSpPr>
        <p:spPr bwMode="auto">
          <a:xfrm>
            <a:off x="5072063" y="6362700"/>
            <a:ext cx="0" cy="495300"/>
          </a:xfrm>
          <a:prstGeom prst="line">
            <a:avLst/>
          </a:prstGeom>
          <a:noFill/>
          <a:ln w="9525">
            <a:solidFill>
              <a:schemeClr val="bg1"/>
            </a:solidFill>
            <a:round/>
            <a:headEnd/>
            <a:tailEnd/>
          </a:ln>
          <a:effectLst/>
        </p:spPr>
        <p:txBody>
          <a:bodyPr/>
          <a:lstStyle/>
          <a:p>
            <a:pPr>
              <a:defRPr/>
            </a:pPr>
            <a:endParaRPr lang="en-US"/>
          </a:p>
        </p:txBody>
      </p:sp>
      <p:sp>
        <p:nvSpPr>
          <p:cNvPr id="7" name="Text Box 14"/>
          <p:cNvSpPr txBox="1">
            <a:spLocks noChangeArrowheads="1"/>
          </p:cNvSpPr>
          <p:nvPr/>
        </p:nvSpPr>
        <p:spPr bwMode="auto">
          <a:xfrm>
            <a:off x="2006600" y="138113"/>
            <a:ext cx="5092700" cy="455612"/>
          </a:xfrm>
          <a:prstGeom prst="rect">
            <a:avLst/>
          </a:prstGeom>
          <a:noFill/>
          <a:ln w="9525">
            <a:noFill/>
            <a:miter lim="800000"/>
            <a:headEnd/>
            <a:tailEnd/>
          </a:ln>
          <a:effectLst/>
        </p:spPr>
        <p:txBody>
          <a:bodyPr>
            <a:spAutoFit/>
          </a:bodyPr>
          <a:lstStyle/>
          <a:p>
            <a:pPr algn="ctr">
              <a:lnSpc>
                <a:spcPct val="75000"/>
              </a:lnSpc>
              <a:spcBef>
                <a:spcPct val="20000"/>
              </a:spcBef>
              <a:buClr>
                <a:srgbClr val="003798"/>
              </a:buClr>
              <a:buFont typeface="Wingdings" pitchFamily="2" charset="2"/>
              <a:buNone/>
              <a:defRPr/>
            </a:pPr>
            <a:r>
              <a:rPr lang="en-US" sz="1400">
                <a:solidFill>
                  <a:schemeClr val="bg1"/>
                </a:solidFill>
              </a:rPr>
              <a:t>National Federation of State</a:t>
            </a:r>
          </a:p>
          <a:p>
            <a:pPr algn="ctr">
              <a:lnSpc>
                <a:spcPct val="75000"/>
              </a:lnSpc>
              <a:spcBef>
                <a:spcPct val="20000"/>
              </a:spcBef>
              <a:buClr>
                <a:srgbClr val="003798"/>
              </a:buClr>
              <a:buFont typeface="Wingdings" pitchFamily="2" charset="2"/>
              <a:buNone/>
              <a:defRPr/>
            </a:pPr>
            <a:r>
              <a:rPr lang="en-US" sz="1400">
                <a:solidFill>
                  <a:schemeClr val="bg1"/>
                </a:solidFill>
              </a:rPr>
              <a:t>High School Associations</a:t>
            </a:r>
          </a:p>
        </p:txBody>
      </p:sp>
      <p:sp>
        <p:nvSpPr>
          <p:cNvPr id="4105" name="Rectangle 9"/>
          <p:cNvSpPr>
            <a:spLocks noGrp="1" noChangeArrowheads="1"/>
          </p:cNvSpPr>
          <p:nvPr>
            <p:ph type="ctrTitle"/>
          </p:nvPr>
        </p:nvSpPr>
        <p:spPr>
          <a:xfrm>
            <a:off x="228600" y="1863725"/>
            <a:ext cx="8653463" cy="1793875"/>
          </a:xfrm>
        </p:spPr>
        <p:txBody>
          <a:bodyPr/>
          <a:lstStyle>
            <a:lvl1pPr>
              <a:defRPr/>
            </a:lvl1pPr>
          </a:lstStyle>
          <a:p>
            <a:r>
              <a:rPr lang="en-US"/>
              <a:t>Click to edit Master title style</a:t>
            </a:r>
          </a:p>
        </p:txBody>
      </p:sp>
      <p:sp>
        <p:nvSpPr>
          <p:cNvPr id="4106" name="Rectangle 10"/>
          <p:cNvSpPr>
            <a:spLocks noGrp="1" noChangeArrowheads="1"/>
          </p:cNvSpPr>
          <p:nvPr>
            <p:ph type="subTitle" idx="1"/>
          </p:nvPr>
        </p:nvSpPr>
        <p:spPr>
          <a:xfrm>
            <a:off x="228600" y="3657600"/>
            <a:ext cx="8645525" cy="2344738"/>
          </a:xfrm>
        </p:spPr>
        <p:txBody>
          <a:bodyPr/>
          <a:lstStyle>
            <a:lvl1pPr marL="0" indent="0" algn="ctr">
              <a:buFont typeface="Wingdings" pitchFamily="2" charset="2"/>
              <a:buNone/>
              <a:defRPr sz="3000">
                <a:solidFill>
                  <a:srgbClr val="F791A4"/>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ADFF43C9-3AE9-452D-AC1A-D61F973C1902}" type="slidenum">
              <a:rPr lang="en-US"/>
              <a:pPr>
                <a:defRPr/>
              </a:pPr>
              <a:t>‹#›</a:t>
            </a:fld>
            <a:r>
              <a:rPr 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69863"/>
            <a:ext cx="2159000" cy="6438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69863"/>
            <a:ext cx="6327775" cy="6438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7B97B85F-E338-4B0B-B5D4-E2A6F55E7DAF}" type="slidenum">
              <a:rPr lang="en-US"/>
              <a:pPr>
                <a:defRPr/>
              </a:pPr>
              <a:t>‹#›</a:t>
            </a:fld>
            <a:r>
              <a:rPr lang="en-US"/>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3" descr="MAIN_no CS BG"/>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46083" name="Text Placeholder 2"/>
          <p:cNvSpPr>
            <a:spLocks noGrp="1"/>
          </p:cNvSpPr>
          <p:nvPr>
            <p:ph type="subTitle" idx="1"/>
          </p:nvPr>
        </p:nvSpPr>
        <p:spPr>
          <a:xfrm>
            <a:off x="1371600" y="3886200"/>
            <a:ext cx="6400800" cy="1752600"/>
          </a:xfrm>
        </p:spPr>
        <p:txBody>
          <a:bodyPr/>
          <a:lstStyle>
            <a:lvl1pPr marL="0" indent="0" algn="ctr">
              <a:buFont typeface="Arial" charset="0"/>
              <a:buNone/>
              <a:defRPr smtClean="0"/>
            </a:lvl1pPr>
          </a:lstStyle>
          <a:p>
            <a:r>
              <a:rPr lang="en-US" smtClean="0"/>
              <a:t>Click to edit Master subtitle style</a:t>
            </a:r>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92A2E49F-9F2F-4A9E-8A47-1BC5456FBDE2}" type="slidenum">
              <a:rPr lang="en-US"/>
              <a:pPr>
                <a:defRPr/>
              </a:pPr>
              <a:t>‹#›</a:t>
            </a:fld>
            <a:r>
              <a:rPr lang="en-US"/>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E10FD8EB-E0F0-4896-87E6-624FF50D686F}" type="slidenum">
              <a:rPr lang="en-US"/>
              <a:pPr>
                <a:defRPr/>
              </a:pPr>
              <a:t>‹#›</a:t>
            </a:fld>
            <a:r>
              <a:rPr lang="en-US"/>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9825" y="1431925"/>
            <a:ext cx="3790950"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175" y="1431925"/>
            <a:ext cx="3792538"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r>
              <a:rPr lang="en-US"/>
              <a:t>| </a:t>
            </a:r>
            <a:fld id="{BDD9C80D-EB80-4097-8C01-ED325324191B}" type="slidenum">
              <a:rPr lang="en-US"/>
              <a:pPr>
                <a:defRPr/>
              </a:pPr>
              <a:t>‹#›</a:t>
            </a:fld>
            <a:r>
              <a:rPr 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r>
              <a:rPr lang="en-US"/>
              <a:t>| </a:t>
            </a:r>
            <a:fld id="{C033B993-8BB0-497A-978E-043FB1856C81}" type="slidenum">
              <a:rPr lang="en-US"/>
              <a:pPr>
                <a:defRPr/>
              </a:pPr>
              <a:t>‹#›</a:t>
            </a:fld>
            <a:r>
              <a:rPr lang="en-US"/>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r>
              <a:rPr lang="en-US"/>
              <a:t>| </a:t>
            </a:r>
            <a:fld id="{0C774762-7E84-451A-BF49-FFCDDF556357}" type="slidenum">
              <a:rPr lang="en-US"/>
              <a:pPr>
                <a:defRPr/>
              </a:pPr>
              <a:t>‹#›</a:t>
            </a:fld>
            <a:r>
              <a:rPr lang="en-US"/>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r>
              <a:rPr lang="en-US"/>
              <a:t>| </a:t>
            </a:r>
            <a:fld id="{8DEC3AF4-35D6-428E-B0D8-265E70A212BE}" type="slidenum">
              <a:rPr lang="en-US"/>
              <a:pPr>
                <a:defRPr/>
              </a:pPr>
              <a:t>‹#›</a:t>
            </a:fld>
            <a:r>
              <a:rPr lang="en-US"/>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 </a:t>
            </a:r>
            <a:fld id="{D347B66A-1A56-4D8C-AD05-59DA46C686F6}" type="slidenum">
              <a:rPr lang="en-US"/>
              <a:pPr>
                <a:defRPr/>
              </a:pPr>
              <a:t>‹#›</a:t>
            </a:fld>
            <a:r>
              <a:rPr lang="en-US"/>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 </a:t>
            </a:r>
            <a:fld id="{FB48FC2C-078E-47D3-BF9C-3121368FEB42}" type="slidenum">
              <a:rPr lang="en-US"/>
              <a:pPr>
                <a:defRPr/>
              </a:pPr>
              <a:t>‹#›</a:t>
            </a:fld>
            <a:r>
              <a:rPr lang="en-US"/>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08113"/>
          </a:xfrm>
          <a:prstGeom prst="rect">
            <a:avLst/>
          </a:prstGeom>
          <a:solidFill>
            <a:srgbClr val="003798"/>
          </a:solidFill>
          <a:ln w="9525">
            <a:noFill/>
            <a:miter lim="800000"/>
            <a:headEnd/>
            <a:tailEnd/>
          </a:ln>
          <a:effectLst/>
        </p:spPr>
        <p:txBody>
          <a:bodyPr wrap="none" anchor="ctr"/>
          <a:lstStyle/>
          <a:p>
            <a:pPr>
              <a:defRPr/>
            </a:pPr>
            <a:endParaRPr lang="en-US"/>
          </a:p>
        </p:txBody>
      </p:sp>
      <p:sp>
        <p:nvSpPr>
          <p:cNvPr id="1027" name="Rectangle 2"/>
          <p:cNvSpPr>
            <a:spLocks noGrp="1" noChangeArrowheads="1"/>
          </p:cNvSpPr>
          <p:nvPr>
            <p:ph type="title"/>
          </p:nvPr>
        </p:nvSpPr>
        <p:spPr bwMode="auto">
          <a:xfrm>
            <a:off x="236538" y="169863"/>
            <a:ext cx="8639175" cy="1247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139825" y="1431925"/>
            <a:ext cx="7735888" cy="5176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sldNum" sz="quarter" idx="4"/>
          </p:nvPr>
        </p:nvSpPr>
        <p:spPr bwMode="auto">
          <a:xfrm>
            <a:off x="222250" y="6423025"/>
            <a:ext cx="736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3798"/>
                </a:solidFill>
              </a:defRPr>
            </a:lvl1pPr>
          </a:lstStyle>
          <a:p>
            <a:pPr>
              <a:defRPr/>
            </a:pPr>
            <a:r>
              <a:rPr lang="en-US"/>
              <a:t>| </a:t>
            </a:r>
            <a:fld id="{ED1314C3-4A0D-4F0E-A603-5C4465D99998}" type="slidenum">
              <a:rPr lang="en-US"/>
              <a:pPr>
                <a:defRPr/>
              </a:pPr>
              <a:t>‹#›</a:t>
            </a:fld>
            <a:r>
              <a:rPr lang="en-US"/>
              <a:t> |</a:t>
            </a:r>
          </a:p>
        </p:txBody>
      </p:sp>
      <p:pic>
        <p:nvPicPr>
          <p:cNvPr id="1030" name="Picture 10" descr="NFHS-Small-Logo-color-Trans"/>
          <p:cNvPicPr>
            <a:picLocks noChangeAspect="1" noChangeArrowheads="1"/>
          </p:cNvPicPr>
          <p:nvPr/>
        </p:nvPicPr>
        <p:blipFill>
          <a:blip r:embed="rId14" cstate="print"/>
          <a:srcRect/>
          <a:stretch>
            <a:fillRect/>
          </a:stretch>
        </p:blipFill>
        <p:spPr bwMode="auto">
          <a:xfrm>
            <a:off x="298450" y="5499100"/>
            <a:ext cx="576263"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3"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4" r:id="rId12"/>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fontAlgn="base">
        <a:spcBef>
          <a:spcPct val="0"/>
        </a:spcBef>
        <a:spcAft>
          <a:spcPct val="0"/>
        </a:spcAft>
        <a:defRPr sz="3600">
          <a:solidFill>
            <a:schemeClr val="bg1"/>
          </a:solidFill>
          <a:latin typeface="Arial Black" pitchFamily="34" charset="0"/>
        </a:defRPr>
      </a:lvl6pPr>
      <a:lvl7pPr marL="914400" algn="ctr" rtl="0" fontAlgn="base">
        <a:spcBef>
          <a:spcPct val="0"/>
        </a:spcBef>
        <a:spcAft>
          <a:spcPct val="0"/>
        </a:spcAft>
        <a:defRPr sz="3600">
          <a:solidFill>
            <a:schemeClr val="bg1"/>
          </a:solidFill>
          <a:latin typeface="Arial Black" pitchFamily="34" charset="0"/>
        </a:defRPr>
      </a:lvl7pPr>
      <a:lvl8pPr marL="1371600" algn="ctr" rtl="0" fontAlgn="base">
        <a:spcBef>
          <a:spcPct val="0"/>
        </a:spcBef>
        <a:spcAft>
          <a:spcPct val="0"/>
        </a:spcAft>
        <a:defRPr sz="3600">
          <a:solidFill>
            <a:schemeClr val="bg1"/>
          </a:solidFill>
          <a:latin typeface="Arial Black" pitchFamily="34" charset="0"/>
        </a:defRPr>
      </a:lvl8pPr>
      <a:lvl9pPr marL="1828800" algn="ctr" rtl="0" fontAlgn="base">
        <a:spcBef>
          <a:spcPct val="0"/>
        </a:spcBef>
        <a:spcAft>
          <a:spcPct val="0"/>
        </a:spcAft>
        <a:defRPr sz="3600">
          <a:solidFill>
            <a:schemeClr val="bg1"/>
          </a:solidFill>
          <a:latin typeface="Arial Black" pitchFamily="34" charset="0"/>
        </a:defRPr>
      </a:lvl9pPr>
    </p:titleStyle>
    <p:bodyStyle>
      <a:lvl1pPr marL="284163" indent="-284163" algn="l" rtl="0" eaLnBrk="0" fontAlgn="base" hangingPunct="0">
        <a:spcBef>
          <a:spcPct val="20000"/>
        </a:spcBef>
        <a:spcAft>
          <a:spcPct val="0"/>
        </a:spcAft>
        <a:buClr>
          <a:srgbClr val="003798"/>
        </a:buClr>
        <a:buFont typeface="Wingdings" pitchFamily="2" charset="2"/>
        <a:buChar char="§"/>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D21034"/>
        </a:buClr>
        <a:buChar char="•"/>
        <a:defRPr sz="2600">
          <a:solidFill>
            <a:schemeClr val="tx1"/>
          </a:solidFill>
          <a:latin typeface="+mn-lt"/>
        </a:defRPr>
      </a:lvl2pPr>
      <a:lvl3pPr marL="1143000" indent="-228600" algn="l" rtl="0" eaLnBrk="0" fontAlgn="base" hangingPunct="0">
        <a:spcBef>
          <a:spcPct val="20000"/>
        </a:spcBef>
        <a:spcAft>
          <a:spcPct val="0"/>
        </a:spcAft>
        <a:buClr>
          <a:srgbClr val="FFCE00"/>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Creating%20a%20Safe%20and%20Resepctful%20Environment.mp4" TargetMode="External"/><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www.nfhsofficials.com/"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www.nfhs.org/ebook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p:txBody>
          <a:bodyPr/>
          <a:lstStyle/>
          <a:p>
            <a:pPr eaLnBrk="1" hangingPunct="1"/>
            <a:r>
              <a:rPr lang="en-US" smtClean="0"/>
              <a:t>2014 NFHS Field Hockey Rules Interpretation PowerPoint</a:t>
            </a:r>
          </a:p>
        </p:txBody>
      </p:sp>
      <p:sp>
        <p:nvSpPr>
          <p:cNvPr id="4099" name="Rectangle 6"/>
          <p:cNvSpPr>
            <a:spLocks noGrp="1" noChangeArrowheads="1"/>
          </p:cNvSpPr>
          <p:nvPr>
            <p:ph type="subTitle" idx="1"/>
          </p:nvPr>
        </p:nvSpPr>
        <p:spPr/>
        <p:txBody>
          <a:bodyPr/>
          <a:lstStyle/>
          <a:p>
            <a:pPr eaLnBrk="1" hangingPunct="1"/>
            <a:r>
              <a:rPr lang="en-US" smtClean="0"/>
              <a:t>B. Elliot Hopkins, MLD, CAA</a:t>
            </a:r>
          </a:p>
          <a:p>
            <a:pPr eaLnBrk="1" hangingPunct="1"/>
            <a:r>
              <a:rPr lang="en-US" smtClean="0"/>
              <a:t>Director of Sports, Sanctioning and Educational Services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RULE 9-1-2</a:t>
            </a:r>
          </a:p>
        </p:txBody>
      </p:sp>
      <p:sp>
        <p:nvSpPr>
          <p:cNvPr id="13315" name="Rectangle 3"/>
          <p:cNvSpPr>
            <a:spLocks noGrp="1" noChangeArrowheads="1"/>
          </p:cNvSpPr>
          <p:nvPr>
            <p:ph type="body" idx="1"/>
          </p:nvPr>
        </p:nvSpPr>
        <p:spPr/>
        <p:txBody>
          <a:bodyPr/>
          <a:lstStyle/>
          <a:p>
            <a:pPr eaLnBrk="1" hangingPunct="1"/>
            <a:r>
              <a:rPr lang="en-US" sz="2400" b="1" dirty="0" smtClean="0"/>
              <a:t>ART. 2. . . </a:t>
            </a:r>
            <a:r>
              <a:rPr lang="en-US" sz="2400" strike="sngStrike" dirty="0" smtClean="0"/>
              <a:t>If the defense is awarded a free hit within 16 yards of the end line, the hit may be taken anywhere in line with the violation up to 16 yards from the inner edge of the end line.  Opposing players must be at least 5 yards away from the spot where the hit is taken.</a:t>
            </a:r>
            <a:r>
              <a:rPr lang="en-US" sz="2400" dirty="0" smtClean="0"/>
              <a:t>  </a:t>
            </a:r>
            <a:r>
              <a:rPr lang="en-US" sz="2400" b="1" dirty="0" smtClean="0"/>
              <a:t> </a:t>
            </a:r>
            <a:r>
              <a:rPr lang="en-US" sz="2400" u="sng" dirty="0" smtClean="0"/>
              <a:t>If the defense is awarded a free hit within 16 yards of the end line or in the circle, the hit maybe taken anywhere in line with the violation up to 16 yards from the inner edge of the end line. Opposing players must be at least 5 yards away from the spot where taken.</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9-1-2 </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r>
              <a:rPr lang="en-US" b="1" dirty="0" smtClean="0"/>
              <a:t>Rationale: </a:t>
            </a:r>
            <a:r>
              <a:rPr lang="en-US" dirty="0" smtClean="0"/>
              <a:t>Article 2 clarifies the location of the defense taking the free hit.  Since the ball will always be restarted in line with the foul and parallel to the sideline, everyone involved knows where to start the free hit and where to expect the free hit to be taken and that is why Rule 9-1-3 was deleted.</a:t>
            </a:r>
          </a:p>
          <a:p>
            <a:pPr>
              <a:buNone/>
            </a:pP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RULE 11-2-10</a:t>
            </a:r>
          </a:p>
        </p:txBody>
      </p:sp>
      <p:sp>
        <p:nvSpPr>
          <p:cNvPr id="16387" name="Rectangle 3"/>
          <p:cNvSpPr>
            <a:spLocks noGrp="1" noChangeArrowheads="1"/>
          </p:cNvSpPr>
          <p:nvPr>
            <p:ph type="body" idx="1"/>
          </p:nvPr>
        </p:nvSpPr>
        <p:spPr/>
        <p:txBody>
          <a:bodyPr/>
          <a:lstStyle/>
          <a:p>
            <a:r>
              <a:rPr lang="en-US" b="1" dirty="0" smtClean="0"/>
              <a:t>ART. 10. . .</a:t>
            </a:r>
            <a:r>
              <a:rPr lang="en-US" dirty="0" smtClean="0"/>
              <a:t> Any unnecessary delay by either the </a:t>
            </a:r>
            <a:r>
              <a:rPr lang="en-US" dirty="0" err="1" smtClean="0"/>
              <a:t>stroker</a:t>
            </a:r>
            <a:r>
              <a:rPr lang="en-US" dirty="0" smtClean="0"/>
              <a:t> or goalkeeper shall not be permitted.  Delay by either team shall be treated as misconduct.  </a:t>
            </a:r>
            <a:r>
              <a:rPr lang="en-US" strike="sngStrike" dirty="0" smtClean="0"/>
              <a:t>A second offense by the same team during the same penalty stroke shall result in the stroke being ended</a:t>
            </a:r>
            <a:r>
              <a:rPr lang="en-US" dirty="0" smtClean="0"/>
              <a:t>.  </a:t>
            </a:r>
            <a:r>
              <a:rPr lang="en-US" u="sng" dirty="0" smtClean="0"/>
              <a:t>Continued offenses by the same team during the same penalty stroke shall result in:</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11-2-10</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r>
              <a:rPr lang="en-US" sz="2400" strike="sngStrike" dirty="0" smtClean="0"/>
              <a:t>If the second offense is by:</a:t>
            </a:r>
            <a:endParaRPr lang="en-US" sz="2400" dirty="0" smtClean="0"/>
          </a:p>
          <a:p>
            <a:pPr lvl="0"/>
            <a:r>
              <a:rPr lang="en-US" sz="2400" strike="sngStrike" dirty="0" smtClean="0"/>
              <a:t>The attack team, no goal shall be awarded</a:t>
            </a:r>
            <a:r>
              <a:rPr lang="en-US" sz="2400" dirty="0" smtClean="0"/>
              <a:t>;   </a:t>
            </a:r>
            <a:r>
              <a:rPr lang="en-US" sz="2400" u="sng" dirty="0" smtClean="0"/>
              <a:t>If by the attacking team,  no goal shall be awarded and the penalty stroke is ended; </a:t>
            </a:r>
            <a:endParaRPr lang="en-US" sz="2400" dirty="0" smtClean="0"/>
          </a:p>
          <a:p>
            <a:pPr lvl="0"/>
            <a:r>
              <a:rPr lang="en-US" sz="2400" strike="sngStrike" dirty="0" smtClean="0"/>
              <a:t>The defending team, the use of card progression would be appropriate.</a:t>
            </a:r>
            <a:r>
              <a:rPr lang="en-US" sz="2400" dirty="0" smtClean="0"/>
              <a:t>  </a:t>
            </a:r>
            <a:r>
              <a:rPr lang="en-US" sz="2400" u="sng" dirty="0" smtClean="0"/>
              <a:t>If by the defending team, the use of the card progression would be appropriate.</a:t>
            </a:r>
          </a:p>
          <a:p>
            <a:pPr lvl="0"/>
            <a:endParaRPr lang="en-US" sz="2400" u="sng" dirty="0" smtClean="0"/>
          </a:p>
          <a:p>
            <a:pPr lvl="0">
              <a:buNone/>
            </a:pPr>
            <a:endParaRPr lang="en-US" sz="2400" u="sng" dirty="0" smtClean="0"/>
          </a:p>
          <a:p>
            <a:r>
              <a:rPr lang="en-US" sz="2400" b="1" dirty="0" smtClean="0"/>
              <a:t>Rationale: </a:t>
            </a:r>
            <a:r>
              <a:rPr lang="en-US" sz="2400" dirty="0" smtClean="0"/>
              <a:t>The penalty for continued offenses by the same team is detailed in more specific language for the attacking and defending team.</a:t>
            </a:r>
          </a:p>
          <a:p>
            <a:endParaRPr lang="en-US" sz="2400" b="1" dirty="0" smtClean="0"/>
          </a:p>
          <a:p>
            <a:pPr lvl="0">
              <a:buNone/>
            </a:pP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ctrTitle"/>
          </p:nvPr>
        </p:nvSpPr>
        <p:spPr/>
        <p:txBody>
          <a:bodyPr/>
          <a:lstStyle/>
          <a:p>
            <a:r>
              <a:rPr lang="en-US" dirty="0" smtClean="0"/>
              <a:t>Major Editorial Changes</a:t>
            </a:r>
          </a:p>
        </p:txBody>
      </p:sp>
      <p:sp>
        <p:nvSpPr>
          <p:cNvPr id="18435" name="Subtitle 4"/>
          <p:cNvSpPr>
            <a:spLocks noGrp="1"/>
          </p:cNvSpPr>
          <p:nvPr>
            <p:ph type="subTitle" idx="1"/>
          </p:nvPr>
        </p:nvSpPr>
        <p:spPr/>
        <p:txBody>
          <a:bodyPr/>
          <a:lstStyle/>
          <a:p>
            <a:endParaRPr lang="en-US" smtClean="0"/>
          </a:p>
        </p:txBody>
      </p:sp>
      <p:pic>
        <p:nvPicPr>
          <p:cNvPr id="18436" name="Picture 5" descr="C:\Users\ehopk\AppData\Local\Microsoft\Windows\Temporary Internet Files\Content.Outlook\087H2VGK\Bailey free hit (2).PNG"/>
          <p:cNvPicPr>
            <a:picLocks noChangeAspect="1" noChangeArrowheads="1"/>
          </p:cNvPicPr>
          <p:nvPr/>
        </p:nvPicPr>
        <p:blipFill>
          <a:blip r:embed="rId3" cstate="print"/>
          <a:srcRect/>
          <a:stretch>
            <a:fillRect/>
          </a:stretch>
        </p:blipFill>
        <p:spPr bwMode="auto">
          <a:xfrm>
            <a:off x="2233613" y="3676650"/>
            <a:ext cx="4529137"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RULE 1-6-1</a:t>
            </a:r>
          </a:p>
        </p:txBody>
      </p:sp>
      <p:sp>
        <p:nvSpPr>
          <p:cNvPr id="19459" name="Rectangle 3"/>
          <p:cNvSpPr>
            <a:spLocks noGrp="1" noChangeArrowheads="1"/>
          </p:cNvSpPr>
          <p:nvPr>
            <p:ph type="body" idx="1"/>
          </p:nvPr>
        </p:nvSpPr>
        <p:spPr/>
        <p:txBody>
          <a:bodyPr/>
          <a:lstStyle/>
          <a:p>
            <a:r>
              <a:rPr lang="en-US" b="1" dirty="0" smtClean="0"/>
              <a:t>ART.1. . .</a:t>
            </a:r>
            <a:r>
              <a:rPr lang="en-US" dirty="0" smtClean="0"/>
              <a:t> All field players…adequate thickness.  It is recommended the protector be:</a:t>
            </a:r>
          </a:p>
          <a:p>
            <a:pPr lvl="1">
              <a:buNone/>
            </a:pPr>
            <a:r>
              <a:rPr lang="en-US" dirty="0" smtClean="0"/>
              <a:t>a. Properly fitted</a:t>
            </a:r>
            <a:r>
              <a:rPr lang="en-US" u="sng" dirty="0" smtClean="0"/>
              <a:t>, protecting the anterior (leading dental arch)</a:t>
            </a:r>
            <a:r>
              <a:rPr lang="en-US" dirty="0" smtClean="0"/>
              <a:t> and</a:t>
            </a:r>
          </a:p>
          <a:p>
            <a:pPr lvl="1">
              <a:buNone/>
            </a:pPr>
            <a:r>
              <a:rPr lang="en-US" dirty="0" smtClean="0"/>
              <a:t>b. Constructed from a model made from an impression of the individual’s teeth or</a:t>
            </a:r>
          </a:p>
          <a:p>
            <a:pPr lvl="1">
              <a:buNone/>
            </a:pPr>
            <a:r>
              <a:rPr lang="en-US" dirty="0" smtClean="0"/>
              <a:t>c. Constructed and fitted to the individual by impressing the teeth into the tooth and mouth protector itself.</a:t>
            </a:r>
          </a:p>
          <a:p>
            <a:pPr eaLnBrk="1" hangingPunct="1"/>
            <a:r>
              <a:rPr lang="en-US" b="1" dirty="0" smtClean="0"/>
              <a:t>Rationale: </a:t>
            </a:r>
            <a:r>
              <a:rPr lang="en-US" dirty="0" smtClean="0"/>
              <a:t>Editorial.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2-1-5c</a:t>
            </a:r>
            <a:endParaRPr lang="en-US" dirty="0"/>
          </a:p>
        </p:txBody>
      </p:sp>
      <p:sp>
        <p:nvSpPr>
          <p:cNvPr id="3" name="Content Placeholder 2"/>
          <p:cNvSpPr>
            <a:spLocks noGrp="1"/>
          </p:cNvSpPr>
          <p:nvPr>
            <p:ph idx="1"/>
          </p:nvPr>
        </p:nvSpPr>
        <p:spPr/>
        <p:txBody>
          <a:bodyPr/>
          <a:lstStyle/>
          <a:p>
            <a:r>
              <a:rPr lang="en-US" b="1" dirty="0" smtClean="0"/>
              <a:t>ART 5 . . . </a:t>
            </a:r>
            <a:r>
              <a:rPr lang="en-US" dirty="0" smtClean="0"/>
              <a:t>The official nearer the officials’ table shall sound the whistle to start and end each half of play, and to restart the game following a goa</a:t>
            </a:r>
            <a:r>
              <a:rPr lang="en-US" u="sng" dirty="0" smtClean="0"/>
              <a:t>l. </a:t>
            </a:r>
            <a:r>
              <a:rPr lang="en-US" strike="sngStrike" dirty="0" smtClean="0"/>
              <a:t>,time-out or other suspension of play.</a:t>
            </a:r>
            <a:r>
              <a:rPr lang="en-US" dirty="0" smtClean="0"/>
              <a:t>  Either official may sound the whistle to : (a) suspend the game; (b) signal time-outs; (c) </a:t>
            </a:r>
            <a:r>
              <a:rPr lang="en-US" u="sng" dirty="0" smtClean="0"/>
              <a:t>restart play following time-out or other suspension of play;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2-1-5c</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r>
              <a:rPr lang="en-US" u="sng" dirty="0" smtClean="0"/>
              <a:t>(d) </a:t>
            </a:r>
            <a:r>
              <a:rPr lang="en-US" dirty="0" smtClean="0"/>
              <a:t>indicate when the ball has gone out of play; </a:t>
            </a:r>
            <a:r>
              <a:rPr lang="en-US" u="sng" dirty="0" smtClean="0"/>
              <a:t>(e) </a:t>
            </a:r>
            <a:r>
              <a:rPr lang="en-US" dirty="0" smtClean="0"/>
              <a:t>indicate a goal has been scored and</a:t>
            </a:r>
            <a:r>
              <a:rPr lang="en-US" u="sng" dirty="0" smtClean="0"/>
              <a:t> </a:t>
            </a:r>
            <a:r>
              <a:rPr lang="en-US" dirty="0" smtClean="0"/>
              <a:t>report the number of the player who scored to the scorer prior to the center pass;</a:t>
            </a:r>
            <a:r>
              <a:rPr lang="en-US" u="sng" dirty="0" smtClean="0"/>
              <a:t> (f) </a:t>
            </a:r>
            <a:r>
              <a:rPr lang="en-US" dirty="0" smtClean="0"/>
              <a:t>assess a penalty; and</a:t>
            </a:r>
            <a:r>
              <a:rPr lang="en-US" u="sng" dirty="0" smtClean="0"/>
              <a:t> (g) </a:t>
            </a:r>
            <a:r>
              <a:rPr lang="en-US" dirty="0" smtClean="0"/>
              <a:t>start and end a penalty stroke.</a:t>
            </a:r>
          </a:p>
          <a:p>
            <a:endParaRPr lang="en-US" dirty="0" smtClean="0"/>
          </a:p>
          <a:p>
            <a:endParaRPr lang="en-US" b="1" dirty="0" smtClean="0"/>
          </a:p>
          <a:p>
            <a:r>
              <a:rPr lang="en-US" b="1" dirty="0" smtClean="0"/>
              <a:t>Rationale: </a:t>
            </a:r>
            <a:r>
              <a:rPr lang="en-US" dirty="0" smtClean="0"/>
              <a:t>Editorial.</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3-1-7</a:t>
            </a:r>
            <a:endParaRPr lang="en-US" dirty="0"/>
          </a:p>
        </p:txBody>
      </p:sp>
      <p:sp>
        <p:nvSpPr>
          <p:cNvPr id="3" name="Content Placeholder 2"/>
          <p:cNvSpPr>
            <a:spLocks noGrp="1"/>
          </p:cNvSpPr>
          <p:nvPr>
            <p:ph idx="1"/>
          </p:nvPr>
        </p:nvSpPr>
        <p:spPr/>
        <p:txBody>
          <a:bodyPr/>
          <a:lstStyle/>
          <a:p>
            <a:r>
              <a:rPr lang="en-US" b="1" dirty="0" smtClean="0"/>
              <a:t>ART. 7 . . .Suspended player</a:t>
            </a:r>
            <a:r>
              <a:rPr lang="en-US" dirty="0" smtClean="0"/>
              <a:t> </a:t>
            </a:r>
            <a:r>
              <a:rPr lang="en-US" strike="sngStrike" dirty="0" smtClean="0"/>
              <a:t>is one who has been issued a green card (2-minute suspension), yellow card and removed to the team bench area for five or 10 minutes of playing time.</a:t>
            </a:r>
            <a:r>
              <a:rPr lang="en-US" dirty="0" smtClean="0"/>
              <a:t> </a:t>
            </a:r>
            <a:r>
              <a:rPr lang="en-US" u="sng" dirty="0" smtClean="0"/>
              <a:t>is one who has received a green or yellow card and shall serve their suspension at the scorer’s table on the same side as their team bench.  Suspended players may be coached during their suspension period.</a:t>
            </a:r>
            <a:endParaRPr lang="en-US" dirty="0" smtClean="0"/>
          </a:p>
          <a:p>
            <a:r>
              <a:rPr lang="en-US" b="1" dirty="0" smtClean="0"/>
              <a:t>Rationale: </a:t>
            </a:r>
            <a:r>
              <a:rPr lang="en-US" dirty="0" smtClean="0"/>
              <a:t>Editorial.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3-2-9 Note</a:t>
            </a:r>
            <a:endParaRPr lang="en-US" dirty="0"/>
          </a:p>
        </p:txBody>
      </p:sp>
      <p:sp>
        <p:nvSpPr>
          <p:cNvPr id="3" name="Content Placeholder 2"/>
          <p:cNvSpPr>
            <a:spLocks noGrp="1"/>
          </p:cNvSpPr>
          <p:nvPr>
            <p:ph idx="1"/>
          </p:nvPr>
        </p:nvSpPr>
        <p:spPr/>
        <p:txBody>
          <a:bodyPr/>
          <a:lstStyle/>
          <a:p>
            <a:r>
              <a:rPr lang="en-US" b="1" dirty="0" smtClean="0"/>
              <a:t>ART. 9 . . .16-yard hit</a:t>
            </a:r>
            <a:r>
              <a:rPr lang="en-US" dirty="0" smtClean="0"/>
              <a:t> is a means…or self-pass.  </a:t>
            </a:r>
            <a:r>
              <a:rPr lang="en-US" b="1" strike="sngStrike" dirty="0" smtClean="0"/>
              <a:t>NOTE:</a:t>
            </a:r>
            <a:r>
              <a:rPr lang="en-US" strike="sngStrike" dirty="0" smtClean="0"/>
              <a:t> The ball must move at least one yard on the free hit, long hit, center pass, side-in and 16-yard hit before another player of the same team is allowed to play the ball.</a:t>
            </a:r>
            <a:endParaRPr lang="en-US" dirty="0" smtClean="0"/>
          </a:p>
          <a:p>
            <a:endParaRPr lang="en-US" dirty="0" smtClean="0"/>
          </a:p>
          <a:p>
            <a:endParaRPr lang="en-US" dirty="0" smtClean="0"/>
          </a:p>
          <a:p>
            <a:endParaRPr lang="en-US" dirty="0" smtClean="0"/>
          </a:p>
          <a:p>
            <a:r>
              <a:rPr lang="en-US" b="1" dirty="0" smtClean="0"/>
              <a:t>Rationale: </a:t>
            </a:r>
            <a:r>
              <a:rPr lang="en-US" dirty="0" smtClean="0"/>
              <a:t>Editorial.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Welcome to our new corporate partner – Big Teams</a:t>
            </a:r>
          </a:p>
        </p:txBody>
      </p:sp>
      <p:sp>
        <p:nvSpPr>
          <p:cNvPr id="5123" name="Rectangle 3"/>
          <p:cNvSpPr>
            <a:spLocks noGrp="1" noChangeArrowheads="1"/>
          </p:cNvSpPr>
          <p:nvPr>
            <p:ph type="body" idx="1"/>
          </p:nvPr>
        </p:nvSpPr>
        <p:spPr/>
        <p:txBody>
          <a:bodyPr/>
          <a:lstStyle/>
          <a:p>
            <a:pPr eaLnBrk="1" hangingPunct="1"/>
            <a:endParaRPr lang="en-US" smtClean="0"/>
          </a:p>
          <a:p>
            <a:pPr eaLnBrk="1" hangingPunct="1">
              <a:buFont typeface="Wingdings" pitchFamily="2" charset="2"/>
              <a:buNone/>
            </a:pPr>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pitchFamily="2" charset="2"/>
              <a:buNone/>
            </a:pPr>
            <a:endParaRPr lang="en-US" b="1" smtClean="0"/>
          </a:p>
        </p:txBody>
      </p:sp>
      <p:pic>
        <p:nvPicPr>
          <p:cNvPr id="5124" name="Picture 4" descr="C:\Users\ehopk\AppData\Local\Microsoft\Windows\Temporary Internet Files\Content.Outlook\087H2VGK\BTAd_RulesBookAd_girlsports.jpg"/>
          <p:cNvPicPr>
            <a:picLocks noChangeAspect="1" noChangeArrowheads="1"/>
          </p:cNvPicPr>
          <p:nvPr/>
        </p:nvPicPr>
        <p:blipFill>
          <a:blip r:embed="rId2" cstate="print"/>
          <a:srcRect/>
          <a:stretch>
            <a:fillRect/>
          </a:stretch>
        </p:blipFill>
        <p:spPr bwMode="auto">
          <a:xfrm>
            <a:off x="2487613" y="1470025"/>
            <a:ext cx="3981450" cy="527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7-2-3</a:t>
            </a:r>
            <a:endParaRPr lang="en-US" dirty="0"/>
          </a:p>
        </p:txBody>
      </p:sp>
      <p:sp>
        <p:nvSpPr>
          <p:cNvPr id="3" name="Content Placeholder 2"/>
          <p:cNvSpPr>
            <a:spLocks noGrp="1"/>
          </p:cNvSpPr>
          <p:nvPr>
            <p:ph idx="1"/>
          </p:nvPr>
        </p:nvSpPr>
        <p:spPr/>
        <p:txBody>
          <a:bodyPr/>
          <a:lstStyle/>
          <a:p>
            <a:r>
              <a:rPr lang="en-US" b="1" dirty="0" smtClean="0"/>
              <a:t>ART. 3 . . . </a:t>
            </a:r>
            <a:r>
              <a:rPr lang="en-US" dirty="0" smtClean="0"/>
              <a:t>In taking a side-in, the ball shall be placed motionless on the sideline where it went out of bounds. *</a:t>
            </a:r>
            <a:r>
              <a:rPr lang="en-US" strike="sngStrike" dirty="0" smtClean="0"/>
              <a:t>The ball be driven, pushed or self-passed without delay</a:t>
            </a:r>
            <a:r>
              <a:rPr lang="en-US" dirty="0" smtClean="0"/>
              <a:t>. </a:t>
            </a:r>
            <a:r>
              <a:rPr lang="en-US" u="sng" dirty="0" smtClean="0"/>
              <a:t>The ball shall be put into play by using the free hit procedure without delay. </a:t>
            </a:r>
            <a:r>
              <a:rPr lang="en-US" strike="sngStrike" dirty="0" smtClean="0"/>
              <a:t>If the striker hits at the ball but fails to move it from it’s location or misses the ball, she shall retake the hit, provided she did not foul.</a:t>
            </a:r>
            <a:r>
              <a:rPr lang="en-US" dirty="0" smtClean="0"/>
              <a:t> </a:t>
            </a:r>
          </a:p>
          <a:p>
            <a:pPr>
              <a:buNone/>
            </a:pPr>
            <a:endParaRPr lang="en-US" dirty="0" smtClean="0"/>
          </a:p>
          <a:p>
            <a:r>
              <a:rPr lang="en-US" b="1" dirty="0" smtClean="0"/>
              <a:t>Rationale: </a:t>
            </a:r>
            <a:r>
              <a:rPr lang="en-US" dirty="0" smtClean="0"/>
              <a:t>Editorial and *Correction.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8-1-1r</a:t>
            </a:r>
            <a:endParaRPr lang="en-US" dirty="0"/>
          </a:p>
        </p:txBody>
      </p:sp>
      <p:sp>
        <p:nvSpPr>
          <p:cNvPr id="3" name="Content Placeholder 2"/>
          <p:cNvSpPr>
            <a:spLocks noGrp="1"/>
          </p:cNvSpPr>
          <p:nvPr>
            <p:ph idx="1"/>
          </p:nvPr>
        </p:nvSpPr>
        <p:spPr/>
        <p:txBody>
          <a:bodyPr/>
          <a:lstStyle/>
          <a:p>
            <a:r>
              <a:rPr lang="en-US" dirty="0" smtClean="0"/>
              <a:t>r. Goalkeeper striking and /or kicking in an intimidating or dangerous manner, playing the ball without the stick in her hand</a:t>
            </a:r>
            <a:r>
              <a:rPr lang="en-US" u="sng" dirty="0" smtClean="0"/>
              <a:t>;</a:t>
            </a:r>
            <a:r>
              <a:rPr lang="en-US" dirty="0" smtClean="0"/>
              <a:t> or placing the ball after </a:t>
            </a:r>
            <a:r>
              <a:rPr lang="en-US" u="sng" dirty="0" smtClean="0"/>
              <a:t>catching</a:t>
            </a:r>
            <a:r>
              <a:rPr lang="en-US" dirty="0" smtClean="0"/>
              <a:t> an aerial ball; </a:t>
            </a:r>
          </a:p>
          <a:p>
            <a:endParaRPr lang="en-US" dirty="0" smtClean="0"/>
          </a:p>
          <a:p>
            <a:endParaRPr lang="en-US" dirty="0" smtClean="0"/>
          </a:p>
          <a:p>
            <a:pPr>
              <a:buNone/>
            </a:pPr>
            <a:endParaRPr lang="en-US" dirty="0" smtClean="0"/>
          </a:p>
          <a:p>
            <a:pPr>
              <a:buNone/>
            </a:pPr>
            <a:r>
              <a:rPr lang="en-US" b="1" dirty="0" smtClean="0"/>
              <a:t> </a:t>
            </a:r>
            <a:endParaRPr lang="en-US" dirty="0" smtClean="0"/>
          </a:p>
          <a:p>
            <a:r>
              <a:rPr lang="en-US" b="1" dirty="0" smtClean="0"/>
              <a:t>Rationale:  </a:t>
            </a:r>
            <a:r>
              <a:rPr lang="en-US" dirty="0" smtClean="0"/>
              <a:t>Editorial.</a:t>
            </a:r>
            <a:r>
              <a:rPr lang="en-US" b="1"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RULE 8-1-1 PENALTY # 4</a:t>
            </a:r>
          </a:p>
        </p:txBody>
      </p:sp>
      <p:sp>
        <p:nvSpPr>
          <p:cNvPr id="20483" name="Rectangle 3"/>
          <p:cNvSpPr>
            <a:spLocks noGrp="1" noChangeArrowheads="1"/>
          </p:cNvSpPr>
          <p:nvPr>
            <p:ph type="body" idx="1"/>
          </p:nvPr>
        </p:nvSpPr>
        <p:spPr>
          <a:xfrm>
            <a:off x="1148371" y="1440471"/>
            <a:ext cx="7735888" cy="5176838"/>
          </a:xfrm>
        </p:spPr>
        <p:txBody>
          <a:bodyPr/>
          <a:lstStyle/>
          <a:p>
            <a:r>
              <a:rPr lang="en-US" sz="2400" b="1" strike="sngStrike" dirty="0" smtClean="0"/>
              <a:t>4.</a:t>
            </a:r>
            <a:r>
              <a:rPr lang="en-US" sz="2400" strike="sngStrike" dirty="0" smtClean="0"/>
              <a:t> </a:t>
            </a:r>
            <a:r>
              <a:rPr lang="en-US" sz="2400" b="1" strike="sngStrike" dirty="0" smtClean="0"/>
              <a:t>In the event of simultaneous fouls by opposing players:</a:t>
            </a:r>
            <a:endParaRPr lang="en-US" sz="2400" dirty="0" smtClean="0"/>
          </a:p>
          <a:p>
            <a:pPr lvl="0"/>
            <a:r>
              <a:rPr lang="en-US" sz="2400" b="1" strike="sngStrike" dirty="0" smtClean="0"/>
              <a:t>A bully shall be taken on the spot where the fouls or misconduct occurred, at least 5 yards from either sideline and at least 16 yards from the end line.  </a:t>
            </a:r>
            <a:r>
              <a:rPr lang="en-US" sz="2400" dirty="0" smtClean="0"/>
              <a:t> </a:t>
            </a:r>
          </a:p>
          <a:p>
            <a:r>
              <a:rPr lang="en-US" sz="2400" b="1" strike="sngStrike" dirty="0" smtClean="0"/>
              <a:t>5</a:t>
            </a:r>
            <a:r>
              <a:rPr lang="en-US" sz="2400" b="1" dirty="0" smtClean="0"/>
              <a:t> </a:t>
            </a:r>
            <a:r>
              <a:rPr lang="en-US" sz="2400" b="1" u="sng" dirty="0" smtClean="0"/>
              <a:t>4</a:t>
            </a:r>
            <a:r>
              <a:rPr lang="en-US" sz="2400" b="1" dirty="0" smtClean="0"/>
              <a:t>. If the offending team commits a foul before the awarded penalty is taken on a free hit or 16-yard hit, the penalty may be progressed up to 10 yards, upgraded and/or dealt with as misconduct.</a:t>
            </a:r>
          </a:p>
          <a:p>
            <a:pPr>
              <a:buNone/>
            </a:pPr>
            <a:endParaRPr lang="en-US" sz="2400" b="1" dirty="0" smtClean="0"/>
          </a:p>
          <a:p>
            <a:r>
              <a:rPr lang="en-US" sz="2400" b="1" dirty="0" smtClean="0"/>
              <a:t>Rationale: </a:t>
            </a:r>
            <a:r>
              <a:rPr lang="en-US" sz="2400" dirty="0" smtClean="0"/>
              <a:t>Editorial.</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RULE 9-2-1d</a:t>
            </a:r>
          </a:p>
        </p:txBody>
      </p:sp>
      <p:sp>
        <p:nvSpPr>
          <p:cNvPr id="15363" name="Rectangle 3"/>
          <p:cNvSpPr>
            <a:spLocks noGrp="1" noChangeArrowheads="1"/>
          </p:cNvSpPr>
          <p:nvPr>
            <p:ph type="body" idx="1"/>
          </p:nvPr>
        </p:nvSpPr>
        <p:spPr/>
        <p:txBody>
          <a:bodyPr/>
          <a:lstStyle/>
          <a:p>
            <a:r>
              <a:rPr lang="en-US" dirty="0" smtClean="0"/>
              <a:t>d. The ball is moved using a drive,</a:t>
            </a:r>
            <a:r>
              <a:rPr lang="en-US" u="sng" dirty="0" smtClean="0"/>
              <a:t> flick, scoop, push or self-pass.</a:t>
            </a:r>
            <a:endParaRPr lang="en-US" dirty="0" smtClean="0"/>
          </a:p>
          <a:p>
            <a:pPr>
              <a:buNone/>
            </a:pPr>
            <a:r>
              <a:rPr lang="en-US" b="1" dirty="0" smtClean="0"/>
              <a:t>	</a:t>
            </a:r>
            <a:endParaRPr lang="en-US" dirty="0" smtClean="0"/>
          </a:p>
          <a:p>
            <a:pPr eaLnBrk="1" hangingPunct="1">
              <a:buNone/>
            </a:pPr>
            <a:endParaRPr lang="en-US" dirty="0" smtClean="0"/>
          </a:p>
          <a:p>
            <a:pPr eaLnBrk="1" hangingPunct="1">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b="1" dirty="0" smtClean="0"/>
              <a:t>Rationale: </a:t>
            </a:r>
            <a:r>
              <a:rPr lang="en-US" dirty="0" smtClean="0"/>
              <a:t>Editorial. </a:t>
            </a:r>
            <a:endParaRPr lang="en-US"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RULE 9-2-3</a:t>
            </a:r>
          </a:p>
        </p:txBody>
      </p:sp>
      <p:sp>
        <p:nvSpPr>
          <p:cNvPr id="15363" name="Rectangle 3"/>
          <p:cNvSpPr>
            <a:spLocks noGrp="1" noChangeArrowheads="1"/>
          </p:cNvSpPr>
          <p:nvPr>
            <p:ph type="body" idx="1"/>
          </p:nvPr>
        </p:nvSpPr>
        <p:spPr/>
        <p:txBody>
          <a:bodyPr/>
          <a:lstStyle/>
          <a:p>
            <a:r>
              <a:rPr lang="en-US" b="1" strike="sngStrike" dirty="0" smtClean="0"/>
              <a:t>ART. 3 . . . </a:t>
            </a:r>
            <a:r>
              <a:rPr lang="en-US" strike="sngStrike" dirty="0" smtClean="0"/>
              <a:t>For a free hit awarded to the attack below the 25-yard line the ball may not be played into the circle unless it has amassed a dribbling distance of 5 yards or has been touched by a player of either team other than the player taking the free hit.</a:t>
            </a:r>
            <a:endParaRPr lang="en-US" dirty="0" smtClean="0"/>
          </a:p>
          <a:p>
            <a:pPr>
              <a:buNone/>
            </a:pPr>
            <a:endParaRPr lang="en-US" dirty="0" smtClean="0"/>
          </a:p>
          <a:p>
            <a:pPr>
              <a:buNone/>
            </a:pPr>
            <a:endParaRPr lang="en-US" dirty="0" smtClean="0"/>
          </a:p>
          <a:p>
            <a:pPr>
              <a:buNone/>
            </a:pPr>
            <a:r>
              <a:rPr lang="en-US" dirty="0" smtClean="0"/>
              <a:t> </a:t>
            </a:r>
          </a:p>
          <a:p>
            <a:r>
              <a:rPr lang="en-US" b="1" dirty="0" smtClean="0"/>
              <a:t>Rationale: </a:t>
            </a:r>
            <a:r>
              <a:rPr lang="en-US" dirty="0" smtClean="0"/>
              <a:t>Deleted</a:t>
            </a:r>
            <a:r>
              <a:rPr lang="en-US" b="1" dirty="0" smtClean="0"/>
              <a:t>/</a:t>
            </a:r>
            <a:r>
              <a:rPr lang="en-US" dirty="0" smtClean="0"/>
              <a:t>Editorial. Rule 9-2-3 was a duplication of Rule</a:t>
            </a:r>
            <a:r>
              <a:rPr lang="en-US" b="1" dirty="0" smtClean="0"/>
              <a:t> </a:t>
            </a:r>
            <a:r>
              <a:rPr lang="en-US" dirty="0" smtClean="0"/>
              <a:t>9-2-1f.</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RULE 10-2-7</a:t>
            </a:r>
          </a:p>
        </p:txBody>
      </p:sp>
      <p:sp>
        <p:nvSpPr>
          <p:cNvPr id="28675" name="Rectangle 3"/>
          <p:cNvSpPr>
            <a:spLocks noGrp="1" noChangeArrowheads="1"/>
          </p:cNvSpPr>
          <p:nvPr>
            <p:ph type="body" idx="1"/>
          </p:nvPr>
        </p:nvSpPr>
        <p:spPr>
          <a:xfrm>
            <a:off x="1092200" y="1412875"/>
            <a:ext cx="7735888" cy="5176838"/>
          </a:xfrm>
        </p:spPr>
        <p:txBody>
          <a:bodyPr/>
          <a:lstStyle/>
          <a:p>
            <a:pPr eaLnBrk="1" hangingPunct="1"/>
            <a:endParaRPr lang="en-US" dirty="0" smtClean="0"/>
          </a:p>
          <a:p>
            <a:pPr marL="0" lvl="0" indent="0" eaLnBrk="1" hangingPunct="1">
              <a:spcBef>
                <a:spcPct val="0"/>
              </a:spcBef>
              <a:buClrTx/>
              <a:buNone/>
            </a:pPr>
            <a:r>
              <a:rPr lang="en-US" b="1" dirty="0" smtClean="0">
                <a:latin typeface="Arial" pitchFamily="34" charset="0"/>
                <a:ea typeface="Times New Roman" pitchFamily="18" charset="0"/>
                <a:cs typeface="Calibri" pitchFamily="34" charset="0"/>
              </a:rPr>
              <a:t>ART. 7 . . . </a:t>
            </a:r>
            <a:r>
              <a:rPr lang="en-US" dirty="0" smtClean="0">
                <a:latin typeface="Calibri" pitchFamily="34" charset="0"/>
                <a:ea typeface="Times New Roman" pitchFamily="18" charset="0"/>
                <a:cs typeface="Arial" pitchFamily="34" charset="0"/>
              </a:rPr>
              <a:t>If the first shot at goal is a hit </a:t>
            </a:r>
            <a:r>
              <a:rPr lang="en-US" u="sng" dirty="0" smtClean="0">
                <a:latin typeface="Calibri" pitchFamily="34" charset="0"/>
                <a:ea typeface="Times New Roman" pitchFamily="18" charset="0"/>
                <a:cs typeface="Arial" pitchFamily="34" charset="0"/>
              </a:rPr>
              <a:t>(as opposed to a push, flick or scoop), </a:t>
            </a:r>
            <a:r>
              <a:rPr lang="en-US" strike="sngStrike" dirty="0" smtClean="0">
                <a:latin typeface="Calibri" pitchFamily="34" charset="0"/>
                <a:ea typeface="Times New Roman" pitchFamily="18" charset="0"/>
                <a:cs typeface="Arial" pitchFamily="34" charset="0"/>
              </a:rPr>
              <a:t>the ball must be on a path or trajectory to cross the goal line no higher than 18 inches unless it touches the stick or body of a defender or the stick of an attacker as it travels toward goal or had traveled more than five yards from the circle prior to the shot.  If the first shot at goal is a hit and the ball is, or will be too high crossing the goal line it must be penalized immediately.  </a:t>
            </a:r>
            <a:endParaRPr lang="en-US" strike="sngStrike" dirty="0" smtClean="0"/>
          </a:p>
          <a:p>
            <a:pPr eaLnBrk="1" hangingPunct="1">
              <a:buNone/>
            </a:pPr>
            <a:endParaRPr lang="en-US"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RULE 10-2-7</a:t>
            </a:r>
          </a:p>
        </p:txBody>
      </p:sp>
      <p:sp>
        <p:nvSpPr>
          <p:cNvPr id="28675" name="Rectangle 3"/>
          <p:cNvSpPr>
            <a:spLocks noGrp="1" noChangeArrowheads="1"/>
          </p:cNvSpPr>
          <p:nvPr>
            <p:ph type="body" idx="1"/>
          </p:nvPr>
        </p:nvSpPr>
        <p:spPr>
          <a:xfrm>
            <a:off x="1092200" y="1412875"/>
            <a:ext cx="7735888" cy="5176838"/>
          </a:xfrm>
        </p:spPr>
        <p:txBody>
          <a:bodyPr/>
          <a:lstStyle/>
          <a:p>
            <a:pPr marL="0" lvl="0" indent="0" eaLnBrk="1" hangingPunct="1">
              <a:spcBef>
                <a:spcPct val="0"/>
              </a:spcBef>
              <a:buClrTx/>
              <a:buNone/>
            </a:pPr>
            <a:r>
              <a:rPr lang="en-US" u="sng" dirty="0" smtClean="0">
                <a:latin typeface="Calibri" pitchFamily="34" charset="0"/>
                <a:ea typeface="Times New Roman" pitchFamily="18" charset="0"/>
                <a:cs typeface="Arial" pitchFamily="34" charset="0"/>
              </a:rPr>
              <a:t>The ball must cross the goal-line, or be on a path which would have resulted in it crossing the goal-line, no higher than 18 inches before any deflection, for a goal to be scored. </a:t>
            </a:r>
            <a:r>
              <a:rPr lang="en-US" dirty="0" smtClean="0">
                <a:latin typeface="Calibri" pitchFamily="34" charset="0"/>
                <a:ea typeface="Times New Roman" pitchFamily="18" charset="0"/>
                <a:cs typeface="Arial" pitchFamily="34" charset="0"/>
              </a:rPr>
              <a:t>If the first shot at goal is a hit and the ball is, or will be too high crossing the goal-line, it must be penalized immediately.</a:t>
            </a:r>
            <a:r>
              <a:rPr lang="en-US" u="sng" dirty="0" smtClean="0">
                <a:latin typeface="Calibri" pitchFamily="34" charset="0"/>
                <a:ea typeface="Times New Roman" pitchFamily="18" charset="0"/>
                <a:cs typeface="Arial" pitchFamily="34" charset="0"/>
              </a:rPr>
              <a:t> This height restriction on a first hit at goal no longer applies if the ball has first traveled more than 5 yards outside the circle.</a:t>
            </a:r>
          </a:p>
          <a:p>
            <a:pPr marL="0" lvl="0" indent="0" eaLnBrk="1" hangingPunct="1">
              <a:spcBef>
                <a:spcPct val="0"/>
              </a:spcBef>
              <a:buClrTx/>
              <a:buNone/>
            </a:pPr>
            <a:endParaRPr lang="en-US" sz="800" dirty="0" smtClean="0">
              <a:latin typeface="Arial" pitchFamily="34" charset="0"/>
              <a:cs typeface="Arial" pitchFamily="34" charset="0"/>
            </a:endParaRPr>
          </a:p>
          <a:p>
            <a:pPr marL="0" lvl="0" indent="0">
              <a:spcBef>
                <a:spcPct val="0"/>
              </a:spcBef>
              <a:buClrTx/>
              <a:buNone/>
            </a:pPr>
            <a:r>
              <a:rPr lang="en-US" b="1" dirty="0" smtClean="0">
                <a:latin typeface="Arial" pitchFamily="34" charset="0"/>
                <a:ea typeface="Times New Roman" pitchFamily="18" charset="0"/>
                <a:cs typeface="Calibri" pitchFamily="34" charset="0"/>
              </a:rPr>
              <a:t>Rationale: </a:t>
            </a:r>
            <a:r>
              <a:rPr lang="en-US" dirty="0" smtClean="0">
                <a:latin typeface="Arial" pitchFamily="34" charset="0"/>
                <a:ea typeface="Times New Roman" pitchFamily="18" charset="0"/>
                <a:cs typeface="Calibri" pitchFamily="34" charset="0"/>
              </a:rPr>
              <a:t>Editorial. </a:t>
            </a:r>
            <a:endParaRPr lang="en-US" sz="4400" dirty="0" smtClean="0">
              <a:latin typeface="Arial" pitchFamily="34" charset="0"/>
              <a:cs typeface="Arial" pitchFamily="34" charset="0"/>
            </a:endParaRPr>
          </a:p>
          <a:p>
            <a:pPr eaLnBrk="1" hangingPunct="1">
              <a:buNone/>
            </a:pPr>
            <a:endParaRPr lang="en-US"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RULE 11-2-8f</a:t>
            </a:r>
          </a:p>
        </p:txBody>
      </p:sp>
      <p:sp>
        <p:nvSpPr>
          <p:cNvPr id="29699" name="Rectangle 3"/>
          <p:cNvSpPr>
            <a:spLocks noGrp="1" noChangeArrowheads="1"/>
          </p:cNvSpPr>
          <p:nvPr>
            <p:ph type="body" idx="1"/>
          </p:nvPr>
        </p:nvSpPr>
        <p:spPr/>
        <p:txBody>
          <a:bodyPr/>
          <a:lstStyle/>
          <a:p>
            <a:pPr eaLnBrk="1" hangingPunct="1"/>
            <a:r>
              <a:rPr lang="en-US" dirty="0" smtClean="0"/>
              <a:t>f. An attacker penetrates the 25-yard area </a:t>
            </a:r>
            <a:r>
              <a:rPr lang="en-US" u="sng" dirty="0" smtClean="0"/>
              <a:t>prior to the stroke being taken;</a:t>
            </a:r>
            <a:endParaRPr lang="en-US" dirty="0" smtClean="0"/>
          </a:p>
          <a:p>
            <a:pPr eaLnBrk="1" hangingPunct="1">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buFont typeface="Wingdings" pitchFamily="2" charset="2"/>
              <a:buNone/>
            </a:pPr>
            <a:endParaRPr lang="en-US" dirty="0" smtClean="0"/>
          </a:p>
          <a:p>
            <a:pPr eaLnBrk="1" hangingPunct="1"/>
            <a:r>
              <a:rPr lang="en-US" b="1" dirty="0" smtClean="0"/>
              <a:t>Rationale: </a:t>
            </a:r>
            <a:r>
              <a:rPr lang="en-US" dirty="0" smtClean="0"/>
              <a:t>Editorial.</a:t>
            </a:r>
            <a:endParaRPr lang="en-US"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RULE 11-2-8i</a:t>
            </a:r>
          </a:p>
        </p:txBody>
      </p:sp>
      <p:sp>
        <p:nvSpPr>
          <p:cNvPr id="25603" name="Rectangle 3"/>
          <p:cNvSpPr>
            <a:spLocks noGrp="1" noChangeArrowheads="1"/>
          </p:cNvSpPr>
          <p:nvPr>
            <p:ph type="body" idx="1"/>
          </p:nvPr>
        </p:nvSpPr>
        <p:spPr/>
        <p:txBody>
          <a:bodyPr/>
          <a:lstStyle/>
          <a:p>
            <a:pPr eaLnBrk="1" hangingPunct="1"/>
            <a:r>
              <a:rPr lang="en-US" u="sng" dirty="0" err="1" smtClean="0"/>
              <a:t>i</a:t>
            </a:r>
            <a:r>
              <a:rPr lang="en-US" u="sng" dirty="0" smtClean="0"/>
              <a:t>. If the stroke is taken before the whistle and a goal is not scored</a:t>
            </a:r>
            <a:r>
              <a:rPr lang="en-US" dirty="0" smtClean="0"/>
              <a:t>.  If a goal is not scored on a penalty stroke, the defenders shall put the ball in play with a free hit </a:t>
            </a:r>
            <a:r>
              <a:rPr lang="en-US" strike="sngStrike" dirty="0" smtClean="0"/>
              <a:t>at a spot 16 yards </a:t>
            </a:r>
            <a:r>
              <a:rPr lang="en-US" dirty="0" smtClean="0"/>
              <a:t>in front of the center of the goal just outside the circle.</a:t>
            </a:r>
          </a:p>
          <a:p>
            <a:pPr eaLnBrk="1" hangingPunct="1">
              <a:buNone/>
            </a:pPr>
            <a:endParaRPr lang="en-US" dirty="0" smtClean="0"/>
          </a:p>
          <a:p>
            <a:pPr eaLnBrk="1" hangingPunct="1">
              <a:buNone/>
            </a:pPr>
            <a:endParaRPr lang="en-US" dirty="0" smtClean="0"/>
          </a:p>
          <a:p>
            <a:pPr eaLnBrk="1" hangingPunct="1"/>
            <a:r>
              <a:rPr lang="en-US" b="1" dirty="0" smtClean="0"/>
              <a:t>Rationale: </a:t>
            </a:r>
            <a:r>
              <a:rPr lang="en-US" dirty="0" smtClean="0"/>
              <a:t>Editorial.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RULE 11-2-9b</a:t>
            </a:r>
          </a:p>
        </p:txBody>
      </p:sp>
      <p:sp>
        <p:nvSpPr>
          <p:cNvPr id="36867" name="Rectangle 3"/>
          <p:cNvSpPr>
            <a:spLocks noGrp="1" noChangeArrowheads="1"/>
          </p:cNvSpPr>
          <p:nvPr>
            <p:ph type="body" idx="1"/>
          </p:nvPr>
        </p:nvSpPr>
        <p:spPr/>
        <p:txBody>
          <a:bodyPr/>
          <a:lstStyle/>
          <a:p>
            <a:pPr eaLnBrk="1" hangingPunct="1"/>
            <a:r>
              <a:rPr lang="en-US" dirty="0" smtClean="0"/>
              <a:t>b.</a:t>
            </a:r>
            <a:r>
              <a:rPr lang="en-US" b="1" dirty="0" smtClean="0"/>
              <a:t> </a:t>
            </a:r>
            <a:r>
              <a:rPr lang="en-US" dirty="0" smtClean="0"/>
              <a:t>A defender penetrates the 25-yard line </a:t>
            </a:r>
            <a:r>
              <a:rPr lang="en-US" u="sng" dirty="0" smtClean="0"/>
              <a:t>prior to the stroke being taken.</a:t>
            </a:r>
            <a:endParaRPr lang="en-US" dirty="0" smtClean="0"/>
          </a:p>
          <a:p>
            <a:pPr eaLnBrk="1" hangingPunct="1">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buFont typeface="Wingdings" pitchFamily="2" charset="2"/>
              <a:buNone/>
            </a:pPr>
            <a:endParaRPr lang="en-US" dirty="0" smtClean="0"/>
          </a:p>
          <a:p>
            <a:pPr eaLnBrk="1" hangingPunct="1"/>
            <a:r>
              <a:rPr lang="en-US" b="1" dirty="0" smtClean="0"/>
              <a:t>Rationale: </a:t>
            </a:r>
            <a:r>
              <a:rPr lang="en-US" dirty="0" smtClean="0"/>
              <a:t>Editorial.</a:t>
            </a:r>
            <a:endParaRPr lang="en-US"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RULE 1-7-4</a:t>
            </a:r>
          </a:p>
        </p:txBody>
      </p:sp>
      <p:sp>
        <p:nvSpPr>
          <p:cNvPr id="6147" name="Rectangle 3"/>
          <p:cNvSpPr>
            <a:spLocks noGrp="1" noChangeArrowheads="1"/>
          </p:cNvSpPr>
          <p:nvPr>
            <p:ph type="body" idx="1"/>
          </p:nvPr>
        </p:nvSpPr>
        <p:spPr/>
        <p:txBody>
          <a:bodyPr/>
          <a:lstStyle/>
          <a:p>
            <a:pPr eaLnBrk="1" hangingPunct="1"/>
            <a:r>
              <a:rPr lang="en-US" b="1" dirty="0" smtClean="0"/>
              <a:t>ART. 4. . . </a:t>
            </a:r>
            <a:r>
              <a:rPr lang="en-US" dirty="0" smtClean="0"/>
              <a:t>Goalkeepers may not play outside </a:t>
            </a:r>
            <a:r>
              <a:rPr lang="en-US" u="sng" dirty="0" smtClean="0"/>
              <a:t>the 25-yard area they are defending except when</a:t>
            </a:r>
            <a:r>
              <a:rPr lang="en-US" dirty="0" smtClean="0"/>
              <a:t> they are taking a penalty stroke.</a:t>
            </a:r>
          </a:p>
          <a:p>
            <a:pPr eaLnBrk="1" hangingPunct="1"/>
            <a:endParaRPr lang="en-US" dirty="0" smtClean="0"/>
          </a:p>
          <a:p>
            <a:pPr eaLnBrk="1" hangingPunct="1"/>
            <a:endParaRPr lang="en-US" dirty="0" smtClean="0"/>
          </a:p>
          <a:p>
            <a:pPr eaLnBrk="1" hangingPunct="1"/>
            <a:r>
              <a:rPr lang="en-US" b="1" dirty="0" smtClean="0"/>
              <a:t>Rationale: </a:t>
            </a:r>
            <a:r>
              <a:rPr lang="en-US" sz="2400" dirty="0" smtClean="0"/>
              <a:t>The usefulness of playing inside the whole half has been diminished with other previous rule changes.  Goalkeepers rarely come outside their circle much less above the 25-yard line.  This rule change validates a practice that has been discontinued for a number of years. </a:t>
            </a:r>
            <a:endParaRPr lang="en-US" sz="2400"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RULE 11-2-10 </a:t>
            </a:r>
          </a:p>
        </p:txBody>
      </p:sp>
      <p:sp>
        <p:nvSpPr>
          <p:cNvPr id="32771" name="Rectangle 3"/>
          <p:cNvSpPr>
            <a:spLocks noGrp="1" noChangeArrowheads="1"/>
          </p:cNvSpPr>
          <p:nvPr>
            <p:ph type="body" idx="1"/>
          </p:nvPr>
        </p:nvSpPr>
        <p:spPr/>
        <p:txBody>
          <a:bodyPr/>
          <a:lstStyle/>
          <a:p>
            <a:r>
              <a:rPr lang="en-US" b="1" dirty="0" smtClean="0"/>
              <a:t>ART. 10 . .</a:t>
            </a:r>
            <a:r>
              <a:rPr lang="en-US" dirty="0" smtClean="0"/>
              <a:t> . Any unnecessary delay by either the </a:t>
            </a:r>
            <a:r>
              <a:rPr lang="en-US" dirty="0" err="1" smtClean="0"/>
              <a:t>stroker</a:t>
            </a:r>
            <a:r>
              <a:rPr lang="en-US" dirty="0" smtClean="0"/>
              <a:t> or goalkeeper shall not be permitted.  Delay by either team shall be treated as misconduct.  </a:t>
            </a:r>
            <a:r>
              <a:rPr lang="en-US" strike="sngStrike" dirty="0" smtClean="0"/>
              <a:t>A second offense by the same team during the same penalty stroke shall result in the stroke being ended</a:t>
            </a:r>
            <a:r>
              <a:rPr lang="en-US" dirty="0" smtClean="0"/>
              <a:t>.  </a:t>
            </a:r>
            <a:r>
              <a:rPr lang="en-US" u="sng" dirty="0" smtClean="0"/>
              <a:t>Continued offenses by the same team during the same penalty stroke shall result in:</a:t>
            </a:r>
            <a:r>
              <a:rPr lang="en-US" dirty="0" smtClean="0"/>
              <a:t>  </a:t>
            </a:r>
            <a:r>
              <a:rPr lang="en-US" strike="sngStrike" dirty="0" smtClean="0"/>
              <a:t>If the second offense is by:</a:t>
            </a:r>
            <a:endParaRPr lang="en-US" dirty="0" smtClean="0"/>
          </a:p>
          <a:p>
            <a:pPr lvl="0">
              <a:buNone/>
            </a:pPr>
            <a:endParaRPr lang="en-US"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11-2-10</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pPr lvl="0"/>
            <a:r>
              <a:rPr lang="en-US" strike="sngStrike" dirty="0" smtClean="0"/>
              <a:t>The attack team, no goal shall be awarded</a:t>
            </a:r>
            <a:r>
              <a:rPr lang="en-US" dirty="0" smtClean="0"/>
              <a:t>;   </a:t>
            </a:r>
            <a:r>
              <a:rPr lang="en-US" u="sng" dirty="0" smtClean="0"/>
              <a:t>If by the attacking team,  no goal shall be awarded and the penalty stroke is ended; </a:t>
            </a:r>
            <a:endParaRPr lang="en-US" dirty="0" smtClean="0"/>
          </a:p>
          <a:p>
            <a:pPr lvl="0"/>
            <a:r>
              <a:rPr lang="en-US" strike="sngStrike" dirty="0" smtClean="0"/>
              <a:t>The defending team, the use of card progression would be appropriate.</a:t>
            </a:r>
            <a:r>
              <a:rPr lang="en-US" dirty="0" smtClean="0"/>
              <a:t>  </a:t>
            </a:r>
            <a:r>
              <a:rPr lang="en-US" u="sng" dirty="0" smtClean="0"/>
              <a:t>If by the defending team, the use of the card progression would be appropriate with the stroke still in effect.</a:t>
            </a:r>
            <a:endParaRPr lang="en-US" dirty="0" smtClean="0"/>
          </a:p>
          <a:p>
            <a:pPr eaLnBrk="1" hangingPunct="1">
              <a:buNone/>
            </a:pPr>
            <a:endParaRPr lang="en-US" dirty="0" smtClean="0"/>
          </a:p>
          <a:p>
            <a:pPr eaLnBrk="1" hangingPunct="1"/>
            <a:r>
              <a:rPr lang="en-US" b="1" dirty="0" smtClean="0"/>
              <a:t>Rationale: </a:t>
            </a:r>
            <a:r>
              <a:rPr lang="en-US" dirty="0" smtClean="0"/>
              <a:t>Editorial.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RULE 12-1-1g</a:t>
            </a:r>
          </a:p>
        </p:txBody>
      </p:sp>
      <p:sp>
        <p:nvSpPr>
          <p:cNvPr id="31747" name="Rectangle 3"/>
          <p:cNvSpPr>
            <a:spLocks noGrp="1" noChangeArrowheads="1"/>
          </p:cNvSpPr>
          <p:nvPr>
            <p:ph type="body" idx="1"/>
          </p:nvPr>
        </p:nvSpPr>
        <p:spPr/>
        <p:txBody>
          <a:bodyPr/>
          <a:lstStyle/>
          <a:p>
            <a:pPr eaLnBrk="1" hangingPunct="1"/>
            <a:endParaRPr lang="en-US" dirty="0" smtClean="0"/>
          </a:p>
          <a:p>
            <a:r>
              <a:rPr lang="en-US" b="1" dirty="0" smtClean="0"/>
              <a:t>Delete. </a:t>
            </a:r>
            <a:r>
              <a:rPr lang="en-US" strike="sngStrike" dirty="0" smtClean="0"/>
              <a:t>g) Meet with players during injury time-outs for the purpose of coaching;</a:t>
            </a:r>
            <a:endParaRPr lang="en-US" dirty="0" smtClean="0"/>
          </a:p>
          <a:p>
            <a:r>
              <a:rPr lang="en-US" dirty="0" smtClean="0"/>
              <a:t>Renumber rest of sub-articles (h-j).</a:t>
            </a:r>
          </a:p>
          <a:p>
            <a:pPr eaLnBrk="1" hangingPunct="1">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b="1" dirty="0" smtClean="0"/>
              <a:t>Rationale: </a:t>
            </a:r>
            <a:r>
              <a:rPr lang="en-US" dirty="0" smtClean="0"/>
              <a:t>Editorial.  </a:t>
            </a:r>
            <a:endParaRPr lang="en-US"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RULE 12-1-1</a:t>
            </a:r>
            <a:br>
              <a:rPr lang="en-US" dirty="0" smtClean="0"/>
            </a:br>
            <a:r>
              <a:rPr lang="en-US" dirty="0" smtClean="0"/>
              <a:t>PENALTIES # 1.</a:t>
            </a:r>
          </a:p>
        </p:txBody>
      </p:sp>
      <p:sp>
        <p:nvSpPr>
          <p:cNvPr id="25603" name="Rectangle 3"/>
          <p:cNvSpPr>
            <a:spLocks noGrp="1" noChangeArrowheads="1"/>
          </p:cNvSpPr>
          <p:nvPr>
            <p:ph type="body" idx="1"/>
          </p:nvPr>
        </p:nvSpPr>
        <p:spPr/>
        <p:txBody>
          <a:bodyPr/>
          <a:lstStyle/>
          <a:p>
            <a:pPr eaLnBrk="1" hangingPunct="1"/>
            <a:r>
              <a:rPr lang="en-US" b="1" dirty="0" smtClean="0"/>
              <a:t>1. </a:t>
            </a:r>
            <a:r>
              <a:rPr lang="en-US" b="1" u="sng" dirty="0" smtClean="0"/>
              <a:t>First offense, a green card shall be issued to the offender and the head coach.  The warning shall be recorded in the scorebook.</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buNone/>
            </a:pPr>
            <a:endParaRPr lang="en-US" dirty="0" smtClean="0"/>
          </a:p>
          <a:p>
            <a:pPr eaLnBrk="1" hangingPunct="1"/>
            <a:r>
              <a:rPr lang="en-US" b="1" dirty="0" smtClean="0"/>
              <a:t>Rationale: </a:t>
            </a:r>
            <a:r>
              <a:rPr lang="en-US" dirty="0" smtClean="0"/>
              <a:t>Editorial.  </a:t>
            </a:r>
            <a:endParaRPr lang="en-US"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9"/>
          <p:cNvSpPr>
            <a:spLocks noGrp="1"/>
          </p:cNvSpPr>
          <p:nvPr>
            <p:ph type="ctrTitle"/>
          </p:nvPr>
        </p:nvSpPr>
        <p:spPr/>
        <p:txBody>
          <a:bodyPr/>
          <a:lstStyle/>
          <a:p>
            <a:r>
              <a:rPr lang="en-US" smtClean="0"/>
              <a:t>2014 Points of Emphasis</a:t>
            </a:r>
          </a:p>
        </p:txBody>
      </p:sp>
      <p:sp>
        <p:nvSpPr>
          <p:cNvPr id="21507" name="Subtitle 10"/>
          <p:cNvSpPr>
            <a:spLocks noGrp="1"/>
          </p:cNvSpPr>
          <p:nvPr>
            <p:ph type="subTitle" idx="1"/>
          </p:nvPr>
        </p:nvSpPr>
        <p:spPr/>
        <p:txBody>
          <a:bodyPr/>
          <a:lstStyle/>
          <a:p>
            <a:endParaRPr lang="en-US" smtClean="0"/>
          </a:p>
        </p:txBody>
      </p:sp>
      <p:pic>
        <p:nvPicPr>
          <p:cNvPr id="21508" name="Picture 5" descr="C:\Users\ehopk\AppData\Local\Microsoft\Windows\Temporary Internet Files\Content.Outlook\087H2VGK\game over (2).PNG"/>
          <p:cNvPicPr>
            <a:picLocks noChangeAspect="1" noChangeArrowheads="1"/>
          </p:cNvPicPr>
          <p:nvPr/>
        </p:nvPicPr>
        <p:blipFill>
          <a:blip r:embed="rId3" cstate="print"/>
          <a:srcRect/>
          <a:stretch>
            <a:fillRect/>
          </a:stretch>
        </p:blipFill>
        <p:spPr bwMode="auto">
          <a:xfrm>
            <a:off x="2986088" y="3667125"/>
            <a:ext cx="3074987" cy="2325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Proper Use of Equipment – Shinguards</a:t>
            </a:r>
          </a:p>
        </p:txBody>
      </p:sp>
      <p:sp>
        <p:nvSpPr>
          <p:cNvPr id="22531" name="Rectangle 3"/>
          <p:cNvSpPr>
            <a:spLocks noGrp="1" noChangeArrowheads="1"/>
          </p:cNvSpPr>
          <p:nvPr>
            <p:ph type="body" idx="1"/>
          </p:nvPr>
        </p:nvSpPr>
        <p:spPr/>
        <p:txBody>
          <a:bodyPr/>
          <a:lstStyle/>
          <a:p>
            <a:pPr eaLnBrk="1" hangingPunct="1"/>
            <a:r>
              <a:rPr lang="en-US" dirty="0" smtClean="0"/>
              <a:t>The standardization of the performance of protective eyewear was the first step in assuring that the players are wearing the best products available for their size and skill level.  There has been a recent trend that required </a:t>
            </a:r>
            <a:r>
              <a:rPr lang="en-US" dirty="0" err="1" smtClean="0"/>
              <a:t>shinguards</a:t>
            </a:r>
            <a:r>
              <a:rPr lang="en-US" dirty="0" smtClean="0"/>
              <a:t> made of plastic, foam rubber or fiberglass that should cover the front of the leg from the ankle to just below the knee is being substituted by small youth size soccer </a:t>
            </a:r>
            <a:r>
              <a:rPr lang="en-US" dirty="0" err="1" smtClean="0"/>
              <a:t>shinguards</a:t>
            </a:r>
            <a:r>
              <a:rPr lang="en-US" dirty="0" smtClean="0"/>
              <a:t> or by cardboard-shaped shin guards.   </a:t>
            </a:r>
            <a:endParaRPr lang="en-US"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Proper Use of Equipment – </a:t>
            </a:r>
            <a:r>
              <a:rPr lang="en-US" dirty="0" err="1" smtClean="0"/>
              <a:t>Shinguards</a:t>
            </a:r>
            <a:r>
              <a:rPr lang="en-US" dirty="0" smtClean="0"/>
              <a:t> (cont.)</a:t>
            </a:r>
          </a:p>
        </p:txBody>
      </p:sp>
      <p:sp>
        <p:nvSpPr>
          <p:cNvPr id="22531" name="Rectangle 3"/>
          <p:cNvSpPr>
            <a:spLocks noGrp="1" noChangeArrowheads="1"/>
          </p:cNvSpPr>
          <p:nvPr>
            <p:ph type="body" idx="1"/>
          </p:nvPr>
        </p:nvSpPr>
        <p:spPr/>
        <p:txBody>
          <a:bodyPr/>
          <a:lstStyle/>
          <a:p>
            <a:pPr eaLnBrk="1" hangingPunct="1"/>
            <a:r>
              <a:rPr lang="en-US" dirty="0" smtClean="0"/>
              <a:t>This practice has led to an increase of shin injuries (contusions).  It is incumbent upon the coaches and players to use the required equipment and not try to circumvent the rule.  </a:t>
            </a:r>
          </a:p>
          <a:p>
            <a:pPr eaLnBrk="1" hangingPunct="1"/>
            <a:r>
              <a:rPr lang="en-US" dirty="0" smtClean="0"/>
              <a:t>Manufacturers spend hundreds of hours and thousands of dollars researching and testing products before they are released to the public.</a:t>
            </a:r>
            <a:endParaRPr lang="en-US" b="1"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Proper Use of Equipment – </a:t>
            </a:r>
            <a:r>
              <a:rPr lang="en-US" dirty="0" err="1" smtClean="0"/>
              <a:t>Shinguards</a:t>
            </a:r>
            <a:r>
              <a:rPr lang="en-US" dirty="0" smtClean="0"/>
              <a:t> (cont.)</a:t>
            </a:r>
          </a:p>
        </p:txBody>
      </p:sp>
      <p:sp>
        <p:nvSpPr>
          <p:cNvPr id="22531" name="Rectangle 3"/>
          <p:cNvSpPr>
            <a:spLocks noGrp="1" noChangeArrowheads="1"/>
          </p:cNvSpPr>
          <p:nvPr>
            <p:ph type="body" idx="1"/>
          </p:nvPr>
        </p:nvSpPr>
        <p:spPr/>
        <p:txBody>
          <a:bodyPr/>
          <a:lstStyle/>
          <a:p>
            <a:pPr eaLnBrk="1" hangingPunct="1"/>
            <a:r>
              <a:rPr lang="en-US" dirty="0" smtClean="0"/>
              <a:t>They ensure that their products will perform at the highest level possible if it is worn properly.  The NFHS makes a significant investment in time and resources to consider appropriate equipment for high school field hockey, for the sole purpose of minimizing risk.</a:t>
            </a:r>
            <a:endParaRPr lang="en-US"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Field Markings</a:t>
            </a:r>
          </a:p>
        </p:txBody>
      </p:sp>
      <p:sp>
        <p:nvSpPr>
          <p:cNvPr id="23555" name="Rectangle 3"/>
          <p:cNvSpPr>
            <a:spLocks noGrp="1" noChangeArrowheads="1"/>
          </p:cNvSpPr>
          <p:nvPr>
            <p:ph type="body" idx="1"/>
          </p:nvPr>
        </p:nvSpPr>
        <p:spPr/>
        <p:txBody>
          <a:bodyPr/>
          <a:lstStyle/>
          <a:p>
            <a:r>
              <a:rPr lang="en-US" dirty="0" smtClean="0"/>
              <a:t>The lines of a field hockey field have been designed for a distinct separation of various areas on the field for players, coaches, fans and officials.  These areas are designated for risk minimization for all involved.  It is imperative that the field be marked exactly as the rules book designates.  </a:t>
            </a:r>
          </a:p>
          <a:p>
            <a:pPr eaLnBrk="1" hangingPunct="1"/>
            <a:endParaRPr lang="en-US"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Field Markings</a:t>
            </a:r>
            <a:br>
              <a:rPr lang="en-US" dirty="0" smtClean="0"/>
            </a:br>
            <a:r>
              <a:rPr lang="en-US" dirty="0" smtClean="0"/>
              <a:t>(cont.)</a:t>
            </a:r>
          </a:p>
        </p:txBody>
      </p:sp>
      <p:sp>
        <p:nvSpPr>
          <p:cNvPr id="22531" name="Rectangle 3"/>
          <p:cNvSpPr>
            <a:spLocks noGrp="1" noChangeArrowheads="1"/>
          </p:cNvSpPr>
          <p:nvPr>
            <p:ph type="body" idx="1"/>
          </p:nvPr>
        </p:nvSpPr>
        <p:spPr/>
        <p:txBody>
          <a:bodyPr/>
          <a:lstStyle/>
          <a:p>
            <a:pPr eaLnBrk="1" hangingPunct="1"/>
            <a:r>
              <a:rPr lang="en-US" dirty="0" smtClean="0"/>
              <a:t>No one wants an improperly lined field that puts the players in positions that increase their risk of getting injured.  It would be prudent for coaches to work with the custodial or maintenance staff prior to the start of the season to review the correct field markings.</a:t>
            </a:r>
            <a:endParaRPr lang="en-US"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RULE 2-1-1</a:t>
            </a:r>
          </a:p>
        </p:txBody>
      </p:sp>
      <p:sp>
        <p:nvSpPr>
          <p:cNvPr id="7171" name="Rectangle 3"/>
          <p:cNvSpPr>
            <a:spLocks noGrp="1" noChangeArrowheads="1"/>
          </p:cNvSpPr>
          <p:nvPr>
            <p:ph type="body" idx="1"/>
          </p:nvPr>
        </p:nvSpPr>
        <p:spPr/>
        <p:txBody>
          <a:bodyPr/>
          <a:lstStyle/>
          <a:p>
            <a:pPr eaLnBrk="1" hangingPunct="1"/>
            <a:r>
              <a:rPr lang="en-US" b="1" dirty="0" smtClean="0"/>
              <a:t>ART. 1. . . </a:t>
            </a:r>
            <a:r>
              <a:rPr lang="en-US" dirty="0" smtClean="0"/>
              <a:t>The game should…of the field.  </a:t>
            </a:r>
            <a:r>
              <a:rPr lang="en-US" u="sng" dirty="0" smtClean="0"/>
              <a:t>Both officials are responsible for ensuring that the official time is correct</a:t>
            </a:r>
            <a:r>
              <a:rPr lang="en-US" dirty="0" smtClean="0"/>
              <a:t>.  The game officials maintain…of regulation play.</a:t>
            </a:r>
          </a:p>
          <a:p>
            <a:pPr eaLnBrk="1" hangingPunct="1">
              <a:buFont typeface="Wingdings" pitchFamily="2" charset="2"/>
              <a:buNone/>
            </a:pPr>
            <a:endParaRPr lang="en-US" b="1" dirty="0" smtClean="0"/>
          </a:p>
          <a:p>
            <a:pPr eaLnBrk="1" hangingPunct="1">
              <a:buFont typeface="Wingdings" pitchFamily="2" charset="2"/>
              <a:buNone/>
            </a:pPr>
            <a:endParaRPr lang="en-US" b="1" dirty="0" smtClean="0"/>
          </a:p>
          <a:p>
            <a:pPr eaLnBrk="1" hangingPunct="1"/>
            <a:r>
              <a:rPr lang="en-US" b="1" dirty="0" smtClean="0"/>
              <a:t>Rationale: </a:t>
            </a:r>
            <a:r>
              <a:rPr lang="en-US" dirty="0" smtClean="0"/>
              <a:t>With the advent of playing the game on different types of fields with large scoreboards and timing mechanisms, both officials are responsible for making sure the official time is correct.</a:t>
            </a:r>
            <a:endParaRPr lang="en-US" b="1"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Sideline Encroachment</a:t>
            </a:r>
          </a:p>
        </p:txBody>
      </p:sp>
      <p:sp>
        <p:nvSpPr>
          <p:cNvPr id="24579" name="Rectangle 3"/>
          <p:cNvSpPr>
            <a:spLocks noGrp="1" noChangeArrowheads="1"/>
          </p:cNvSpPr>
          <p:nvPr>
            <p:ph type="body" idx="1"/>
          </p:nvPr>
        </p:nvSpPr>
        <p:spPr/>
        <p:txBody>
          <a:bodyPr/>
          <a:lstStyle/>
          <a:p>
            <a:r>
              <a:rPr lang="en-US" dirty="0" smtClean="0"/>
              <a:t>It is important not to allow sideline encroachment during a contest.  There are many groups involved in a field hockey game and their roles are interconnected.  The players, substitutes, bench personnel, officials, ball </a:t>
            </a:r>
            <a:r>
              <a:rPr lang="en-US" dirty="0" err="1" smtClean="0"/>
              <a:t>shaggers</a:t>
            </a:r>
            <a:r>
              <a:rPr lang="en-US" dirty="0" smtClean="0"/>
              <a:t>, table staff of scorer and timekeeper all have key roles in the game and need to be able to do their respective jobs unencumbered of clutter and needless bodies blocking their view or field access.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ctrTitle"/>
          </p:nvPr>
        </p:nvSpPr>
        <p:spPr/>
        <p:txBody>
          <a:bodyPr/>
          <a:lstStyle/>
          <a:p>
            <a:r>
              <a:rPr lang="en-US" smtClean="0"/>
              <a:t>Officials’ Guide</a:t>
            </a:r>
          </a:p>
        </p:txBody>
      </p:sp>
      <p:sp>
        <p:nvSpPr>
          <p:cNvPr id="26627" name="Subtitle 4"/>
          <p:cNvSpPr>
            <a:spLocks noGrp="1"/>
          </p:cNvSpPr>
          <p:nvPr>
            <p:ph type="subTitle" idx="1"/>
          </p:nvPr>
        </p:nvSpPr>
        <p:spPr/>
        <p:txBody>
          <a:bodyPr/>
          <a:lstStyle/>
          <a:p>
            <a:endParaRPr lang="en-US" smtClean="0"/>
          </a:p>
        </p:txBody>
      </p:sp>
      <p:pic>
        <p:nvPicPr>
          <p:cNvPr id="26628" name="Picture 5" descr="C:\Users\ehopk\AppData\Local\Microsoft\Windows\Temporary Internet Files\Content.Outlook\087H2VGK\2012 11 09_fh2012umpires (2).jpg"/>
          <p:cNvPicPr>
            <a:picLocks noChangeAspect="1" noChangeArrowheads="1"/>
          </p:cNvPicPr>
          <p:nvPr/>
        </p:nvPicPr>
        <p:blipFill>
          <a:blip r:embed="rId3" cstate="print"/>
          <a:srcRect/>
          <a:stretch>
            <a:fillRect/>
          </a:stretch>
        </p:blipFill>
        <p:spPr bwMode="auto">
          <a:xfrm>
            <a:off x="2795588" y="3695700"/>
            <a:ext cx="379095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SETTING THE TONE I.B.9.</a:t>
            </a:r>
          </a:p>
        </p:txBody>
      </p:sp>
      <p:sp>
        <p:nvSpPr>
          <p:cNvPr id="27651" name="Rectangle 3"/>
          <p:cNvSpPr>
            <a:spLocks noGrp="1" noChangeArrowheads="1"/>
          </p:cNvSpPr>
          <p:nvPr>
            <p:ph type="body" idx="1"/>
          </p:nvPr>
        </p:nvSpPr>
        <p:spPr/>
        <p:txBody>
          <a:bodyPr/>
          <a:lstStyle/>
          <a:p>
            <a:pPr eaLnBrk="1" hangingPunct="1"/>
            <a:r>
              <a:rPr lang="en-US" dirty="0" smtClean="0"/>
              <a:t>I. PRINCIPLES AND TECHNIQUES</a:t>
            </a:r>
          </a:p>
          <a:p>
            <a:pPr eaLnBrk="1" hangingPunct="1"/>
            <a:r>
              <a:rPr lang="en-US" dirty="0" smtClean="0"/>
              <a:t>A. AIMS remains the same.</a:t>
            </a:r>
          </a:p>
          <a:p>
            <a:pPr eaLnBrk="1" hangingPunct="1"/>
            <a:r>
              <a:rPr lang="en-US" dirty="0" smtClean="0"/>
              <a:t>B. Setting the tone: </a:t>
            </a:r>
          </a:p>
          <a:p>
            <a:pPr eaLnBrk="1" hangingPunct="1"/>
            <a:r>
              <a:rPr lang="en-US" dirty="0" smtClean="0"/>
              <a:t>1-8 remains the same.</a:t>
            </a:r>
          </a:p>
          <a:p>
            <a:pPr eaLnBrk="1" hangingPunct="1"/>
            <a:r>
              <a:rPr lang="en-US" u="sng" dirty="0" smtClean="0"/>
              <a:t>9. Assure the official clock is correct.</a:t>
            </a:r>
          </a:p>
          <a:p>
            <a:pPr eaLnBrk="1" hangingPunct="1"/>
            <a:endParaRPr lang="en-US" u="sng" dirty="0" smtClean="0"/>
          </a:p>
          <a:p>
            <a:pPr eaLnBrk="1" hangingPunct="1"/>
            <a:endParaRPr lang="en-US" u="sng" dirty="0" smtClean="0"/>
          </a:p>
          <a:p>
            <a:pPr eaLnBrk="1" hangingPunct="1"/>
            <a:endParaRPr lang="en-US" u="sng" dirty="0" smtClean="0"/>
          </a:p>
          <a:p>
            <a:pPr eaLnBrk="1" hangingPunct="1"/>
            <a:r>
              <a:rPr lang="en-US" b="1" dirty="0" smtClean="0"/>
              <a:t>Rationale: </a:t>
            </a:r>
            <a:r>
              <a:rPr lang="en-US" dirty="0" smtClean="0"/>
              <a:t>Editorial.</a:t>
            </a:r>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endParaRPr lang="en-US" dirty="0" smtClean="0"/>
          </a:p>
          <a:p>
            <a:pPr eaLnBrk="1" hangingPunct="1"/>
            <a:endParaRPr lang="en-US" dirty="0" smtClean="0"/>
          </a:p>
          <a:p>
            <a:pPr eaLnBrk="1" hangingPunct="1">
              <a:buFont typeface="Wingdings" pitchFamily="2" charset="2"/>
              <a:buNone/>
            </a:pPr>
            <a:endParaRPr lang="en-US" dirty="0" smtClean="0"/>
          </a:p>
          <a:p>
            <a:pPr eaLnBrk="1" hangingPunct="1"/>
            <a:endParaRPr lang="en-US" dirty="0" smtClean="0"/>
          </a:p>
          <a:p>
            <a:pPr eaLnBrk="1" hangingPunct="1">
              <a:buNone/>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Tie-Breaking Procedures A. 1.</a:t>
            </a:r>
          </a:p>
        </p:txBody>
      </p:sp>
      <p:sp>
        <p:nvSpPr>
          <p:cNvPr id="17411" name="Rectangle 3"/>
          <p:cNvSpPr>
            <a:spLocks noGrp="1" noChangeArrowheads="1"/>
          </p:cNvSpPr>
          <p:nvPr>
            <p:ph type="body" idx="1"/>
          </p:nvPr>
        </p:nvSpPr>
        <p:spPr/>
        <p:txBody>
          <a:bodyPr/>
          <a:lstStyle/>
          <a:p>
            <a:pPr eaLnBrk="1" hangingPunct="1"/>
            <a:r>
              <a:rPr lang="en-US" dirty="0" smtClean="0"/>
              <a:t>1. The officials shall meet with the team captains for a coin toss. The </a:t>
            </a:r>
            <a:r>
              <a:rPr lang="en-US" strike="sngStrike" dirty="0" smtClean="0"/>
              <a:t>home</a:t>
            </a:r>
            <a:r>
              <a:rPr lang="en-US" dirty="0" smtClean="0"/>
              <a:t> </a:t>
            </a:r>
            <a:r>
              <a:rPr lang="en-US" u="sng" dirty="0" smtClean="0"/>
              <a:t>visiting</a:t>
            </a:r>
            <a:r>
              <a:rPr lang="en-US" dirty="0" smtClean="0"/>
              <a:t> team captain shall call the coin in the air. In subsequent tie-breaking procedures requiring a coin toss, the call of the toss shall </a:t>
            </a:r>
            <a:r>
              <a:rPr lang="en-US" strike="sngStrike" dirty="0" smtClean="0"/>
              <a:t>be alternated between teams</a:t>
            </a:r>
            <a:r>
              <a:rPr lang="en-US" dirty="0" smtClean="0"/>
              <a:t> </a:t>
            </a:r>
            <a:r>
              <a:rPr lang="en-US" u="sng" dirty="0" smtClean="0"/>
              <a:t>always be the visiting team.</a:t>
            </a:r>
            <a:endParaRPr lang="en-US" dirty="0" smtClean="0"/>
          </a:p>
          <a:p>
            <a:pPr eaLnBrk="1" hangingPunct="1"/>
            <a:r>
              <a:rPr lang="en-US" b="1" dirty="0" smtClean="0"/>
              <a:t>Rationale: </a:t>
            </a:r>
            <a:r>
              <a:rPr lang="en-US" dirty="0" smtClean="0"/>
              <a:t>Clarification that the visiting team is extended the courtesy to call the coin toss for tie-breaking procedures, making it consistent with all levels of field hockey.</a:t>
            </a:r>
          </a:p>
          <a:p>
            <a:pPr eaLnBrk="1" hangingPunct="1">
              <a:buNone/>
            </a:pPr>
            <a:endParaRPr lang="en-US" b="1"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Tie-Breaking Procedures C. 2.</a:t>
            </a:r>
          </a:p>
        </p:txBody>
      </p:sp>
      <p:sp>
        <p:nvSpPr>
          <p:cNvPr id="28675" name="Rectangle 3"/>
          <p:cNvSpPr>
            <a:spLocks noGrp="1" noChangeArrowheads="1"/>
          </p:cNvSpPr>
          <p:nvPr>
            <p:ph type="body" idx="1"/>
          </p:nvPr>
        </p:nvSpPr>
        <p:spPr>
          <a:xfrm>
            <a:off x="1092200" y="1412875"/>
            <a:ext cx="7735888" cy="5176838"/>
          </a:xfrm>
        </p:spPr>
        <p:txBody>
          <a:bodyPr/>
          <a:lstStyle/>
          <a:p>
            <a:r>
              <a:rPr lang="en-US" dirty="0" smtClean="0"/>
              <a:t>If the overtime period…by the procedure.  If a player was disqualified during the regulation game causing the team to play short, that team must play short throughout the overtime.  If a player(s) was suspended (</a:t>
            </a:r>
            <a:r>
              <a:rPr lang="en-US" u="sng" dirty="0" smtClean="0"/>
              <a:t>green card,</a:t>
            </a:r>
            <a:r>
              <a:rPr lang="en-US" dirty="0" smtClean="0"/>
              <a:t> yellow card), the team shall play short until the suspension time is completed.  If a player receives…game is completed.</a:t>
            </a:r>
          </a:p>
          <a:p>
            <a:pPr>
              <a:buNone/>
            </a:pPr>
            <a:r>
              <a:rPr lang="en-US" b="1" dirty="0" smtClean="0"/>
              <a:t> </a:t>
            </a:r>
            <a:endParaRPr lang="en-US" dirty="0" smtClean="0"/>
          </a:p>
          <a:p>
            <a:r>
              <a:rPr lang="en-US" b="1" dirty="0" smtClean="0"/>
              <a:t>Rationale: </a:t>
            </a:r>
            <a:r>
              <a:rPr lang="en-US" dirty="0" smtClean="0"/>
              <a:t>Editorial.</a:t>
            </a:r>
            <a:r>
              <a:rPr lang="en-US" b="1" dirty="0" smtClean="0"/>
              <a:t> </a:t>
            </a:r>
            <a:r>
              <a:rPr lang="en-US" dirty="0" smtClean="0"/>
              <a:t>The green card carries a 2 minute suspension penalty.</a:t>
            </a:r>
          </a:p>
          <a:p>
            <a:pPr eaLnBrk="1" hangingPunct="1">
              <a:buNone/>
            </a:pPr>
            <a:endParaRPr lang="en-US" b="1"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ctrTitle"/>
          </p:nvPr>
        </p:nvSpPr>
        <p:spPr/>
        <p:txBody>
          <a:bodyPr/>
          <a:lstStyle/>
          <a:p>
            <a:r>
              <a:rPr lang="en-US" smtClean="0"/>
              <a:t>Corrections</a:t>
            </a:r>
          </a:p>
        </p:txBody>
      </p:sp>
      <p:sp>
        <p:nvSpPr>
          <p:cNvPr id="33795" name="Subtitle 4"/>
          <p:cNvSpPr>
            <a:spLocks noGrp="1"/>
          </p:cNvSpPr>
          <p:nvPr>
            <p:ph type="subTitle" idx="1"/>
          </p:nvPr>
        </p:nvSpPr>
        <p:spPr/>
        <p:txBody>
          <a:bodyPr/>
          <a:lstStyle/>
          <a:p>
            <a:endParaRPr lang="en-US" smtClean="0"/>
          </a:p>
        </p:txBody>
      </p:sp>
      <p:pic>
        <p:nvPicPr>
          <p:cNvPr id="33796" name="Picture 4" descr="C:\Users\ehopk\AppData\Local\Microsoft\Windows\Temporary Internet Files\Content.Outlook\087H2VGK\MKA WE 2013 (2).jpg"/>
          <p:cNvPicPr>
            <a:picLocks noChangeAspect="1" noChangeArrowheads="1"/>
          </p:cNvPicPr>
          <p:nvPr/>
        </p:nvPicPr>
        <p:blipFill>
          <a:blip r:embed="rId2" cstate="print"/>
          <a:srcRect/>
          <a:stretch>
            <a:fillRect/>
          </a:stretch>
        </p:blipFill>
        <p:spPr bwMode="auto">
          <a:xfrm>
            <a:off x="2749550" y="3638550"/>
            <a:ext cx="35941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17488" y="150813"/>
            <a:ext cx="8639175" cy="1247775"/>
          </a:xfrm>
        </p:spPr>
        <p:txBody>
          <a:bodyPr/>
          <a:lstStyle/>
          <a:p>
            <a:pPr eaLnBrk="1" hangingPunct="1"/>
            <a:r>
              <a:rPr lang="en-US" smtClean="0"/>
              <a:t>Rule 1-7-7</a:t>
            </a:r>
          </a:p>
        </p:txBody>
      </p:sp>
      <p:sp>
        <p:nvSpPr>
          <p:cNvPr id="35843" name="Rectangle 3"/>
          <p:cNvSpPr>
            <a:spLocks noGrp="1" noChangeArrowheads="1"/>
          </p:cNvSpPr>
          <p:nvPr>
            <p:ph type="body" idx="1"/>
          </p:nvPr>
        </p:nvSpPr>
        <p:spPr/>
        <p:txBody>
          <a:bodyPr/>
          <a:lstStyle/>
          <a:p>
            <a:pPr eaLnBrk="1" hangingPunct="1"/>
            <a:r>
              <a:rPr lang="en-US" b="1" dirty="0" smtClean="0"/>
              <a:t>ART. 7. . . </a:t>
            </a:r>
            <a:r>
              <a:rPr lang="en-US" dirty="0" smtClean="0"/>
              <a:t>If a goalkeeper…as defined in Rule </a:t>
            </a:r>
            <a:r>
              <a:rPr lang="en-US" strike="sngStrike" dirty="0" smtClean="0"/>
              <a:t>8-1-2e</a:t>
            </a:r>
            <a:r>
              <a:rPr lang="en-US" dirty="0" smtClean="0"/>
              <a:t> </a:t>
            </a:r>
            <a:r>
              <a:rPr lang="en-US" u="sng" dirty="0" smtClean="0"/>
              <a:t>8-2-1e</a:t>
            </a:r>
            <a:r>
              <a:rPr lang="en-US" dirty="0" smtClean="0"/>
              <a:t> and Penalty 1.  If she cannot comply with the equipment requirements, her team shall forfeit the game.</a:t>
            </a:r>
          </a:p>
          <a:p>
            <a:pPr eaLnBrk="1" hangingPunct="1"/>
            <a:endParaRPr lang="en-US" dirty="0" smtClean="0"/>
          </a:p>
          <a:p>
            <a:pPr eaLnBrk="1" hangingPunct="1"/>
            <a:r>
              <a:rPr lang="en-US" b="1" dirty="0" smtClean="0"/>
              <a:t>Rationale: </a:t>
            </a:r>
            <a:r>
              <a:rPr lang="en-US" dirty="0" smtClean="0"/>
              <a:t> Corrected rule reference.</a:t>
            </a:r>
            <a:endParaRPr lang="en-US"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2-2-4</a:t>
            </a:r>
            <a:endParaRPr lang="en-US" dirty="0"/>
          </a:p>
        </p:txBody>
      </p:sp>
      <p:sp>
        <p:nvSpPr>
          <p:cNvPr id="3" name="Content Placeholder 2"/>
          <p:cNvSpPr>
            <a:spLocks noGrp="1"/>
          </p:cNvSpPr>
          <p:nvPr>
            <p:ph idx="1"/>
          </p:nvPr>
        </p:nvSpPr>
        <p:spPr/>
        <p:txBody>
          <a:bodyPr/>
          <a:lstStyle/>
          <a:p>
            <a:r>
              <a:rPr lang="en-US" b="1" dirty="0" smtClean="0"/>
              <a:t>ART. 4. . . </a:t>
            </a:r>
            <a:r>
              <a:rPr lang="en-US" dirty="0" smtClean="0"/>
              <a:t>At the end of each half, the timer shall sound an audible device to indicate that time in the half has expired.  </a:t>
            </a:r>
            <a:r>
              <a:rPr lang="en-US" u="sng" dirty="0" smtClean="0"/>
              <a:t>The umpire’s whistle shall signal the official end of the half.  </a:t>
            </a:r>
            <a:r>
              <a:rPr lang="en-US" dirty="0" smtClean="0"/>
              <a:t>When a visible scoreboard…end of the half/game.</a:t>
            </a:r>
          </a:p>
          <a:p>
            <a:endParaRPr lang="en-US" u="sng" dirty="0" smtClean="0"/>
          </a:p>
          <a:p>
            <a:endParaRPr lang="en-US" u="sng" dirty="0" smtClean="0"/>
          </a:p>
          <a:p>
            <a:endParaRPr lang="en-US" u="sng" dirty="0" smtClean="0"/>
          </a:p>
          <a:p>
            <a:r>
              <a:rPr lang="en-US" b="1" dirty="0" smtClean="0"/>
              <a:t>Rationale: </a:t>
            </a:r>
            <a:r>
              <a:rPr lang="en-US" dirty="0" smtClean="0"/>
              <a:t>Inadvertently omitted.</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5-2-1b</a:t>
            </a:r>
            <a:endParaRPr lang="en-US" dirty="0"/>
          </a:p>
        </p:txBody>
      </p:sp>
      <p:sp>
        <p:nvSpPr>
          <p:cNvPr id="3" name="Content Placeholder 2"/>
          <p:cNvSpPr>
            <a:spLocks noGrp="1"/>
          </p:cNvSpPr>
          <p:nvPr>
            <p:ph idx="1"/>
          </p:nvPr>
        </p:nvSpPr>
        <p:spPr/>
        <p:txBody>
          <a:bodyPr/>
          <a:lstStyle/>
          <a:p>
            <a:r>
              <a:rPr lang="en-US" dirty="0" smtClean="0"/>
              <a:t>b. If no foul was called prior to stopping the clock, play shall be restarted with a bully</a:t>
            </a:r>
            <a:r>
              <a:rPr lang="en-US" u="sng" dirty="0" smtClean="0"/>
              <a:t>.</a:t>
            </a:r>
            <a:r>
              <a:rPr lang="en-US" dirty="0" smtClean="0"/>
              <a:t> </a:t>
            </a:r>
            <a:r>
              <a:rPr lang="en-US" strike="sngStrike" dirty="0" smtClean="0"/>
              <a:t>at or near where play on the ball ended.</a:t>
            </a:r>
          </a:p>
          <a:p>
            <a:endParaRPr lang="en-US" dirty="0" smtClean="0"/>
          </a:p>
          <a:p>
            <a:endParaRPr lang="en-US" dirty="0" smtClean="0"/>
          </a:p>
          <a:p>
            <a:endParaRPr lang="en-US" dirty="0" smtClean="0"/>
          </a:p>
          <a:p>
            <a:endParaRPr lang="en-US" dirty="0" smtClean="0"/>
          </a:p>
          <a:p>
            <a:endParaRPr lang="en-US" dirty="0" smtClean="0"/>
          </a:p>
          <a:p>
            <a:r>
              <a:rPr lang="en-US" b="1" dirty="0" smtClean="0"/>
              <a:t>Rationale: </a:t>
            </a:r>
            <a:r>
              <a:rPr lang="en-US" dirty="0" smtClean="0"/>
              <a:t>Clarification.</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Situations and Rulings 5.2.1 Situation F Ruling and Comment</a:t>
            </a:r>
            <a:endParaRPr lang="en-US" sz="2800" dirty="0"/>
          </a:p>
        </p:txBody>
      </p:sp>
      <p:sp>
        <p:nvSpPr>
          <p:cNvPr id="3" name="Content Placeholder 2"/>
          <p:cNvSpPr>
            <a:spLocks noGrp="1"/>
          </p:cNvSpPr>
          <p:nvPr>
            <p:ph idx="1"/>
          </p:nvPr>
        </p:nvSpPr>
        <p:spPr/>
        <p:txBody>
          <a:bodyPr/>
          <a:lstStyle/>
          <a:p>
            <a:r>
              <a:rPr lang="en-US" b="1" dirty="0" smtClean="0"/>
              <a:t>RULING</a:t>
            </a:r>
            <a:r>
              <a:rPr lang="en-US" dirty="0" smtClean="0"/>
              <a:t>: should be Correct Procedure. </a:t>
            </a:r>
          </a:p>
          <a:p>
            <a:r>
              <a:rPr lang="en-US" strike="sngStrike" dirty="0" smtClean="0"/>
              <a:t>COMMENT: When play is suspended and the ball is in the circle, a bully shall be taken at least 16 yards from the end line, at least 5 yards from the sideline and at least 5 yards outside the circle and in line with the spot where play on the ball ended</a:t>
            </a:r>
            <a:r>
              <a:rPr lang="en-US" dirty="0" smtClean="0"/>
              <a:t>.</a:t>
            </a:r>
          </a:p>
          <a:p>
            <a:pPr>
              <a:buNone/>
            </a:pPr>
            <a:endParaRPr lang="en-US" dirty="0" smtClean="0"/>
          </a:p>
          <a:p>
            <a:endParaRPr lang="en-US" dirty="0" smtClean="0"/>
          </a:p>
          <a:p>
            <a:r>
              <a:rPr lang="en-US" b="1" dirty="0" smtClean="0"/>
              <a:t>Rationale:</a:t>
            </a:r>
            <a:r>
              <a:rPr lang="en-US" dirty="0" smtClean="0"/>
              <a:t> The ruling was corrected.  The comment was misprinted.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8" y="150813"/>
            <a:ext cx="8639175" cy="1247775"/>
          </a:xfrm>
        </p:spPr>
        <p:txBody>
          <a:bodyPr/>
          <a:lstStyle/>
          <a:p>
            <a:pPr eaLnBrk="1" hangingPunct="1"/>
            <a:r>
              <a:rPr lang="en-US" smtClean="0"/>
              <a:t>RULE 2-1-2g</a:t>
            </a:r>
          </a:p>
        </p:txBody>
      </p:sp>
      <p:sp>
        <p:nvSpPr>
          <p:cNvPr id="8195" name="Rectangle 3"/>
          <p:cNvSpPr>
            <a:spLocks noGrp="1" noChangeArrowheads="1"/>
          </p:cNvSpPr>
          <p:nvPr>
            <p:ph type="body" idx="1"/>
          </p:nvPr>
        </p:nvSpPr>
        <p:spPr/>
        <p:txBody>
          <a:bodyPr/>
          <a:lstStyle/>
          <a:p>
            <a:pPr eaLnBrk="1" hangingPunct="1"/>
            <a:r>
              <a:rPr lang="en-US" b="1" dirty="0" smtClean="0"/>
              <a:t>ART. 2. . . </a:t>
            </a:r>
            <a:r>
              <a:rPr lang="en-US" dirty="0" smtClean="0"/>
              <a:t>The official’s uniform shall consist of: </a:t>
            </a:r>
          </a:p>
          <a:p>
            <a:pPr eaLnBrk="1" hangingPunct="1"/>
            <a:r>
              <a:rPr lang="en-US" dirty="0" smtClean="0"/>
              <a:t>a.- f. Remains the same.</a:t>
            </a:r>
          </a:p>
          <a:p>
            <a:pPr eaLnBrk="1" hangingPunct="1"/>
            <a:r>
              <a:rPr lang="en-US" dirty="0" smtClean="0"/>
              <a:t>g. </a:t>
            </a:r>
            <a:r>
              <a:rPr lang="en-US" u="sng" dirty="0" smtClean="0"/>
              <a:t>A watch suitable for timing the game.</a:t>
            </a:r>
          </a:p>
          <a:p>
            <a:pPr eaLnBrk="1" hangingPunct="1"/>
            <a:endParaRPr lang="en-US" u="sng"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r>
              <a:rPr lang="en-US" b="1" dirty="0" smtClean="0"/>
              <a:t>Rationale: </a:t>
            </a:r>
            <a:r>
              <a:rPr lang="en-US" dirty="0" smtClean="0"/>
              <a:t>In support of the new (2-1-1) rule change, officials shall have a watch suitable for monitoring official time.</a:t>
            </a:r>
          </a:p>
          <a:p>
            <a:pPr eaLnBrk="1" hangingPunct="1"/>
            <a:endParaRPr lang="en-US" dirty="0" smtClean="0"/>
          </a:p>
          <a:p>
            <a:pPr eaLnBrk="1" hangingPunct="1"/>
            <a:endParaRPr lang="en-US" b="1"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Rule 8-1-1 PENALTY #5</a:t>
            </a:r>
          </a:p>
        </p:txBody>
      </p:sp>
      <p:sp>
        <p:nvSpPr>
          <p:cNvPr id="34819" name="Content Placeholder 2"/>
          <p:cNvSpPr>
            <a:spLocks noGrp="1"/>
          </p:cNvSpPr>
          <p:nvPr>
            <p:ph idx="1"/>
          </p:nvPr>
        </p:nvSpPr>
        <p:spPr/>
        <p:txBody>
          <a:bodyPr/>
          <a:lstStyle/>
          <a:p>
            <a:r>
              <a:rPr lang="en-US" b="1" dirty="0" smtClean="0"/>
              <a:t>5. For deliberate fouls between the 25-yard lines, an appropriate card shall be issued to the offender.</a:t>
            </a:r>
          </a:p>
          <a:p>
            <a:pPr>
              <a:buFont typeface="Wingdings" pitchFamily="2" charset="2"/>
              <a:buNone/>
            </a:pPr>
            <a:endParaRPr lang="en-US" dirty="0" smtClean="0"/>
          </a:p>
          <a:p>
            <a:r>
              <a:rPr lang="en-US" b="1" dirty="0" smtClean="0"/>
              <a:t>Rationale: </a:t>
            </a:r>
            <a:r>
              <a:rPr lang="en-US" dirty="0" smtClean="0"/>
              <a:t>Should not be shaded.  It is not a new rule change.  Rule 8-1-1 </a:t>
            </a:r>
            <a:r>
              <a:rPr lang="en-US" b="1" dirty="0" smtClean="0"/>
              <a:t>Penalty #4 </a:t>
            </a:r>
            <a:r>
              <a:rPr lang="en-US" dirty="0" smtClean="0"/>
              <a:t>should be recognized as an editorial change.</a:t>
            </a:r>
            <a:endParaRPr lang="en-US" b="1" dirty="0" smtClean="0"/>
          </a:p>
        </p:txBody>
      </p:sp>
      <p:sp>
        <p:nvSpPr>
          <p:cNvPr id="34820" name="Slide Number Placeholder 3"/>
          <p:cNvSpPr>
            <a:spLocks noGrp="1"/>
          </p:cNvSpPr>
          <p:nvPr>
            <p:ph type="sldNum" sz="quarter" idx="10"/>
          </p:nvPr>
        </p:nvSpPr>
        <p:spPr>
          <a:noFill/>
        </p:spPr>
        <p:txBody>
          <a:bodyPr/>
          <a:lstStyle/>
          <a:p>
            <a:r>
              <a:rPr lang="en-US" smtClean="0"/>
              <a:t>| </a:t>
            </a:r>
            <a:fld id="{6F5737D3-0691-436B-9480-FB84865DADF1}" type="slidenum">
              <a:rPr lang="en-US" smtClean="0"/>
              <a:pPr/>
              <a:t>50</a:t>
            </a:fld>
            <a:r>
              <a:rPr lang="en-US" smtClean="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ctrTitle"/>
          </p:nvPr>
        </p:nvSpPr>
        <p:spPr/>
        <p:txBody>
          <a:bodyPr/>
          <a:lstStyle/>
          <a:p>
            <a:r>
              <a:rPr lang="en-US" smtClean="0"/>
              <a:t>NFHS Sports Medicine</a:t>
            </a:r>
          </a:p>
        </p:txBody>
      </p:sp>
      <p:sp>
        <p:nvSpPr>
          <p:cNvPr id="37891" name="Subtitle 5"/>
          <p:cNvSpPr>
            <a:spLocks noGrp="1"/>
          </p:cNvSpPr>
          <p:nvPr>
            <p:ph type="subTitle" idx="1"/>
          </p:nvPr>
        </p:nvSpPr>
        <p:spPr/>
        <p:txBody>
          <a:bodyPr/>
          <a:lstStyle/>
          <a:p>
            <a:endParaRPr lang="en-US" smtClean="0"/>
          </a:p>
        </p:txBody>
      </p:sp>
      <p:sp>
        <p:nvSpPr>
          <p:cNvPr id="37892" name="Slide Number Placeholder 3"/>
          <p:cNvSpPr>
            <a:spLocks noGrp="1"/>
          </p:cNvSpPr>
          <p:nvPr>
            <p:ph type="sldNum" sz="quarter" idx="4294967295"/>
          </p:nvPr>
        </p:nvSpPr>
        <p:spPr>
          <a:xfrm>
            <a:off x="0" y="6423025"/>
            <a:ext cx="736600" cy="268288"/>
          </a:xfrm>
          <a:noFill/>
        </p:spPr>
        <p:txBody>
          <a:bodyPr/>
          <a:lstStyle/>
          <a:p>
            <a:r>
              <a:rPr lang="en-US" smtClean="0"/>
              <a:t>| </a:t>
            </a:r>
            <a:fld id="{F9DED1AA-9F5F-4FBF-BC2E-625D350E1419}" type="slidenum">
              <a:rPr lang="en-US" smtClean="0"/>
              <a:pPr/>
              <a:t>51</a:t>
            </a:fld>
            <a:r>
              <a:rPr lang="en-US" smtClean="0"/>
              <a:t> |</a:t>
            </a:r>
          </a:p>
        </p:txBody>
      </p:sp>
      <p:pic>
        <p:nvPicPr>
          <p:cNvPr id="37893" name="Picture 5" descr="C:\Users\ehopk\AppData\Local\Microsoft\Windows\Temporary Internet Files\Content.Outlook\087H2VGK\kennedy jab (2).PNG"/>
          <p:cNvPicPr>
            <a:picLocks noChangeAspect="1" noChangeArrowheads="1"/>
          </p:cNvPicPr>
          <p:nvPr/>
        </p:nvPicPr>
        <p:blipFill>
          <a:blip r:embed="rId2" cstate="print"/>
          <a:srcRect/>
          <a:stretch>
            <a:fillRect/>
          </a:stretch>
        </p:blipFill>
        <p:spPr bwMode="auto">
          <a:xfrm>
            <a:off x="2238375" y="3667125"/>
            <a:ext cx="4600575"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NFHS Sports Medicine</a:t>
            </a:r>
          </a:p>
        </p:txBody>
      </p:sp>
      <p:sp>
        <p:nvSpPr>
          <p:cNvPr id="38915" name="Content Placeholder 2"/>
          <p:cNvSpPr>
            <a:spLocks noGrp="1"/>
          </p:cNvSpPr>
          <p:nvPr>
            <p:ph idx="1"/>
          </p:nvPr>
        </p:nvSpPr>
        <p:spPr/>
        <p:txBody>
          <a:bodyPr/>
          <a:lstStyle/>
          <a:p>
            <a:r>
              <a:rPr lang="en-US" sz="2400" smtClean="0"/>
              <a:t>The 2012-13 season has continued to have one of the lowest injury rates.</a:t>
            </a:r>
          </a:p>
          <a:p>
            <a:r>
              <a:rPr lang="en-US" sz="2400" smtClean="0"/>
              <a:t>Field Hockey injury rates have remained stable over the previous four year period.</a:t>
            </a:r>
          </a:p>
          <a:p>
            <a:r>
              <a:rPr lang="en-US" sz="2400" smtClean="0"/>
              <a:t>For the 2012-13 season:</a:t>
            </a:r>
          </a:p>
          <a:p>
            <a:pPr lvl="1"/>
            <a:r>
              <a:rPr lang="en-US" sz="2400" smtClean="0"/>
              <a:t>Strain/sprains injuries (35.8%)</a:t>
            </a:r>
          </a:p>
          <a:p>
            <a:pPr lvl="1"/>
            <a:r>
              <a:rPr lang="en-US" sz="2400" smtClean="0"/>
              <a:t>Head/face injuries (22.8%) remained the most common injured body site</a:t>
            </a:r>
          </a:p>
          <a:p>
            <a:pPr lvl="1"/>
            <a:r>
              <a:rPr lang="en-US" sz="2400" smtClean="0"/>
              <a:t>Hip/thigh/upper leg injuries (19.5%)</a:t>
            </a:r>
          </a:p>
          <a:p>
            <a:pPr lvl="1"/>
            <a:r>
              <a:rPr lang="en-US" sz="2400" smtClean="0"/>
              <a:t>Concussions (20%)</a:t>
            </a:r>
          </a:p>
          <a:p>
            <a:pPr lvl="1"/>
            <a:r>
              <a:rPr lang="en-US" sz="2400" smtClean="0"/>
              <a:t>No eye injuries were reported.</a:t>
            </a:r>
          </a:p>
          <a:p>
            <a:r>
              <a:rPr lang="en-US" sz="2400" smtClean="0"/>
              <a:t>2013-14 injury data will be released August 31</a:t>
            </a:r>
            <a:r>
              <a:rPr lang="en-US" sz="2400" baseline="30000" smtClean="0"/>
              <a:t>st</a:t>
            </a:r>
            <a:r>
              <a:rPr lang="en-US" sz="2400" smtClean="0"/>
              <a:t>.</a:t>
            </a:r>
          </a:p>
        </p:txBody>
      </p:sp>
      <p:sp>
        <p:nvSpPr>
          <p:cNvPr id="38916" name="Slide Number Placeholder 3"/>
          <p:cNvSpPr>
            <a:spLocks noGrp="1"/>
          </p:cNvSpPr>
          <p:nvPr>
            <p:ph type="sldNum" sz="quarter" idx="10"/>
          </p:nvPr>
        </p:nvSpPr>
        <p:spPr>
          <a:noFill/>
        </p:spPr>
        <p:txBody>
          <a:bodyPr/>
          <a:lstStyle/>
          <a:p>
            <a:r>
              <a:rPr lang="en-US" smtClean="0"/>
              <a:t>| </a:t>
            </a:r>
            <a:fld id="{C889CF86-F84B-429B-B2B3-10AA59B4E56E}" type="slidenum">
              <a:rPr lang="en-US" smtClean="0"/>
              <a:pPr/>
              <a:t>52</a:t>
            </a:fld>
            <a:r>
              <a:rPr lang="en-US" smtClean="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p:txBody>
          <a:bodyPr/>
          <a:lstStyle/>
          <a:p>
            <a:r>
              <a:rPr lang="en-US" smtClean="0"/>
              <a:t>NFHS Coaches Certification and Education Program Courses</a:t>
            </a:r>
          </a:p>
        </p:txBody>
      </p:sp>
      <p:sp>
        <p:nvSpPr>
          <p:cNvPr id="39939" name="Subtitle 2"/>
          <p:cNvSpPr>
            <a:spLocks noGrp="1"/>
          </p:cNvSpPr>
          <p:nvPr>
            <p:ph type="subTitle" idx="1"/>
          </p:nvPr>
        </p:nvSpPr>
        <p:spPr/>
        <p:txBody>
          <a:bodyPr/>
          <a:lstStyle/>
          <a:p>
            <a:endParaRPr lang="en-US" smtClean="0"/>
          </a:p>
        </p:txBody>
      </p:sp>
      <p:pic>
        <p:nvPicPr>
          <p:cNvPr id="39940" name="Picture 5" descr="C:\Users\ehopk\AppData\Local\Microsoft\Windows\Temporary Internet Files\Content.Outlook\087H2VGK\pregame talk (2).PNG"/>
          <p:cNvPicPr>
            <a:picLocks noChangeAspect="1" noChangeArrowheads="1"/>
          </p:cNvPicPr>
          <p:nvPr/>
        </p:nvPicPr>
        <p:blipFill>
          <a:blip r:embed="rId2" cstate="print"/>
          <a:srcRect/>
          <a:stretch>
            <a:fillRect/>
          </a:stretch>
        </p:blipFill>
        <p:spPr bwMode="auto">
          <a:xfrm>
            <a:off x="2457450" y="3667125"/>
            <a:ext cx="4314825"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defRPr/>
            </a:pPr>
            <a:r>
              <a:rPr lang="en-US" sz="4000" b="1" dirty="0" smtClean="0">
                <a:latin typeface="+mn-lt"/>
              </a:rPr>
              <a:t>Courses Currently Available at</a:t>
            </a:r>
            <a:br>
              <a:rPr lang="en-US" sz="4000" b="1" dirty="0" smtClean="0">
                <a:latin typeface="+mn-lt"/>
              </a:rPr>
            </a:br>
            <a:r>
              <a:rPr lang="en-US" sz="4000" b="1" dirty="0" smtClean="0">
                <a:latin typeface="+mn-lt"/>
              </a:rPr>
              <a:t>www.nfhslearn.com</a:t>
            </a:r>
          </a:p>
        </p:txBody>
      </p:sp>
      <p:sp>
        <p:nvSpPr>
          <p:cNvPr id="6" name="Rounded Rectangle 5"/>
          <p:cNvSpPr/>
          <p:nvPr/>
        </p:nvSpPr>
        <p:spPr>
          <a:xfrm>
            <a:off x="1371600" y="1550988"/>
            <a:ext cx="7142163" cy="11541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1411288" y="2863850"/>
            <a:ext cx="7143750" cy="11779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1428750" y="4189413"/>
            <a:ext cx="7143750" cy="118268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ed Rectangle 8"/>
          <p:cNvSpPr/>
          <p:nvPr/>
        </p:nvSpPr>
        <p:spPr>
          <a:xfrm>
            <a:off x="1438275" y="5530850"/>
            <a:ext cx="7143750" cy="115411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0967" name="Picture 9" descr="Swimming.png"/>
          <p:cNvPicPr>
            <a:picLocks noChangeAspect="1"/>
          </p:cNvPicPr>
          <p:nvPr/>
        </p:nvPicPr>
        <p:blipFill>
          <a:blip r:embed="rId3" cstate="print"/>
          <a:srcRect/>
          <a:stretch>
            <a:fillRect/>
          </a:stretch>
        </p:blipFill>
        <p:spPr bwMode="auto">
          <a:xfrm>
            <a:off x="1611313" y="1643063"/>
            <a:ext cx="1289050" cy="974725"/>
          </a:xfrm>
          <a:prstGeom prst="rect">
            <a:avLst/>
          </a:prstGeom>
          <a:noFill/>
          <a:ln w="9525">
            <a:noFill/>
            <a:miter lim="800000"/>
            <a:headEnd/>
            <a:tailEnd/>
          </a:ln>
        </p:spPr>
      </p:pic>
      <p:pic>
        <p:nvPicPr>
          <p:cNvPr id="40968" name="Picture 10" descr="Picture21.jpg"/>
          <p:cNvPicPr>
            <a:picLocks noChangeAspect="1"/>
          </p:cNvPicPr>
          <p:nvPr/>
        </p:nvPicPr>
        <p:blipFill>
          <a:blip r:embed="rId4" cstate="print"/>
          <a:srcRect/>
          <a:stretch>
            <a:fillRect/>
          </a:stretch>
        </p:blipFill>
        <p:spPr bwMode="auto">
          <a:xfrm>
            <a:off x="1608138" y="2994025"/>
            <a:ext cx="1289050" cy="933450"/>
          </a:xfrm>
          <a:prstGeom prst="rect">
            <a:avLst/>
          </a:prstGeom>
          <a:noFill/>
          <a:ln w="9525">
            <a:noFill/>
            <a:miter lim="800000"/>
            <a:headEnd/>
            <a:tailEnd/>
          </a:ln>
        </p:spPr>
      </p:pic>
      <p:pic>
        <p:nvPicPr>
          <p:cNvPr id="40969" name="Picture 11" descr="NCAA.png"/>
          <p:cNvPicPr>
            <a:picLocks noChangeAspect="1"/>
          </p:cNvPicPr>
          <p:nvPr/>
        </p:nvPicPr>
        <p:blipFill>
          <a:blip r:embed="rId5" cstate="print"/>
          <a:srcRect/>
          <a:stretch>
            <a:fillRect/>
          </a:stretch>
        </p:blipFill>
        <p:spPr bwMode="auto">
          <a:xfrm>
            <a:off x="1603375" y="4291013"/>
            <a:ext cx="1296988" cy="927100"/>
          </a:xfrm>
          <a:prstGeom prst="rect">
            <a:avLst/>
          </a:prstGeom>
          <a:noFill/>
          <a:ln w="9525">
            <a:noFill/>
            <a:miter lim="800000"/>
            <a:headEnd/>
            <a:tailEnd/>
          </a:ln>
        </p:spPr>
      </p:pic>
      <p:pic>
        <p:nvPicPr>
          <p:cNvPr id="40970" name="Picture 12" descr="screenshot_Concussion.jpg"/>
          <p:cNvPicPr>
            <a:picLocks noChangeAspect="1"/>
          </p:cNvPicPr>
          <p:nvPr/>
        </p:nvPicPr>
        <p:blipFill>
          <a:blip r:embed="rId6" cstate="print"/>
          <a:srcRect/>
          <a:stretch>
            <a:fillRect/>
          </a:stretch>
        </p:blipFill>
        <p:spPr bwMode="auto">
          <a:xfrm>
            <a:off x="1603375" y="5649913"/>
            <a:ext cx="1298575" cy="938212"/>
          </a:xfrm>
          <a:prstGeom prst="rect">
            <a:avLst/>
          </a:prstGeom>
          <a:noFill/>
          <a:ln w="9525">
            <a:noFill/>
            <a:miter lim="800000"/>
            <a:headEnd/>
            <a:tailEnd/>
          </a:ln>
        </p:spPr>
      </p:pic>
      <p:sp>
        <p:nvSpPr>
          <p:cNvPr id="40971" name="TextBox 13"/>
          <p:cNvSpPr txBox="1">
            <a:spLocks noChangeArrowheads="1"/>
          </p:cNvSpPr>
          <p:nvPr/>
        </p:nvSpPr>
        <p:spPr bwMode="auto">
          <a:xfrm>
            <a:off x="3079750" y="1558925"/>
            <a:ext cx="4819650" cy="369888"/>
          </a:xfrm>
          <a:prstGeom prst="rect">
            <a:avLst/>
          </a:prstGeom>
          <a:noFill/>
          <a:ln w="9525">
            <a:noFill/>
            <a:miter lim="800000"/>
            <a:headEnd/>
            <a:tailEnd/>
          </a:ln>
        </p:spPr>
        <p:txBody>
          <a:bodyPr>
            <a:spAutoFit/>
          </a:bodyPr>
          <a:lstStyle/>
          <a:p>
            <a:r>
              <a:rPr lang="en-US" b="1">
                <a:solidFill>
                  <a:srgbClr val="FF0000"/>
                </a:solidFill>
              </a:rPr>
              <a:t>Core Courses</a:t>
            </a:r>
          </a:p>
        </p:txBody>
      </p:sp>
      <p:sp>
        <p:nvSpPr>
          <p:cNvPr id="40972" name="TextBox 14"/>
          <p:cNvSpPr txBox="1">
            <a:spLocks noChangeArrowheads="1"/>
          </p:cNvSpPr>
          <p:nvPr/>
        </p:nvSpPr>
        <p:spPr bwMode="auto">
          <a:xfrm>
            <a:off x="3090863" y="2865438"/>
            <a:ext cx="4819650" cy="369887"/>
          </a:xfrm>
          <a:prstGeom prst="rect">
            <a:avLst/>
          </a:prstGeom>
          <a:noFill/>
          <a:ln w="9525">
            <a:noFill/>
            <a:miter lim="800000"/>
            <a:headEnd/>
            <a:tailEnd/>
          </a:ln>
        </p:spPr>
        <p:txBody>
          <a:bodyPr>
            <a:spAutoFit/>
          </a:bodyPr>
          <a:lstStyle/>
          <a:p>
            <a:r>
              <a:rPr lang="en-US" b="1">
                <a:solidFill>
                  <a:srgbClr val="FF0000"/>
                </a:solidFill>
              </a:rPr>
              <a:t>Sport-Specific Courses</a:t>
            </a:r>
          </a:p>
        </p:txBody>
      </p:sp>
      <p:sp>
        <p:nvSpPr>
          <p:cNvPr id="40973" name="TextBox 15"/>
          <p:cNvSpPr txBox="1">
            <a:spLocks noChangeArrowheads="1"/>
          </p:cNvSpPr>
          <p:nvPr/>
        </p:nvSpPr>
        <p:spPr bwMode="auto">
          <a:xfrm>
            <a:off x="3074988" y="5534025"/>
            <a:ext cx="4819650" cy="369888"/>
          </a:xfrm>
          <a:prstGeom prst="rect">
            <a:avLst/>
          </a:prstGeom>
          <a:noFill/>
          <a:ln w="9525">
            <a:noFill/>
            <a:miter lim="800000"/>
            <a:headEnd/>
            <a:tailEnd/>
          </a:ln>
        </p:spPr>
        <p:txBody>
          <a:bodyPr>
            <a:spAutoFit/>
          </a:bodyPr>
          <a:lstStyle/>
          <a:p>
            <a:r>
              <a:rPr lang="en-US" b="1">
                <a:solidFill>
                  <a:srgbClr val="FF0000"/>
                </a:solidFill>
              </a:rPr>
              <a:t>Free Courses</a:t>
            </a:r>
          </a:p>
        </p:txBody>
      </p:sp>
      <p:sp>
        <p:nvSpPr>
          <p:cNvPr id="40974" name="TextBox 16"/>
          <p:cNvSpPr txBox="1">
            <a:spLocks noChangeArrowheads="1"/>
          </p:cNvSpPr>
          <p:nvPr/>
        </p:nvSpPr>
        <p:spPr bwMode="auto">
          <a:xfrm>
            <a:off x="3074988" y="4151313"/>
            <a:ext cx="4819650" cy="368300"/>
          </a:xfrm>
          <a:prstGeom prst="rect">
            <a:avLst/>
          </a:prstGeom>
          <a:noFill/>
          <a:ln w="9525">
            <a:noFill/>
            <a:miter lim="800000"/>
            <a:headEnd/>
            <a:tailEnd/>
          </a:ln>
        </p:spPr>
        <p:txBody>
          <a:bodyPr>
            <a:spAutoFit/>
          </a:bodyPr>
          <a:lstStyle/>
          <a:p>
            <a:r>
              <a:rPr lang="en-US" b="1">
                <a:solidFill>
                  <a:srgbClr val="FF0000"/>
                </a:solidFill>
              </a:rPr>
              <a:t>Elective Courses</a:t>
            </a:r>
          </a:p>
        </p:txBody>
      </p:sp>
      <p:sp>
        <p:nvSpPr>
          <p:cNvPr id="26" name="TextBox 25"/>
          <p:cNvSpPr txBox="1"/>
          <p:nvPr/>
        </p:nvSpPr>
        <p:spPr>
          <a:xfrm>
            <a:off x="2900363" y="5053013"/>
            <a:ext cx="3756025" cy="338137"/>
          </a:xfrm>
          <a:prstGeom prst="rect">
            <a:avLst/>
          </a:prstGeom>
          <a:noFill/>
        </p:spPr>
        <p:txBody>
          <a:bodyPr>
            <a:spAutoFit/>
          </a:bodyPr>
          <a:lstStyle/>
          <a:p>
            <a:pPr fontAlgn="auto">
              <a:spcBef>
                <a:spcPts val="0"/>
              </a:spcBef>
              <a:spcAft>
                <a:spcPts val="0"/>
              </a:spcAft>
              <a:defRPr/>
            </a:pPr>
            <a:r>
              <a:rPr lang="en-US" sz="1600" dirty="0">
                <a:solidFill>
                  <a:schemeClr val="accent6"/>
                </a:solidFill>
                <a:latin typeface="+mn-lt"/>
              </a:rPr>
              <a:t>Engaging Effectively with Parents</a:t>
            </a:r>
          </a:p>
        </p:txBody>
      </p:sp>
      <p:sp>
        <p:nvSpPr>
          <p:cNvPr id="27" name="TextBox 26"/>
          <p:cNvSpPr txBox="1"/>
          <p:nvPr/>
        </p:nvSpPr>
        <p:spPr>
          <a:xfrm>
            <a:off x="5286375" y="4432300"/>
            <a:ext cx="3009900" cy="338138"/>
          </a:xfrm>
          <a:prstGeom prst="rect">
            <a:avLst/>
          </a:prstGeom>
          <a:noFill/>
        </p:spPr>
        <p:txBody>
          <a:bodyPr>
            <a:spAutoFit/>
          </a:bodyPr>
          <a:lstStyle/>
          <a:p>
            <a:pPr fontAlgn="auto">
              <a:spcBef>
                <a:spcPts val="0"/>
              </a:spcBef>
              <a:spcAft>
                <a:spcPts val="0"/>
              </a:spcAft>
              <a:defRPr/>
            </a:pPr>
            <a:r>
              <a:rPr lang="en-US" sz="1600" dirty="0">
                <a:solidFill>
                  <a:schemeClr val="accent6"/>
                </a:solidFill>
                <a:latin typeface="+mn-lt"/>
              </a:rPr>
              <a:t>Teaching &amp; Modeling Behavior</a:t>
            </a:r>
          </a:p>
        </p:txBody>
      </p:sp>
      <p:sp>
        <p:nvSpPr>
          <p:cNvPr id="28" name="TextBox 27"/>
          <p:cNvSpPr txBox="1"/>
          <p:nvPr/>
        </p:nvSpPr>
        <p:spPr>
          <a:xfrm>
            <a:off x="2962275" y="4437063"/>
            <a:ext cx="2351088" cy="338137"/>
          </a:xfrm>
          <a:prstGeom prst="rect">
            <a:avLst/>
          </a:prstGeom>
          <a:noFill/>
        </p:spPr>
        <p:txBody>
          <a:bodyPr>
            <a:spAutoFit/>
          </a:bodyPr>
          <a:lstStyle/>
          <a:p>
            <a:pPr fontAlgn="auto">
              <a:spcBef>
                <a:spcPts val="0"/>
              </a:spcBef>
              <a:spcAft>
                <a:spcPts val="0"/>
              </a:spcAft>
              <a:defRPr/>
            </a:pPr>
            <a:r>
              <a:rPr lang="en-US" sz="1600" dirty="0">
                <a:solidFill>
                  <a:schemeClr val="accent6"/>
                </a:solidFill>
                <a:latin typeface="+mn-lt"/>
              </a:rPr>
              <a:t>Teaching Sports Skills</a:t>
            </a:r>
          </a:p>
        </p:txBody>
      </p:sp>
      <p:sp>
        <p:nvSpPr>
          <p:cNvPr id="29" name="TextBox 28"/>
          <p:cNvSpPr txBox="1"/>
          <p:nvPr/>
        </p:nvSpPr>
        <p:spPr>
          <a:xfrm>
            <a:off x="6297613" y="5062538"/>
            <a:ext cx="1771650" cy="338137"/>
          </a:xfrm>
          <a:prstGeom prst="rect">
            <a:avLst/>
          </a:prstGeom>
          <a:noFill/>
        </p:spPr>
        <p:txBody>
          <a:bodyPr>
            <a:spAutoFit/>
          </a:bodyPr>
          <a:lstStyle/>
          <a:p>
            <a:pPr fontAlgn="auto">
              <a:spcBef>
                <a:spcPts val="0"/>
              </a:spcBef>
              <a:spcAft>
                <a:spcPts val="0"/>
              </a:spcAft>
              <a:defRPr/>
            </a:pPr>
            <a:r>
              <a:rPr lang="en-US" sz="1600" dirty="0">
                <a:solidFill>
                  <a:schemeClr val="accent2"/>
                </a:solidFill>
                <a:latin typeface="+mn-lt"/>
              </a:rPr>
              <a:t>NCAA Eligibility</a:t>
            </a:r>
          </a:p>
        </p:txBody>
      </p:sp>
      <p:sp>
        <p:nvSpPr>
          <p:cNvPr id="30" name="TextBox 29"/>
          <p:cNvSpPr txBox="1"/>
          <p:nvPr/>
        </p:nvSpPr>
        <p:spPr>
          <a:xfrm>
            <a:off x="3073400" y="5957888"/>
            <a:ext cx="5357813" cy="646112"/>
          </a:xfrm>
          <a:prstGeom prst="rect">
            <a:avLst/>
          </a:prstGeom>
          <a:noFill/>
        </p:spPr>
        <p:txBody>
          <a:bodyPr>
            <a:spAutoFit/>
          </a:bodyPr>
          <a:lstStyle/>
          <a:p>
            <a:pPr fontAlgn="auto">
              <a:spcBef>
                <a:spcPts val="0"/>
              </a:spcBef>
              <a:spcAft>
                <a:spcPts val="0"/>
              </a:spcAft>
              <a:defRPr/>
            </a:pPr>
            <a:r>
              <a:rPr lang="en-US" dirty="0">
                <a:solidFill>
                  <a:schemeClr val="accent2"/>
                </a:solidFill>
                <a:latin typeface="+mn-lt"/>
              </a:rPr>
              <a:t>Concussion in Sports – What You Need to Know</a:t>
            </a:r>
          </a:p>
          <a:p>
            <a:pPr fontAlgn="auto">
              <a:spcBef>
                <a:spcPts val="0"/>
              </a:spcBef>
              <a:spcAft>
                <a:spcPts val="0"/>
              </a:spcAft>
              <a:defRPr/>
            </a:pPr>
            <a:r>
              <a:rPr lang="en-US" dirty="0">
                <a:solidFill>
                  <a:schemeClr val="accent2"/>
                </a:solidFill>
                <a:latin typeface="+mn-lt"/>
              </a:rPr>
              <a:t>The Role of the Parent in Sport</a:t>
            </a:r>
          </a:p>
        </p:txBody>
      </p:sp>
      <p:sp>
        <p:nvSpPr>
          <p:cNvPr id="31" name="TextBox 30"/>
          <p:cNvSpPr txBox="1"/>
          <p:nvPr/>
        </p:nvSpPr>
        <p:spPr>
          <a:xfrm>
            <a:off x="2974975" y="1903413"/>
            <a:ext cx="3313113" cy="369887"/>
          </a:xfrm>
          <a:prstGeom prst="rect">
            <a:avLst/>
          </a:prstGeom>
          <a:noFill/>
        </p:spPr>
        <p:txBody>
          <a:bodyPr>
            <a:spAutoFit/>
          </a:bodyPr>
          <a:lstStyle/>
          <a:p>
            <a:pPr fontAlgn="auto">
              <a:spcBef>
                <a:spcPts val="0"/>
              </a:spcBef>
              <a:spcAft>
                <a:spcPts val="0"/>
              </a:spcAft>
              <a:defRPr/>
            </a:pPr>
            <a:r>
              <a:rPr lang="en-US" dirty="0">
                <a:solidFill>
                  <a:schemeClr val="accent6"/>
                </a:solidFill>
                <a:latin typeface="+mn-lt"/>
              </a:rPr>
              <a:t>Fundamentals of Coaching</a:t>
            </a:r>
          </a:p>
        </p:txBody>
      </p:sp>
      <p:sp>
        <p:nvSpPr>
          <p:cNvPr id="32" name="TextBox 31"/>
          <p:cNvSpPr txBox="1"/>
          <p:nvPr/>
        </p:nvSpPr>
        <p:spPr>
          <a:xfrm>
            <a:off x="2970213" y="2236788"/>
            <a:ext cx="3313112" cy="368300"/>
          </a:xfrm>
          <a:prstGeom prst="rect">
            <a:avLst/>
          </a:prstGeom>
          <a:noFill/>
        </p:spPr>
        <p:txBody>
          <a:bodyPr>
            <a:spAutoFit/>
          </a:bodyPr>
          <a:lstStyle/>
          <a:p>
            <a:pPr fontAlgn="auto">
              <a:spcBef>
                <a:spcPts val="0"/>
              </a:spcBef>
              <a:spcAft>
                <a:spcPts val="0"/>
              </a:spcAft>
              <a:defRPr/>
            </a:pPr>
            <a:r>
              <a:rPr lang="en-US" dirty="0">
                <a:solidFill>
                  <a:schemeClr val="accent6"/>
                </a:solidFill>
                <a:latin typeface="+mn-lt"/>
              </a:rPr>
              <a:t>First Aid for Coaches</a:t>
            </a:r>
          </a:p>
        </p:txBody>
      </p:sp>
      <p:sp>
        <p:nvSpPr>
          <p:cNvPr id="33" name="TextBox 32"/>
          <p:cNvSpPr txBox="1"/>
          <p:nvPr/>
        </p:nvSpPr>
        <p:spPr>
          <a:xfrm>
            <a:off x="3009900" y="4748213"/>
            <a:ext cx="5305425" cy="338137"/>
          </a:xfrm>
          <a:prstGeom prst="rect">
            <a:avLst/>
          </a:prstGeom>
          <a:noFill/>
        </p:spPr>
        <p:txBody>
          <a:bodyPr>
            <a:spAutoFit/>
          </a:bodyPr>
          <a:lstStyle/>
          <a:p>
            <a:pPr algn="ctr" fontAlgn="auto">
              <a:spcBef>
                <a:spcPts val="0"/>
              </a:spcBef>
              <a:spcAft>
                <a:spcPts val="0"/>
              </a:spcAft>
              <a:defRPr/>
            </a:pPr>
            <a:r>
              <a:rPr lang="en-US" sz="1600" dirty="0">
                <a:solidFill>
                  <a:schemeClr val="accent6"/>
                </a:solidFill>
                <a:latin typeface="+mn-lt"/>
              </a:rPr>
              <a:t>Coaching Sports in Middle School</a:t>
            </a:r>
          </a:p>
        </p:txBody>
      </p:sp>
      <p:sp>
        <p:nvSpPr>
          <p:cNvPr id="40983" name="TextBox 34"/>
          <p:cNvSpPr txBox="1">
            <a:spLocks noChangeArrowheads="1"/>
          </p:cNvSpPr>
          <p:nvPr/>
        </p:nvSpPr>
        <p:spPr bwMode="auto">
          <a:xfrm>
            <a:off x="3048000" y="3124200"/>
            <a:ext cx="5410200" cy="923925"/>
          </a:xfrm>
          <a:prstGeom prst="rect">
            <a:avLst/>
          </a:prstGeom>
          <a:noFill/>
          <a:ln w="9525">
            <a:noFill/>
            <a:miter lim="800000"/>
            <a:headEnd/>
            <a:tailEnd/>
          </a:ln>
        </p:spPr>
        <p:txBody>
          <a:bodyPr>
            <a:spAutoFit/>
          </a:bodyPr>
          <a:lstStyle/>
          <a:p>
            <a:pPr algn="ctr"/>
            <a:r>
              <a:rPr lang="en-US">
                <a:solidFill>
                  <a:schemeClr val="accent2"/>
                </a:solidFill>
              </a:rPr>
              <a:t>Soccer    |    Wrestling  |    Volleyball    |    Football  </a:t>
            </a:r>
          </a:p>
          <a:p>
            <a:pPr algn="ctr"/>
            <a:r>
              <a:rPr lang="en-US">
                <a:solidFill>
                  <a:schemeClr val="accent2"/>
                </a:solidFill>
              </a:rPr>
              <a:t>Basketball    |    Cheer &amp; Dance    |   Spirit Safety  Field Hockey  | Softball  |    Track and Field </a:t>
            </a:r>
            <a:endParaRPr lang="en-US" sz="1100" b="1">
              <a:solidFill>
                <a:srgbClr val="FF0000"/>
              </a:solidFill>
            </a:endParaRPr>
          </a:p>
        </p:txBody>
      </p:sp>
      <p:sp>
        <p:nvSpPr>
          <p:cNvPr id="40984" name="Slide Number Placeholder 23"/>
          <p:cNvSpPr>
            <a:spLocks noGrp="1"/>
          </p:cNvSpPr>
          <p:nvPr>
            <p:ph type="sldNum" sz="quarter" idx="10"/>
          </p:nvPr>
        </p:nvSpPr>
        <p:spPr>
          <a:noFill/>
        </p:spPr>
        <p:txBody>
          <a:bodyPr/>
          <a:lstStyle/>
          <a:p>
            <a:r>
              <a:rPr lang="en-US" smtClean="0"/>
              <a:t>| </a:t>
            </a:r>
            <a:fld id="{314C80BD-EBF1-412C-B6F0-262DB77424DA}" type="slidenum">
              <a:rPr lang="en-US" smtClean="0"/>
              <a:pPr/>
              <a:t>54</a:t>
            </a:fld>
            <a:r>
              <a:rPr lang="en-US" smtClean="0"/>
              <a:t>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 17"/>
          <p:cNvSpPr/>
          <p:nvPr/>
        </p:nvSpPr>
        <p:spPr>
          <a:xfrm rot="5400000">
            <a:off x="914400" y="3962400"/>
            <a:ext cx="838200" cy="685800"/>
          </a:xfrm>
          <a:prstGeom prst="homePlat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Pentagon 16"/>
          <p:cNvSpPr/>
          <p:nvPr/>
        </p:nvSpPr>
        <p:spPr>
          <a:xfrm rot="5400000">
            <a:off x="7391400" y="3962400"/>
            <a:ext cx="838200" cy="685800"/>
          </a:xfrm>
          <a:prstGeom prst="homePlat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Left-Right-Up Arrow 8"/>
          <p:cNvSpPr/>
          <p:nvPr/>
        </p:nvSpPr>
        <p:spPr>
          <a:xfrm rot="10800000">
            <a:off x="3962400" y="1752600"/>
            <a:ext cx="1295400" cy="1066800"/>
          </a:xfrm>
          <a:prstGeom prst="leftRightUpArrow">
            <a:avLst>
              <a:gd name="adj1" fmla="val 33905"/>
              <a:gd name="adj2" fmla="val 25000"/>
              <a:gd name="adj3" fmla="val 25000"/>
            </a:avLst>
          </a:prstGeom>
          <a:solidFill>
            <a:srgbClr val="FFFF00"/>
          </a:solidFill>
          <a:ln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012" name="Picture 2" descr="Creating a Safe and Respectful Environment.png">
            <a:hlinkClick r:id="rId3" action="ppaction://hlinkfile"/>
          </p:cNvPr>
          <p:cNvPicPr>
            <a:picLocks noChangeAspect="1"/>
          </p:cNvPicPr>
          <p:nvPr/>
        </p:nvPicPr>
        <p:blipFill>
          <a:blip r:embed="rId4" cstate="print"/>
          <a:srcRect b="15592"/>
          <a:stretch>
            <a:fillRect/>
          </a:stretch>
        </p:blipFill>
        <p:spPr bwMode="auto">
          <a:xfrm>
            <a:off x="0" y="4829175"/>
            <a:ext cx="3333750" cy="2028825"/>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
        <p:nvSpPr>
          <p:cNvPr id="41990" name="TextBox 6"/>
          <p:cNvSpPr txBox="1">
            <a:spLocks noChangeArrowheads="1"/>
          </p:cNvSpPr>
          <p:nvPr/>
        </p:nvSpPr>
        <p:spPr bwMode="auto">
          <a:xfrm>
            <a:off x="3962400" y="1828800"/>
            <a:ext cx="1295400" cy="461963"/>
          </a:xfrm>
          <a:prstGeom prst="rect">
            <a:avLst/>
          </a:prstGeom>
          <a:noFill/>
          <a:ln w="9525">
            <a:noFill/>
            <a:miter lim="800000"/>
            <a:headEnd/>
            <a:tailEnd/>
          </a:ln>
        </p:spPr>
        <p:txBody>
          <a:bodyPr>
            <a:spAutoFit/>
          </a:bodyPr>
          <a:lstStyle/>
          <a:p>
            <a:pPr algn="ctr"/>
            <a:r>
              <a:rPr lang="en-US" sz="2400">
                <a:solidFill>
                  <a:srgbClr val="0070C0"/>
                </a:solidFill>
              </a:rPr>
              <a:t>Free!</a:t>
            </a:r>
          </a:p>
        </p:txBody>
      </p:sp>
      <p:pic>
        <p:nvPicPr>
          <p:cNvPr id="43014" name="Picture 2" descr="Creating a Safe and Respectful Environment.png">
            <a:hlinkClick r:id="rId3" action="ppaction://hlinkfile"/>
          </p:cNvPr>
          <p:cNvPicPr>
            <a:picLocks noChangeAspect="1"/>
          </p:cNvPicPr>
          <p:nvPr/>
        </p:nvPicPr>
        <p:blipFill>
          <a:blip r:embed="rId5" cstate="print"/>
          <a:srcRect b="15789"/>
          <a:stretch>
            <a:fillRect/>
          </a:stretch>
        </p:blipFill>
        <p:spPr bwMode="auto">
          <a:xfrm>
            <a:off x="5791200" y="4826000"/>
            <a:ext cx="3352800" cy="2032000"/>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pic>
        <p:nvPicPr>
          <p:cNvPr id="43015" name="Picture 2" descr="Creating a Safe and Respectful Environment.png">
            <a:hlinkClick r:id="rId3" action="ppaction://hlinkfile"/>
          </p:cNvPr>
          <p:cNvPicPr>
            <a:picLocks noChangeAspect="1"/>
          </p:cNvPicPr>
          <p:nvPr/>
        </p:nvPicPr>
        <p:blipFill>
          <a:blip r:embed="rId6" cstate="print">
            <a:lum bright="10000"/>
          </a:blip>
          <a:srcRect/>
          <a:stretch>
            <a:fillRect/>
          </a:stretch>
        </p:blipFill>
        <p:spPr bwMode="auto">
          <a:xfrm>
            <a:off x="2590800" y="2952750"/>
            <a:ext cx="3733800" cy="2076450"/>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pic>
        <p:nvPicPr>
          <p:cNvPr id="43017" name="Picture 2" descr="Creating a Safe and Respectful Environment.png">
            <a:hlinkClick r:id="rId3" action="ppaction://hlinkfile"/>
          </p:cNvPr>
          <p:cNvPicPr>
            <a:picLocks noChangeAspect="1"/>
          </p:cNvPicPr>
          <p:nvPr/>
        </p:nvPicPr>
        <p:blipFill>
          <a:blip r:embed="rId7" cstate="print"/>
          <a:stretch>
            <a:fillRect/>
          </a:stretch>
        </p:blipFill>
        <p:spPr bwMode="auto">
          <a:xfrm>
            <a:off x="0" y="1397000"/>
            <a:ext cx="3733800" cy="2068513"/>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pic>
        <p:nvPicPr>
          <p:cNvPr id="43016" name="Picture 2" descr="Creating a Safe and Respectful Environment.png">
            <a:hlinkClick r:id="rId3" action="ppaction://hlinkfile"/>
          </p:cNvPr>
          <p:cNvPicPr>
            <a:picLocks noChangeAspect="1"/>
          </p:cNvPicPr>
          <p:nvPr/>
        </p:nvPicPr>
        <p:blipFill>
          <a:blip r:embed="rId8" cstate="print"/>
          <a:srcRect/>
          <a:stretch>
            <a:fillRect/>
          </a:stretch>
        </p:blipFill>
        <p:spPr bwMode="auto">
          <a:xfrm>
            <a:off x="5400675" y="1371600"/>
            <a:ext cx="3733800" cy="2101850"/>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
        <p:nvSpPr>
          <p:cNvPr id="41995" name="TextBox 10"/>
          <p:cNvSpPr txBox="1">
            <a:spLocks noChangeArrowheads="1"/>
          </p:cNvSpPr>
          <p:nvPr/>
        </p:nvSpPr>
        <p:spPr bwMode="auto">
          <a:xfrm>
            <a:off x="7543800" y="4038600"/>
            <a:ext cx="685800" cy="369888"/>
          </a:xfrm>
          <a:prstGeom prst="rect">
            <a:avLst/>
          </a:prstGeom>
          <a:noFill/>
          <a:ln w="9525">
            <a:noFill/>
            <a:miter lim="800000"/>
            <a:headEnd/>
            <a:tailEnd/>
          </a:ln>
        </p:spPr>
        <p:txBody>
          <a:bodyPr>
            <a:spAutoFit/>
          </a:bodyPr>
          <a:lstStyle/>
          <a:p>
            <a:r>
              <a:rPr lang="en-US">
                <a:solidFill>
                  <a:srgbClr val="0070C0"/>
                </a:solidFill>
              </a:rPr>
              <a:t>$20</a:t>
            </a:r>
          </a:p>
        </p:txBody>
      </p:sp>
      <p:sp>
        <p:nvSpPr>
          <p:cNvPr id="41996" name="TextBox 11"/>
          <p:cNvSpPr txBox="1">
            <a:spLocks noChangeArrowheads="1"/>
          </p:cNvSpPr>
          <p:nvPr/>
        </p:nvSpPr>
        <p:spPr bwMode="auto">
          <a:xfrm>
            <a:off x="1066800" y="4049713"/>
            <a:ext cx="838200" cy="369887"/>
          </a:xfrm>
          <a:prstGeom prst="rect">
            <a:avLst/>
          </a:prstGeom>
          <a:noFill/>
          <a:ln w="9525">
            <a:noFill/>
            <a:miter lim="800000"/>
            <a:headEnd/>
            <a:tailEnd/>
          </a:ln>
        </p:spPr>
        <p:txBody>
          <a:bodyPr>
            <a:spAutoFit/>
          </a:bodyPr>
          <a:lstStyle/>
          <a:p>
            <a:r>
              <a:rPr lang="en-US">
                <a:solidFill>
                  <a:srgbClr val="0070C0"/>
                </a:solidFill>
              </a:rPr>
              <a:t>$20</a:t>
            </a:r>
          </a:p>
        </p:txBody>
      </p:sp>
      <p:sp>
        <p:nvSpPr>
          <p:cNvPr id="41997" name="TextBox 18"/>
          <p:cNvSpPr txBox="1">
            <a:spLocks noChangeArrowheads="1"/>
          </p:cNvSpPr>
          <p:nvPr/>
        </p:nvSpPr>
        <p:spPr bwMode="auto">
          <a:xfrm>
            <a:off x="3467100" y="5562600"/>
            <a:ext cx="2209800" cy="830263"/>
          </a:xfrm>
          <a:prstGeom prst="rect">
            <a:avLst/>
          </a:prstGeom>
          <a:noFill/>
          <a:ln w="9525">
            <a:noFill/>
            <a:miter lim="800000"/>
            <a:headEnd/>
            <a:tailEnd/>
          </a:ln>
        </p:spPr>
        <p:txBody>
          <a:bodyPr>
            <a:spAutoFit/>
          </a:bodyPr>
          <a:lstStyle/>
          <a:p>
            <a:pPr algn="ctr"/>
            <a:r>
              <a:rPr lang="en-US" sz="1600" b="1">
                <a:solidFill>
                  <a:srgbClr val="FF0000"/>
                </a:solidFill>
              </a:rPr>
              <a:t>All NFHS courses can be accessed at www.nfhslearn.com</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210175" y="1438275"/>
            <a:ext cx="3838575" cy="5286375"/>
          </a:xfrm>
          <a:prstGeom prst="roundRect">
            <a:avLst/>
          </a:prstGeom>
          <a:solidFill>
            <a:srgbClr val="85E9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1" name="Title 1"/>
          <p:cNvSpPr>
            <a:spLocks noGrp="1"/>
          </p:cNvSpPr>
          <p:nvPr>
            <p:ph type="title"/>
          </p:nvPr>
        </p:nvSpPr>
        <p:spPr/>
        <p:txBody>
          <a:bodyPr/>
          <a:lstStyle/>
          <a:p>
            <a:r>
              <a:rPr lang="en-US" smtClean="0"/>
              <a:t>Interscholastic Officiating</a:t>
            </a:r>
          </a:p>
        </p:txBody>
      </p:sp>
      <p:sp>
        <p:nvSpPr>
          <p:cNvPr id="43012" name="Content Placeholder 2"/>
          <p:cNvSpPr>
            <a:spLocks noGrp="1"/>
          </p:cNvSpPr>
          <p:nvPr>
            <p:ph idx="1"/>
          </p:nvPr>
        </p:nvSpPr>
        <p:spPr>
          <a:xfrm>
            <a:off x="5276850" y="1593850"/>
            <a:ext cx="3770313" cy="5176838"/>
          </a:xfrm>
        </p:spPr>
        <p:txBody>
          <a:bodyPr/>
          <a:lstStyle/>
          <a:p>
            <a:r>
              <a:rPr lang="en-US" sz="1800" smtClean="0"/>
              <a:t>Introduction to skills and concepts used as an official</a:t>
            </a:r>
          </a:p>
          <a:p>
            <a:r>
              <a:rPr lang="en-US" sz="1800" smtClean="0"/>
              <a:t>Ideal for new officials or those in first few years of officiating</a:t>
            </a:r>
          </a:p>
          <a:p>
            <a:r>
              <a:rPr lang="en-US" sz="1800" smtClean="0"/>
              <a:t>30-45 minutes to complete</a:t>
            </a:r>
          </a:p>
          <a:p>
            <a:r>
              <a:rPr lang="en-US" sz="1800" smtClean="0"/>
              <a:t>Topics include: basics of becoming and staying an official, science of officiating, art of officiating, how to combine these skills for successful officiating</a:t>
            </a:r>
          </a:p>
          <a:p>
            <a:r>
              <a:rPr lang="en-US" sz="1800" smtClean="0"/>
              <a:t>Course is FREE to any NFHS Officials Association member</a:t>
            </a:r>
          </a:p>
          <a:p>
            <a:r>
              <a:rPr lang="en-US" sz="1800" smtClean="0"/>
              <a:t>Non-members course is $20</a:t>
            </a:r>
          </a:p>
          <a:p>
            <a:r>
              <a:rPr lang="en-US" sz="1800" smtClean="0"/>
              <a:t>Contact NFHS Officials Department for details (317.972.6900)</a:t>
            </a:r>
          </a:p>
        </p:txBody>
      </p:sp>
      <p:grpSp>
        <p:nvGrpSpPr>
          <p:cNvPr id="43013" name="Group 6"/>
          <p:cNvGrpSpPr>
            <a:grpSpLocks/>
          </p:cNvGrpSpPr>
          <p:nvPr/>
        </p:nvGrpSpPr>
        <p:grpSpPr bwMode="auto">
          <a:xfrm>
            <a:off x="76200" y="1600200"/>
            <a:ext cx="5029200" cy="3662363"/>
            <a:chOff x="76200" y="1600200"/>
            <a:chExt cx="5029200" cy="3662363"/>
          </a:xfrm>
        </p:grpSpPr>
        <p:pic>
          <p:nvPicPr>
            <p:cNvPr id="4" name="Picture 3" descr="Officiating Course.JPG"/>
            <p:cNvPicPr>
              <a:picLocks noChangeAspect="1"/>
            </p:cNvPicPr>
            <p:nvPr/>
          </p:nvPicPr>
          <p:blipFill>
            <a:blip r:embed="rId2" cstate="print"/>
            <a:stretch>
              <a:fillRect/>
            </a:stretch>
          </p:blipFill>
          <p:spPr>
            <a:xfrm>
              <a:off x="76200" y="1600200"/>
              <a:ext cx="5029200" cy="3662363"/>
            </a:xfrm>
            <a:prstGeom prst="rect">
              <a:avLst/>
            </a:prstGeom>
            <a:ln w="12700">
              <a:solidFill>
                <a:schemeClr val="tx1"/>
              </a:solidFill>
            </a:ln>
            <a:effectLst>
              <a:outerShdw blurRad="50800" dist="38100" dir="2700000" algn="tl" rotWithShape="0">
                <a:prstClr val="black">
                  <a:alpha val="40000"/>
                </a:prstClr>
              </a:outerShdw>
            </a:effectLst>
          </p:spPr>
        </p:pic>
        <p:sp>
          <p:nvSpPr>
            <p:cNvPr id="6" name="Rectangle 5"/>
            <p:cNvSpPr/>
            <p:nvPr/>
          </p:nvSpPr>
          <p:spPr>
            <a:xfrm>
              <a:off x="1066800" y="2228850"/>
              <a:ext cx="1685925" cy="2238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018" name="Picture 4" descr="628x471.jpg"/>
            <p:cNvPicPr>
              <a:picLocks noChangeAspect="1"/>
            </p:cNvPicPr>
            <p:nvPr/>
          </p:nvPicPr>
          <p:blipFill>
            <a:blip r:embed="rId3" cstate="print"/>
            <a:srcRect/>
            <a:stretch>
              <a:fillRect/>
            </a:stretch>
          </p:blipFill>
          <p:spPr bwMode="auto">
            <a:xfrm>
              <a:off x="1276350" y="2257425"/>
              <a:ext cx="1298676" cy="2200275"/>
            </a:xfrm>
            <a:prstGeom prst="rect">
              <a:avLst/>
            </a:prstGeom>
            <a:noFill/>
            <a:ln w="9525">
              <a:noFill/>
              <a:miter lim="800000"/>
              <a:headEnd/>
              <a:tailEnd/>
            </a:ln>
          </p:spPr>
        </p:pic>
      </p:grpSp>
      <p:sp>
        <p:nvSpPr>
          <p:cNvPr id="43014" name="TextBox 7"/>
          <p:cNvSpPr txBox="1">
            <a:spLocks noChangeArrowheads="1"/>
          </p:cNvSpPr>
          <p:nvPr/>
        </p:nvSpPr>
        <p:spPr bwMode="auto">
          <a:xfrm>
            <a:off x="1381125" y="5676900"/>
            <a:ext cx="3457575" cy="461963"/>
          </a:xfrm>
          <a:prstGeom prst="rect">
            <a:avLst/>
          </a:prstGeom>
          <a:noFill/>
          <a:ln w="9525">
            <a:noFill/>
            <a:miter lim="800000"/>
            <a:headEnd/>
            <a:tailEnd/>
          </a:ln>
        </p:spPr>
        <p:txBody>
          <a:bodyPr>
            <a:spAutoFit/>
          </a:bodyPr>
          <a:lstStyle/>
          <a:p>
            <a:r>
              <a:rPr lang="en-US" sz="2400">
                <a:hlinkClick r:id="rId4"/>
              </a:rPr>
              <a:t>www.nfhsofficials.com</a:t>
            </a:r>
            <a:endParaRPr lang="en-US" sz="2400"/>
          </a:p>
        </p:txBody>
      </p:sp>
      <p:sp>
        <p:nvSpPr>
          <p:cNvPr id="43015" name="Slide Number Placeholder 9"/>
          <p:cNvSpPr>
            <a:spLocks noGrp="1"/>
          </p:cNvSpPr>
          <p:nvPr>
            <p:ph type="sldNum" sz="quarter" idx="10"/>
          </p:nvPr>
        </p:nvSpPr>
        <p:spPr>
          <a:noFill/>
        </p:spPr>
        <p:txBody>
          <a:bodyPr/>
          <a:lstStyle/>
          <a:p>
            <a:r>
              <a:rPr lang="en-US" smtClean="0"/>
              <a:t>| </a:t>
            </a:r>
            <a:fld id="{5FC72028-FFD9-45EF-AE70-7EB0DBD4304A}" type="slidenum">
              <a:rPr lang="en-US" smtClean="0"/>
              <a:pPr/>
              <a:t>56</a:t>
            </a:fld>
            <a:r>
              <a:rPr lang="en-US" smtClean="0"/>
              <a:t> |</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2014 NFHS </a:t>
            </a:r>
            <a:r>
              <a:rPr lang="en-US" dirty="0" smtClean="0"/>
              <a:t>Field Hockey Rules Book </a:t>
            </a:r>
            <a:r>
              <a:rPr lang="en-US" dirty="0" smtClean="0"/>
              <a:t>as </a:t>
            </a:r>
            <a:r>
              <a:rPr lang="en-US" dirty="0" smtClean="0"/>
              <a:t>E-Book </a:t>
            </a:r>
            <a:endParaRPr lang="en-US" dirty="0" smtClean="0"/>
          </a:p>
        </p:txBody>
      </p:sp>
      <p:sp>
        <p:nvSpPr>
          <p:cNvPr id="3075" name="Content Placeholder 2"/>
          <p:cNvSpPr>
            <a:spLocks noGrp="1"/>
          </p:cNvSpPr>
          <p:nvPr>
            <p:ph idx="1"/>
          </p:nvPr>
        </p:nvSpPr>
        <p:spPr/>
        <p:txBody>
          <a:bodyPr/>
          <a:lstStyle/>
          <a:p>
            <a:r>
              <a:rPr lang="en-US" dirty="0" smtClean="0"/>
              <a:t>Electronic Versions of the NFHS </a:t>
            </a:r>
            <a:r>
              <a:rPr lang="en-US" dirty="0" smtClean="0"/>
              <a:t>Field Hockey Rules is now </a:t>
            </a:r>
            <a:r>
              <a:rPr lang="en-US" dirty="0" smtClean="0"/>
              <a:t>available  for purchase </a:t>
            </a:r>
            <a:r>
              <a:rPr lang="en-US" smtClean="0"/>
              <a:t>as </a:t>
            </a:r>
            <a:r>
              <a:rPr lang="en-US" smtClean="0"/>
              <a:t>an e-book</a:t>
            </a:r>
            <a:r>
              <a:rPr lang="en-US" dirty="0" smtClean="0"/>
              <a:t>.</a:t>
            </a:r>
            <a:endParaRPr lang="en-US" dirty="0" smtClean="0"/>
          </a:p>
          <a:p>
            <a:r>
              <a:rPr lang="en-US" dirty="0" smtClean="0"/>
              <a:t>Apple users can visit  iTunes for available books.</a:t>
            </a:r>
          </a:p>
          <a:p>
            <a:r>
              <a:rPr lang="en-US" dirty="0" smtClean="0"/>
              <a:t>Apple, Android and Kindle users can buy e-books from Amazon.com and view them through the Kindle app.</a:t>
            </a:r>
          </a:p>
          <a:p>
            <a:r>
              <a:rPr lang="en-US" dirty="0" smtClean="0"/>
              <a:t>Price:  $5.99 each</a:t>
            </a:r>
          </a:p>
          <a:p>
            <a:r>
              <a:rPr lang="en-US" dirty="0" smtClean="0"/>
              <a:t>Visit </a:t>
            </a:r>
            <a:r>
              <a:rPr lang="en-US" dirty="0" smtClean="0">
                <a:hlinkClick r:id="rId2"/>
              </a:rPr>
              <a:t>www.nfhs.org/ebooks</a:t>
            </a:r>
            <a:endParaRPr lang="en-US" dirty="0" smtClean="0"/>
          </a:p>
          <a:p>
            <a:pPr>
              <a:buFont typeface="Wingdings" pitchFamily="2" charset="2"/>
              <a:buNone/>
            </a:pPr>
            <a:r>
              <a:rPr lang="en-US" dirty="0" smtClean="0"/>
              <a:t>    for more information.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ctrTitle"/>
          </p:nvPr>
        </p:nvSpPr>
        <p:spPr/>
        <p:txBody>
          <a:bodyPr/>
          <a:lstStyle/>
          <a:p>
            <a:endParaRPr lang="en-US" smtClean="0"/>
          </a:p>
        </p:txBody>
      </p:sp>
      <p:sp>
        <p:nvSpPr>
          <p:cNvPr id="44035" name="Subtitle 4"/>
          <p:cNvSpPr>
            <a:spLocks noGrp="1"/>
          </p:cNvSpPr>
          <p:nvPr>
            <p:ph type="subTitle" idx="1"/>
          </p:nvPr>
        </p:nvSpPr>
        <p:spPr/>
        <p:txBody>
          <a:bodyPr/>
          <a:lstStyle/>
          <a:p>
            <a:endParaRPr lang="en-US" smtClean="0"/>
          </a:p>
        </p:txBody>
      </p:sp>
      <p:pic>
        <p:nvPicPr>
          <p:cNvPr id="44036" name="Picture 2" descr="C:\Users\ehopk\AppData\Local\Microsoft\Windows\Temporary Internet Files\Content.Outlook\087H2VGK\Field Hockey Image (2).jpg"/>
          <p:cNvPicPr>
            <a:picLocks noChangeAspect="1" noChangeArrowheads="1"/>
          </p:cNvPicPr>
          <p:nvPr/>
        </p:nvPicPr>
        <p:blipFill>
          <a:blip r:embed="rId2" cstate="print"/>
          <a:srcRect/>
          <a:stretch>
            <a:fillRect/>
          </a:stretch>
        </p:blipFill>
        <p:spPr bwMode="auto">
          <a:xfrm>
            <a:off x="1317625" y="1871663"/>
            <a:ext cx="6634163" cy="4110037"/>
          </a:xfrm>
          <a:prstGeom prst="rect">
            <a:avLst/>
          </a:prstGeom>
          <a:noFill/>
          <a:ln w="9525">
            <a:noFill/>
            <a:miter lim="800000"/>
            <a:headEnd/>
            <a:tailEnd/>
          </a:ln>
        </p:spPr>
      </p:pic>
      <p:sp>
        <p:nvSpPr>
          <p:cNvPr id="7" name="Rectangle 6"/>
          <p:cNvSpPr/>
          <p:nvPr/>
        </p:nvSpPr>
        <p:spPr>
          <a:xfrm>
            <a:off x="1276349" y="1876425"/>
            <a:ext cx="2400301" cy="3785652"/>
          </a:xfrm>
          <a:prstGeom prst="rect">
            <a:avLst/>
          </a:prstGeom>
          <a:noFill/>
        </p:spPr>
        <p:txBody>
          <a:bodyPr>
            <a:spAutoFit/>
          </a:bodyPr>
          <a:lstStyle/>
          <a:p>
            <a:pPr algn="ctr">
              <a:defRPr/>
            </a:pP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Thank You </a:t>
            </a:r>
          </a:p>
          <a:p>
            <a:pPr algn="ctr">
              <a:defRPr/>
            </a:pPr>
            <a:r>
              <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Have a great season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RULE 2-2-4</a:t>
            </a:r>
          </a:p>
        </p:txBody>
      </p:sp>
      <p:sp>
        <p:nvSpPr>
          <p:cNvPr id="9219" name="Rectangle 3"/>
          <p:cNvSpPr>
            <a:spLocks noGrp="1" noChangeArrowheads="1"/>
          </p:cNvSpPr>
          <p:nvPr>
            <p:ph type="body" idx="1"/>
          </p:nvPr>
        </p:nvSpPr>
        <p:spPr/>
        <p:txBody>
          <a:bodyPr/>
          <a:lstStyle/>
          <a:p>
            <a:pPr eaLnBrk="1" hangingPunct="1"/>
            <a:r>
              <a:rPr lang="en-US" sz="2400" b="1" dirty="0" smtClean="0"/>
              <a:t>ART. 4. . . </a:t>
            </a:r>
            <a:r>
              <a:rPr lang="en-US" sz="2400" dirty="0" smtClean="0"/>
              <a:t>At the end…half has expired.  </a:t>
            </a:r>
            <a:r>
              <a:rPr lang="en-US" sz="2400" u="sng" dirty="0" smtClean="0"/>
              <a:t>When a visible scoreboard is used as the game clock, it shall be the official clock and shall remain on until the clock runs down to zero.  If the visible clock is not the official clock, it may be stopped prior to the end of the half/game.</a:t>
            </a:r>
          </a:p>
          <a:p>
            <a:pPr eaLnBrk="1" hangingPunct="1"/>
            <a:endParaRPr lang="en-US" sz="2400" u="sng" dirty="0" smtClean="0"/>
          </a:p>
          <a:p>
            <a:pPr eaLnBrk="1" hangingPunct="1">
              <a:buNone/>
            </a:pPr>
            <a:endParaRPr lang="en-US" sz="2400" u="sng" dirty="0" smtClean="0"/>
          </a:p>
          <a:p>
            <a:pPr eaLnBrk="1" hangingPunct="1"/>
            <a:r>
              <a:rPr lang="en-US" sz="2400" b="1" dirty="0" smtClean="0"/>
              <a:t>Rationale: </a:t>
            </a:r>
            <a:r>
              <a:rPr lang="en-US" sz="2400" dirty="0" smtClean="0"/>
              <a:t>Confusion occurs when the scoreboard clock is visible but the official clock is kept on the field.  Determining the official clock prior to the game will assist in minimizing any unintentional misinformation.</a:t>
            </a:r>
          </a:p>
          <a:p>
            <a:pPr eaLnBrk="1" hangingPunct="1"/>
            <a:endParaRPr lang="en-US"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RULE 5-2-1b1</a:t>
            </a:r>
          </a:p>
        </p:txBody>
      </p:sp>
      <p:sp>
        <p:nvSpPr>
          <p:cNvPr id="10243" name="Rectangle 3"/>
          <p:cNvSpPr>
            <a:spLocks noGrp="1" noChangeArrowheads="1"/>
          </p:cNvSpPr>
          <p:nvPr>
            <p:ph type="body" idx="1"/>
          </p:nvPr>
        </p:nvSpPr>
        <p:spPr/>
        <p:txBody>
          <a:bodyPr/>
          <a:lstStyle/>
          <a:p>
            <a:pPr eaLnBrk="1" hangingPunct="1"/>
            <a:r>
              <a:rPr lang="en-US" b="1" smtClean="0"/>
              <a:t>ART. 1. . . </a:t>
            </a:r>
            <a:r>
              <a:rPr lang="en-US" smtClean="0"/>
              <a:t>Following any stoppage of the game clock by the officials, play shall be restarted as follows:</a:t>
            </a:r>
          </a:p>
          <a:p>
            <a:pPr lvl="1" eaLnBrk="1" hangingPunct="1"/>
            <a:r>
              <a:rPr lang="en-US" smtClean="0"/>
              <a:t>a. Remains the same.</a:t>
            </a:r>
          </a:p>
          <a:p>
            <a:pPr lvl="1" eaLnBrk="1" hangingPunct="1"/>
            <a:r>
              <a:rPr lang="en-US" smtClean="0"/>
              <a:t>b. Remains the same.</a:t>
            </a:r>
          </a:p>
          <a:p>
            <a:pPr lvl="2" eaLnBrk="1" hangingPunct="1"/>
            <a:r>
              <a:rPr lang="en-US" u="sng" smtClean="0"/>
              <a:t>1) The bully shall take place at or near where play on the ball ended at least 16 yards from the end line, 5 yards from the sideline and 5 yards from the circle.</a:t>
            </a:r>
            <a:endParaRPr lang="en-US" smtClean="0"/>
          </a:p>
          <a:p>
            <a:pPr eaLnBrk="1" hangingPunct="1"/>
            <a:r>
              <a:rPr lang="en-US" b="1" smtClean="0"/>
              <a:t>Rationale: </a:t>
            </a:r>
            <a:r>
              <a:rPr lang="en-US" smtClean="0"/>
              <a:t>Restructured how to restart play after the game officials stopped the game clock. </a:t>
            </a:r>
            <a:endParaRPr lang="en-US" b="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RULE 5-2-1b5</a:t>
            </a:r>
          </a:p>
        </p:txBody>
      </p:sp>
      <p:sp>
        <p:nvSpPr>
          <p:cNvPr id="11267" name="Rectangle 3"/>
          <p:cNvSpPr>
            <a:spLocks noGrp="1" noChangeArrowheads="1"/>
          </p:cNvSpPr>
          <p:nvPr>
            <p:ph type="body" idx="1"/>
          </p:nvPr>
        </p:nvSpPr>
        <p:spPr/>
        <p:txBody>
          <a:bodyPr/>
          <a:lstStyle/>
          <a:p>
            <a:pPr eaLnBrk="1" hangingPunct="1"/>
            <a:r>
              <a:rPr lang="en-US" b="1" smtClean="0"/>
              <a:t>ART. 1. . . </a:t>
            </a:r>
            <a:r>
              <a:rPr lang="en-US" smtClean="0"/>
              <a:t>Following any stoppage of the game clock by the officials, play shall be restarted as follows:</a:t>
            </a:r>
          </a:p>
          <a:p>
            <a:pPr lvl="1" eaLnBrk="1" hangingPunct="1"/>
            <a:r>
              <a:rPr lang="en-US" smtClean="0"/>
              <a:t>a. Remains the same.</a:t>
            </a:r>
          </a:p>
          <a:p>
            <a:pPr lvl="1" eaLnBrk="1" hangingPunct="1"/>
            <a:r>
              <a:rPr lang="en-US" smtClean="0"/>
              <a:t>b. Remains the same.</a:t>
            </a:r>
          </a:p>
          <a:p>
            <a:pPr lvl="1" eaLnBrk="1" hangingPunct="1"/>
            <a:r>
              <a:rPr lang="en-US" smtClean="0"/>
              <a:t>1) – 4) Remains the same.</a:t>
            </a:r>
          </a:p>
          <a:p>
            <a:pPr lvl="1" eaLnBrk="1" hangingPunct="1"/>
            <a:r>
              <a:rPr lang="en-US" smtClean="0"/>
              <a:t>5)When play is suspended…the end line, </a:t>
            </a:r>
            <a:r>
              <a:rPr lang="en-US" u="sng" smtClean="0"/>
              <a:t>5 yards outside the circle,</a:t>
            </a:r>
            <a:r>
              <a:rPr lang="en-US" smtClean="0"/>
              <a:t> at least 5 yards…the ball ended.</a:t>
            </a:r>
          </a:p>
          <a:p>
            <a:pPr eaLnBrk="1" hangingPunct="1"/>
            <a:r>
              <a:rPr lang="en-US" b="1" smtClean="0"/>
              <a:t>Rationale: </a:t>
            </a:r>
            <a:r>
              <a:rPr lang="en-US" smtClean="0"/>
              <a:t>Clarified the location of where the bully is to be taken.</a:t>
            </a:r>
            <a:endParaRPr lang="en-US"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RULE 8-1-1h</a:t>
            </a:r>
          </a:p>
        </p:txBody>
      </p:sp>
      <p:sp>
        <p:nvSpPr>
          <p:cNvPr id="12291" name="Rectangle 3"/>
          <p:cNvSpPr>
            <a:spLocks noGrp="1" noChangeArrowheads="1"/>
          </p:cNvSpPr>
          <p:nvPr>
            <p:ph type="body" idx="1"/>
          </p:nvPr>
        </p:nvSpPr>
        <p:spPr/>
        <p:txBody>
          <a:bodyPr/>
          <a:lstStyle/>
          <a:p>
            <a:pPr eaLnBrk="1" hangingPunct="1"/>
            <a:r>
              <a:rPr lang="en-US" b="1" dirty="0" smtClean="0"/>
              <a:t>ART. 1. . . </a:t>
            </a:r>
            <a:r>
              <a:rPr lang="en-US" dirty="0" smtClean="0"/>
              <a:t>Fouls include the following:</a:t>
            </a:r>
          </a:p>
          <a:p>
            <a:pPr lvl="1" eaLnBrk="1" hangingPunct="1"/>
            <a:r>
              <a:rPr lang="en-US" dirty="0" smtClean="0"/>
              <a:t>a.- g. Remains the same.</a:t>
            </a:r>
          </a:p>
          <a:p>
            <a:pPr lvl="1" eaLnBrk="1" hangingPunct="1"/>
            <a:r>
              <a:rPr lang="en-US" dirty="0" smtClean="0"/>
              <a:t>h. </a:t>
            </a:r>
            <a:r>
              <a:rPr lang="en-US" u="sng" dirty="0" smtClean="0"/>
              <a:t>Players must not intentionally raise the ball from a hit except for a shot on goal;</a:t>
            </a:r>
            <a:endParaRPr lang="en-US" dirty="0" smtClean="0"/>
          </a:p>
          <a:p>
            <a:pPr eaLnBrk="1" hangingPunct="1"/>
            <a:endParaRPr lang="en-US" dirty="0" smtClean="0"/>
          </a:p>
          <a:p>
            <a:pPr eaLnBrk="1" hangingPunct="1"/>
            <a:r>
              <a:rPr lang="en-US" b="1" dirty="0" smtClean="0"/>
              <a:t>Rationale: </a:t>
            </a:r>
            <a:r>
              <a:rPr lang="en-US" dirty="0" smtClean="0"/>
              <a:t>This is a risk minimization rule.  Previously none of the rules prohibited a player from “chipping” the ball high into the air in open play or from a free hit while not taking a shot on goal.</a:t>
            </a:r>
          </a:p>
          <a:p>
            <a:pPr eaLnBrk="1" hangingPunct="1">
              <a:buFont typeface="Wingdings" pitchFamily="2" charset="2"/>
              <a:buNone/>
            </a:pPr>
            <a:endParaRPr lang="en-US"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FHS Brand Style Presentation">
  <a:themeElements>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FHS Brand Style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FHS Brand Sty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FHS Brand Sty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FHS Brand Sty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FHS Brand Sty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FHS Brand Sty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FHS Brand Styl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FHS Brand Sty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FHS Brand Sty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FHS Brand Sty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FHS Brand Sty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FHS Brand Sty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1800</TotalTime>
  <Words>3859</Words>
  <Application>Microsoft Office PowerPoint</Application>
  <PresentationFormat>On-screen Show (4:3)</PresentationFormat>
  <Paragraphs>317</Paragraphs>
  <Slides>58</Slides>
  <Notes>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NFHS Brand Style Presentation</vt:lpstr>
      <vt:lpstr>2014 NFHS Field Hockey Rules Interpretation PowerPoint</vt:lpstr>
      <vt:lpstr>Welcome to our new corporate partner – Big Teams</vt:lpstr>
      <vt:lpstr>RULE 1-7-4</vt:lpstr>
      <vt:lpstr>RULE 2-1-1</vt:lpstr>
      <vt:lpstr>RULE 2-1-2g</vt:lpstr>
      <vt:lpstr>RULE 2-2-4</vt:lpstr>
      <vt:lpstr>RULE 5-2-1b1</vt:lpstr>
      <vt:lpstr>RULE 5-2-1b5</vt:lpstr>
      <vt:lpstr>RULE 8-1-1h</vt:lpstr>
      <vt:lpstr>RULE 9-1-2</vt:lpstr>
      <vt:lpstr>RULE 9-1-2  (cont.)</vt:lpstr>
      <vt:lpstr>RULE 11-2-10</vt:lpstr>
      <vt:lpstr>RULE 11-2-10 (cont.)</vt:lpstr>
      <vt:lpstr>Major Editorial Changes</vt:lpstr>
      <vt:lpstr>RULE 1-6-1</vt:lpstr>
      <vt:lpstr>RULE 2-1-5c</vt:lpstr>
      <vt:lpstr>RULE 2-1-5c (cont.)</vt:lpstr>
      <vt:lpstr>RULE 3-1-7</vt:lpstr>
      <vt:lpstr>RULE 3-2-9 Note</vt:lpstr>
      <vt:lpstr>RULE 7-2-3</vt:lpstr>
      <vt:lpstr>RULE 8-1-1r</vt:lpstr>
      <vt:lpstr>RULE 8-1-1 PENALTY # 4</vt:lpstr>
      <vt:lpstr>RULE 9-2-1d</vt:lpstr>
      <vt:lpstr>RULE 9-2-3</vt:lpstr>
      <vt:lpstr>RULE 10-2-7</vt:lpstr>
      <vt:lpstr>RULE 10-2-7</vt:lpstr>
      <vt:lpstr>RULE 11-2-8f</vt:lpstr>
      <vt:lpstr>RULE 11-2-8i</vt:lpstr>
      <vt:lpstr>RULE 11-2-9b</vt:lpstr>
      <vt:lpstr>RULE 11-2-10 </vt:lpstr>
      <vt:lpstr>RULE 11-2-10 (cont.)</vt:lpstr>
      <vt:lpstr>       RULE 12-1-1g</vt:lpstr>
      <vt:lpstr>RULE 12-1-1 PENALTIES # 1.</vt:lpstr>
      <vt:lpstr>2014 Points of Emphasis</vt:lpstr>
      <vt:lpstr>Proper Use of Equipment – Shinguards</vt:lpstr>
      <vt:lpstr>Proper Use of Equipment – Shinguards (cont.)</vt:lpstr>
      <vt:lpstr>Proper Use of Equipment – Shinguards (cont.)</vt:lpstr>
      <vt:lpstr>Field Markings</vt:lpstr>
      <vt:lpstr>Field Markings (cont.)</vt:lpstr>
      <vt:lpstr>Sideline Encroachment</vt:lpstr>
      <vt:lpstr>Officials’ Guide</vt:lpstr>
      <vt:lpstr>SETTING THE TONE I.B.9.</vt:lpstr>
      <vt:lpstr>Tie-Breaking Procedures A. 1.</vt:lpstr>
      <vt:lpstr>Tie-Breaking Procedures C. 2.</vt:lpstr>
      <vt:lpstr>Corrections</vt:lpstr>
      <vt:lpstr>Rule 1-7-7</vt:lpstr>
      <vt:lpstr>RULE 2-2-4</vt:lpstr>
      <vt:lpstr>RULE 5-2-1b</vt:lpstr>
      <vt:lpstr>Situations and Rulings 5.2.1 Situation F Ruling and Comment</vt:lpstr>
      <vt:lpstr>Rule 8-1-1 PENALTY #5</vt:lpstr>
      <vt:lpstr>NFHS Sports Medicine</vt:lpstr>
      <vt:lpstr>NFHS Sports Medicine</vt:lpstr>
      <vt:lpstr>NFHS Coaches Certification and Education Program Courses</vt:lpstr>
      <vt:lpstr>Courses Currently Available at www.nfhslearn.com</vt:lpstr>
      <vt:lpstr>Slide 55</vt:lpstr>
      <vt:lpstr>Interscholastic Officiating</vt:lpstr>
      <vt:lpstr>2014 NFHS Field Hockey Rules Book as E-Book </vt:lpstr>
      <vt:lpstr>Slide 58</vt:lpstr>
    </vt:vector>
  </TitlesOfParts>
  <Company>NFHS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kvoge</dc:creator>
  <cp:lastModifiedBy>ehopk</cp:lastModifiedBy>
  <cp:revision>193</cp:revision>
  <dcterms:created xsi:type="dcterms:W3CDTF">2006-12-05T15:10:04Z</dcterms:created>
  <dcterms:modified xsi:type="dcterms:W3CDTF">2014-06-25T16:41:18Z</dcterms:modified>
</cp:coreProperties>
</file>