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7" r:id="rId3"/>
    <p:sldId id="277" r:id="rId4"/>
    <p:sldId id="300" r:id="rId5"/>
    <p:sldId id="299" r:id="rId6"/>
    <p:sldId id="298" r:id="rId7"/>
    <p:sldId id="297" r:id="rId8"/>
    <p:sldId id="296" r:id="rId9"/>
    <p:sldId id="295" r:id="rId10"/>
    <p:sldId id="308" r:id="rId11"/>
    <p:sldId id="293" r:id="rId12"/>
    <p:sldId id="292" r:id="rId13"/>
    <p:sldId id="291" r:id="rId14"/>
    <p:sldId id="290" r:id="rId15"/>
    <p:sldId id="289" r:id="rId16"/>
    <p:sldId id="287" r:id="rId17"/>
    <p:sldId id="327" r:id="rId18"/>
    <p:sldId id="288" r:id="rId19"/>
    <p:sldId id="309" r:id="rId20"/>
    <p:sldId id="322" r:id="rId21"/>
    <p:sldId id="323" r:id="rId22"/>
    <p:sldId id="324" r:id="rId23"/>
    <p:sldId id="325" r:id="rId24"/>
    <p:sldId id="307" r:id="rId25"/>
    <p:sldId id="305" r:id="rId26"/>
    <p:sldId id="304" r:id="rId27"/>
    <p:sldId id="326" r:id="rId28"/>
    <p:sldId id="301" r:id="rId29"/>
    <p:sldId id="306" r:id="rId30"/>
    <p:sldId id="331" r:id="rId31"/>
    <p:sldId id="332" r:id="rId32"/>
    <p:sldId id="303" r:id="rId33"/>
    <p:sldId id="302" r:id="rId34"/>
    <p:sldId id="263" r:id="rId35"/>
    <p:sldId id="275" r:id="rId36"/>
    <p:sldId id="316" r:id="rId37"/>
    <p:sldId id="269" r:id="rId38"/>
    <p:sldId id="274" r:id="rId39"/>
    <p:sldId id="342" r:id="rId40"/>
    <p:sldId id="343" r:id="rId41"/>
    <p:sldId id="344" r:id="rId42"/>
    <p:sldId id="272" r:id="rId43"/>
    <p:sldId id="286" r:id="rId44"/>
    <p:sldId id="284" r:id="rId45"/>
    <p:sldId id="315" r:id="rId46"/>
    <p:sldId id="262" r:id="rId47"/>
    <p:sldId id="271" r:id="rId48"/>
    <p:sldId id="282" r:id="rId49"/>
    <p:sldId id="270" r:id="rId50"/>
    <p:sldId id="265" r:id="rId51"/>
    <p:sldId id="268" r:id="rId52"/>
    <p:sldId id="260" r:id="rId53"/>
    <p:sldId id="281" r:id="rId54"/>
    <p:sldId id="264" r:id="rId55"/>
    <p:sldId id="267" r:id="rId56"/>
    <p:sldId id="280" r:id="rId57"/>
    <p:sldId id="266" r:id="rId58"/>
    <p:sldId id="279" r:id="rId59"/>
    <p:sldId id="278" r:id="rId60"/>
    <p:sldId id="313" r:id="rId61"/>
    <p:sldId id="333" r:id="rId62"/>
    <p:sldId id="337" r:id="rId63"/>
    <p:sldId id="338" r:id="rId64"/>
    <p:sldId id="339" r:id="rId65"/>
    <p:sldId id="341" r:id="rId66"/>
    <p:sldId id="340" r:id="rId67"/>
    <p:sldId id="259" r:id="rId68"/>
    <p:sldId id="336" r:id="rId69"/>
    <p:sldId id="335" r:id="rId70"/>
    <p:sldId id="261"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6883"/>
    <a:srgbClr val="414B56"/>
    <a:srgbClr val="006A4E"/>
    <a:srgbClr val="581963"/>
    <a:srgbClr val="E96B10"/>
    <a:srgbClr val="FFCE00"/>
    <a:srgbClr val="003798"/>
    <a:srgbClr val="F791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34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9B8B6D2-3632-4AC5-9141-77C3836A2058}" type="datetimeFigureOut">
              <a:rPr lang="en-US"/>
              <a:pPr>
                <a:defRPr/>
              </a:pPr>
              <a:t>7/26/2013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10D3F06-710E-4E4E-8B64-BA633E3DD13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Thank you for participating in this annual interpretation meeting.  While the game of field hockey is in reasonable shape, we continue to work toward improving the game and hopefully putting young people in safe conditions and in situations that they are able to find success in some aspect of the game.  Ultimately, our goal is for them to be safe, have fun and gain some valuable life lessons from participation.</a:t>
            </a:r>
          </a:p>
          <a:p>
            <a:pPr eaLnBrk="1" hangingPunct="1">
              <a:spcBef>
                <a:spcPct val="0"/>
              </a:spcBef>
            </a:pPr>
            <a:endParaRPr lang="en-US" smtClean="0"/>
          </a:p>
          <a:p>
            <a:pPr eaLnBrk="1" hangingPunct="1">
              <a:spcBef>
                <a:spcPct val="0"/>
              </a:spcBef>
            </a:pPr>
            <a:r>
              <a:rPr lang="en-US" smtClean="0"/>
              <a:t>Areas in this PowerPoint that are </a:t>
            </a:r>
            <a:r>
              <a:rPr lang="en-US" u="sng" smtClean="0"/>
              <a:t>underlined</a:t>
            </a:r>
            <a:r>
              <a:rPr lang="en-US" smtClean="0"/>
              <a:t> designate that the text was newly added to the rules this year.  </a:t>
            </a:r>
            <a:r>
              <a:rPr lang="en-US" b="1" smtClean="0"/>
              <a:t>Bold </a:t>
            </a:r>
            <a:r>
              <a:rPr lang="en-US" smtClean="0"/>
              <a:t>notations mean the language is either a title, heading or penalty.  Deletions and modifications are aptly identified as well.  Where appropriate, notes and comments will be found under some of the PowerPoint slides.  Not every rule change or editorial change warrants an explanation over and above the stated rationale.  Thank you again for your attendance, participation and dedication to interscholastic athletics.  Have a fantastic field hockey season!</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44445C-5C1F-4057-8CF0-9F9D28FCCBA6}"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Great tool for first time fouls that aren’t quite thought of as a caution (yellow card), but deserve something more than another hard whistle.  To clarify,</a:t>
            </a:r>
            <a:r>
              <a:rPr lang="en-US" baseline="0" dirty="0" smtClean="0"/>
              <a:t> the suspended player will set at the scorer’s table on the side of their team bench so they can still receive coaching during the suspension </a:t>
            </a:r>
            <a:r>
              <a:rPr lang="en-US" baseline="0" smtClean="0"/>
              <a:t>time.  </a:t>
            </a:r>
            <a:r>
              <a:rPr lang="en-US" smtClean="0"/>
              <a:t>Substitution </a:t>
            </a:r>
            <a:r>
              <a:rPr lang="en-US" dirty="0" smtClean="0"/>
              <a:t>rule would apply if the 2 minutes expires after the awarding of a penalty corner. </a:t>
            </a:r>
          </a:p>
          <a:p>
            <a:pPr eaLnBrk="1" hangingPunct="1"/>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A7C449-D5BD-4F9F-B82B-65869398E3AE}" type="slidenum">
              <a:rPr lang="en-US" smtClean="0"/>
              <a:pPr/>
              <a:t>10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By changing this rule, the next playing of the ball is no longer required to be two distinct actions.  In the past, the interpretation of the "two distinct actions" has caused much controversy.  By changing this rule, the ball does not have to move one yard before the player may play the ball again.</a:t>
            </a:r>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69214B-BFFB-45CB-8126-5374A1457E76}" type="slidenum">
              <a:rPr lang="en-US" smtClean="0"/>
              <a:pPr/>
              <a:t>17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be added to the 2014 NFHS Field Hockey Rules Book.</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E10D3F06-710E-4E4E-8B64-BA633E3DD13D}" type="slidenum">
              <a:rPr lang="en-US" smtClean="0"/>
              <a:pPr>
                <a:defRPr/>
              </a:pPr>
              <a:t>39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Just a reminder, there are several new and/or updated coaching courses located at nfhslearn.com.</a:t>
            </a:r>
          </a:p>
          <a:p>
            <a:pPr>
              <a:spcBef>
                <a:spcPct val="0"/>
              </a:spcBef>
              <a:buFontTx/>
              <a:buChar char="•"/>
            </a:pPr>
            <a:r>
              <a:rPr lang="en-US" smtClean="0"/>
              <a:t>Check them out!</a:t>
            </a:r>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F91B73-FC3A-49D3-8078-A106A60E6514}" type="slidenum">
              <a:rPr lang="en-US" smtClean="0"/>
              <a:pPr/>
              <a:t>68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21034"/>
        </a:solidFill>
        <a:effectLst/>
      </p:bgPr>
    </p:bg>
    <p:spTree>
      <p:nvGrpSpPr>
        <p:cNvPr id="1" name=""/>
        <p:cNvGrpSpPr/>
        <p:nvPr/>
      </p:nvGrpSpPr>
      <p:grpSpPr>
        <a:xfrm>
          <a:off x="0" y="0"/>
          <a:ext cx="0" cy="0"/>
          <a:chOff x="0" y="0"/>
          <a:chExt cx="0" cy="0"/>
        </a:xfrm>
      </p:grpSpPr>
      <p:pic>
        <p:nvPicPr>
          <p:cNvPr id="4" name="Picture 11" descr="NFHS-Small-Logo-color-Trans"/>
          <p:cNvPicPr>
            <a:picLocks noChangeAspect="1" noChangeArrowheads="1"/>
          </p:cNvPicPr>
          <p:nvPr/>
        </p:nvPicPr>
        <p:blipFill>
          <a:blip r:embed="rId2" cstate="print"/>
          <a:srcRect/>
          <a:stretch>
            <a:fillRect/>
          </a:stretch>
        </p:blipFill>
        <p:spPr bwMode="auto">
          <a:xfrm>
            <a:off x="4233863" y="728663"/>
            <a:ext cx="673100" cy="979487"/>
          </a:xfrm>
          <a:prstGeom prst="rect">
            <a:avLst/>
          </a:prstGeom>
          <a:noFill/>
          <a:ln w="9525">
            <a:noFill/>
            <a:miter lim="800000"/>
            <a:headEnd/>
            <a:tailEnd/>
          </a:ln>
        </p:spPr>
      </p:pic>
      <p:sp>
        <p:nvSpPr>
          <p:cNvPr id="5" name="Text Box 12"/>
          <p:cNvSpPr txBox="1">
            <a:spLocks noChangeArrowheads="1"/>
          </p:cNvSpPr>
          <p:nvPr/>
        </p:nvSpPr>
        <p:spPr bwMode="auto">
          <a:xfrm>
            <a:off x="5110163" y="6273800"/>
            <a:ext cx="4033837" cy="396875"/>
          </a:xfrm>
          <a:prstGeom prst="rect">
            <a:avLst/>
          </a:prstGeom>
          <a:noFill/>
          <a:ln w="9525">
            <a:noFill/>
            <a:miter lim="800000"/>
            <a:headEnd/>
            <a:tailEnd/>
          </a:ln>
          <a:effectLst/>
        </p:spPr>
        <p:txBody>
          <a:bodyPr>
            <a:spAutoFit/>
          </a:bodyPr>
          <a:lstStyle/>
          <a:p>
            <a:pPr>
              <a:spcBef>
                <a:spcPct val="50000"/>
              </a:spcBef>
              <a:defRPr/>
            </a:pPr>
            <a:r>
              <a:rPr lang="en-US" sz="2000">
                <a:solidFill>
                  <a:schemeClr val="bg1"/>
                </a:solidFill>
              </a:rPr>
              <a:t>Take Part. </a:t>
            </a:r>
            <a:r>
              <a:rPr lang="en-US" sz="2000">
                <a:solidFill>
                  <a:srgbClr val="F791A4"/>
                </a:solidFill>
              </a:rPr>
              <a:t>Get Set For Life.™</a:t>
            </a:r>
          </a:p>
        </p:txBody>
      </p:sp>
      <p:sp>
        <p:nvSpPr>
          <p:cNvPr id="6" name="Line 13"/>
          <p:cNvSpPr>
            <a:spLocks noChangeShapeType="1"/>
          </p:cNvSpPr>
          <p:nvPr/>
        </p:nvSpPr>
        <p:spPr bwMode="auto">
          <a:xfrm>
            <a:off x="5072063" y="6362700"/>
            <a:ext cx="0" cy="495300"/>
          </a:xfrm>
          <a:prstGeom prst="line">
            <a:avLst/>
          </a:prstGeom>
          <a:noFill/>
          <a:ln w="9525">
            <a:solidFill>
              <a:schemeClr val="bg1"/>
            </a:solidFill>
            <a:round/>
            <a:headEnd/>
            <a:tailEnd/>
          </a:ln>
          <a:effectLst/>
        </p:spPr>
        <p:txBody>
          <a:bodyPr/>
          <a:lstStyle/>
          <a:p>
            <a:pPr>
              <a:defRPr/>
            </a:pPr>
            <a:endParaRPr lang="en-US"/>
          </a:p>
        </p:txBody>
      </p:sp>
      <p:sp>
        <p:nvSpPr>
          <p:cNvPr id="7" name="Text Box 14"/>
          <p:cNvSpPr txBox="1">
            <a:spLocks noChangeArrowheads="1"/>
          </p:cNvSpPr>
          <p:nvPr/>
        </p:nvSpPr>
        <p:spPr bwMode="auto">
          <a:xfrm>
            <a:off x="2006600" y="138113"/>
            <a:ext cx="5092700" cy="455612"/>
          </a:xfrm>
          <a:prstGeom prst="rect">
            <a:avLst/>
          </a:prstGeom>
          <a:noFill/>
          <a:ln w="9525">
            <a:noFill/>
            <a:miter lim="800000"/>
            <a:headEnd/>
            <a:tailEnd/>
          </a:ln>
          <a:effectLst/>
        </p:spPr>
        <p:txBody>
          <a:bodyPr>
            <a:spAutoFit/>
          </a:bodyPr>
          <a:lstStyle/>
          <a:p>
            <a:pPr algn="ctr">
              <a:lnSpc>
                <a:spcPct val="75000"/>
              </a:lnSpc>
              <a:spcBef>
                <a:spcPct val="20000"/>
              </a:spcBef>
              <a:buClr>
                <a:srgbClr val="003798"/>
              </a:buClr>
              <a:buFont typeface="Wingdings" pitchFamily="2" charset="2"/>
              <a:buNone/>
              <a:defRPr/>
            </a:pPr>
            <a:r>
              <a:rPr lang="en-US" sz="1400">
                <a:solidFill>
                  <a:schemeClr val="bg1"/>
                </a:solidFill>
              </a:rPr>
              <a:t>National Federation of State</a:t>
            </a:r>
          </a:p>
          <a:p>
            <a:pPr algn="ctr">
              <a:lnSpc>
                <a:spcPct val="75000"/>
              </a:lnSpc>
              <a:spcBef>
                <a:spcPct val="20000"/>
              </a:spcBef>
              <a:buClr>
                <a:srgbClr val="003798"/>
              </a:buClr>
              <a:buFont typeface="Wingdings" pitchFamily="2" charset="2"/>
              <a:buNone/>
              <a:defRPr/>
            </a:pPr>
            <a:r>
              <a:rPr lang="en-US" sz="1400">
                <a:solidFill>
                  <a:schemeClr val="bg1"/>
                </a:solidFill>
              </a:rPr>
              <a:t>High School Associations</a:t>
            </a:r>
          </a:p>
        </p:txBody>
      </p:sp>
      <p:sp>
        <p:nvSpPr>
          <p:cNvPr id="4105" name="Rectangle 9"/>
          <p:cNvSpPr>
            <a:spLocks noGrp="1" noChangeArrowheads="1"/>
          </p:cNvSpPr>
          <p:nvPr>
            <p:ph type="ctrTitle"/>
          </p:nvPr>
        </p:nvSpPr>
        <p:spPr>
          <a:xfrm>
            <a:off x="228600" y="1863725"/>
            <a:ext cx="8653463" cy="1793875"/>
          </a:xfrm>
        </p:spPr>
        <p:txBody>
          <a:bodyPr/>
          <a:lstStyle>
            <a:lvl1pPr>
              <a:defRPr/>
            </a:lvl1pPr>
          </a:lstStyle>
          <a:p>
            <a:r>
              <a:rPr lang="en-US"/>
              <a:t>Click to edit Master title style</a:t>
            </a:r>
          </a:p>
        </p:txBody>
      </p:sp>
      <p:sp>
        <p:nvSpPr>
          <p:cNvPr id="4106" name="Rectangle 10"/>
          <p:cNvSpPr>
            <a:spLocks noGrp="1" noChangeArrowheads="1"/>
          </p:cNvSpPr>
          <p:nvPr>
            <p:ph type="subTitle" idx="1"/>
          </p:nvPr>
        </p:nvSpPr>
        <p:spPr>
          <a:xfrm>
            <a:off x="228600" y="3657600"/>
            <a:ext cx="8645525" cy="2344738"/>
          </a:xfrm>
        </p:spPr>
        <p:txBody>
          <a:bodyPr/>
          <a:lstStyle>
            <a:lvl1pPr marL="0" indent="0" algn="ctr">
              <a:buFont typeface="Wingdings" pitchFamily="2" charset="2"/>
              <a:buNone/>
              <a:defRPr sz="3000">
                <a:solidFill>
                  <a:srgbClr val="F791A4"/>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BB01EAA3-EB1C-43DD-AB21-1EF6BCC33B68}" type="slidenum">
              <a:rPr lang="en-US"/>
              <a:pPr>
                <a:defRPr/>
              </a:pPr>
              <a:t>‹#›</a:t>
            </a:fld>
            <a:r>
              <a:rPr lang="en-US"/>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169863"/>
            <a:ext cx="2159000" cy="6438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69863"/>
            <a:ext cx="6327775" cy="6438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501B3236-92E2-44BA-9397-233901AB038E}" type="slidenum">
              <a:rPr lang="en-US"/>
              <a:pPr>
                <a:defRPr/>
              </a:pPr>
              <a:t>‹#›</a:t>
            </a:fld>
            <a:r>
              <a:rPr lang="en-US"/>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3" descr="MAIN_no CS BG"/>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46083" name="Text Placeholder 2"/>
          <p:cNvSpPr>
            <a:spLocks noGrp="1"/>
          </p:cNvSpPr>
          <p:nvPr>
            <p:ph type="subTitle" idx="1"/>
          </p:nvPr>
        </p:nvSpPr>
        <p:spPr>
          <a:xfrm>
            <a:off x="1371600" y="3886200"/>
            <a:ext cx="6400800" cy="1752600"/>
          </a:xfrm>
        </p:spPr>
        <p:txBody>
          <a:bodyPr/>
          <a:lstStyle>
            <a:lvl1pPr marL="0" indent="0" algn="ctr">
              <a:buFont typeface="Arial" charset="0"/>
              <a:buNone/>
              <a:defRPr smtClean="0"/>
            </a:lvl1pPr>
          </a:lstStyle>
          <a:p>
            <a:r>
              <a:rPr lang="en-US" smtClean="0"/>
              <a:t>Click to edit Master subtitle style</a:t>
            </a:r>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834DF071-1FFF-4649-BC8A-8691BF786A42}" type="slidenum">
              <a:rPr lang="en-US"/>
              <a:pPr>
                <a:defRPr/>
              </a:pPr>
              <a:t>‹#›</a:t>
            </a:fld>
            <a:r>
              <a:rPr lang="en-US"/>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DCBC267B-92BE-4CEB-8E39-3F59EAC4B184}" type="slidenum">
              <a:rPr lang="en-US"/>
              <a:pPr>
                <a:defRPr/>
              </a:pPr>
              <a:t>‹#›</a:t>
            </a:fld>
            <a:r>
              <a:rPr lang="en-US"/>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9825" y="1431925"/>
            <a:ext cx="3790950"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3175" y="1431925"/>
            <a:ext cx="3792538"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r>
              <a:rPr lang="en-US"/>
              <a:t>| </a:t>
            </a:r>
            <a:fld id="{DAC225BF-5E17-4B1B-AF9A-DF9E310D05EA}" type="slidenum">
              <a:rPr lang="en-US"/>
              <a:pPr>
                <a:defRPr/>
              </a:pPr>
              <a:t>‹#›</a:t>
            </a:fld>
            <a:r>
              <a:rPr lang="en-US"/>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r>
              <a:rPr lang="en-US"/>
              <a:t>| </a:t>
            </a:r>
            <a:fld id="{31650D1F-A187-4D23-938E-A2F1E97B0429}" type="slidenum">
              <a:rPr lang="en-US"/>
              <a:pPr>
                <a:defRPr/>
              </a:pPr>
              <a:t>‹#›</a:t>
            </a:fld>
            <a:r>
              <a:rPr lang="en-US"/>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r>
              <a:rPr lang="en-US"/>
              <a:t>| </a:t>
            </a:r>
            <a:fld id="{D766317B-7E22-4F82-989D-F82C6244A5F6}" type="slidenum">
              <a:rPr lang="en-US"/>
              <a:pPr>
                <a:defRPr/>
              </a:pPr>
              <a:t>‹#›</a:t>
            </a:fld>
            <a:r>
              <a:rPr lang="en-US"/>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r>
              <a:rPr lang="en-US"/>
              <a:t>| </a:t>
            </a:r>
            <a:fld id="{41C18118-AAC7-41DB-9CF1-2332DE4C600A}" type="slidenum">
              <a:rPr lang="en-US"/>
              <a:pPr>
                <a:defRPr/>
              </a:pPr>
              <a:t>‹#›</a:t>
            </a:fld>
            <a:r>
              <a:rPr lang="en-US"/>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t>| </a:t>
            </a:r>
            <a:fld id="{D0E38EC1-D6BB-4726-861F-726D50AD17C2}" type="slidenum">
              <a:rPr lang="en-US"/>
              <a:pPr>
                <a:defRPr/>
              </a:pPr>
              <a:t>‹#›</a:t>
            </a:fld>
            <a:r>
              <a:rPr lang="en-US"/>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t>| </a:t>
            </a:r>
            <a:fld id="{15B5C9F4-FA42-4348-8977-10D449E5EB69}" type="slidenum">
              <a:rPr lang="en-US"/>
              <a:pPr>
                <a:defRPr/>
              </a:pPr>
              <a:t>‹#›</a:t>
            </a:fld>
            <a:r>
              <a:rPr lang="en-US"/>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08113"/>
          </a:xfrm>
          <a:prstGeom prst="rect">
            <a:avLst/>
          </a:prstGeom>
          <a:solidFill>
            <a:srgbClr val="003798"/>
          </a:solidFill>
          <a:ln w="9525">
            <a:noFill/>
            <a:miter lim="800000"/>
            <a:headEnd/>
            <a:tailEnd/>
          </a:ln>
          <a:effectLst/>
        </p:spPr>
        <p:txBody>
          <a:bodyPr wrap="none" anchor="ctr"/>
          <a:lstStyle/>
          <a:p>
            <a:pPr>
              <a:defRPr/>
            </a:pPr>
            <a:endParaRPr lang="en-US"/>
          </a:p>
        </p:txBody>
      </p:sp>
      <p:sp>
        <p:nvSpPr>
          <p:cNvPr id="1027" name="Rectangle 2"/>
          <p:cNvSpPr>
            <a:spLocks noGrp="1" noChangeArrowheads="1"/>
          </p:cNvSpPr>
          <p:nvPr>
            <p:ph type="title"/>
          </p:nvPr>
        </p:nvSpPr>
        <p:spPr bwMode="auto">
          <a:xfrm>
            <a:off x="236538" y="169863"/>
            <a:ext cx="8639175" cy="1247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139825" y="1431925"/>
            <a:ext cx="7735888" cy="5176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sldNum" sz="quarter" idx="4"/>
          </p:nvPr>
        </p:nvSpPr>
        <p:spPr bwMode="auto">
          <a:xfrm>
            <a:off x="222250" y="6423025"/>
            <a:ext cx="736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3798"/>
                </a:solidFill>
              </a:defRPr>
            </a:lvl1pPr>
          </a:lstStyle>
          <a:p>
            <a:pPr>
              <a:defRPr/>
            </a:pPr>
            <a:r>
              <a:rPr lang="en-US"/>
              <a:t>| </a:t>
            </a:r>
            <a:fld id="{A9AB6262-4E72-4FEE-8D15-0FE242825885}" type="slidenum">
              <a:rPr lang="en-US"/>
              <a:pPr>
                <a:defRPr/>
              </a:pPr>
              <a:t>‹#›</a:t>
            </a:fld>
            <a:r>
              <a:rPr lang="en-US"/>
              <a:t> |</a:t>
            </a:r>
          </a:p>
        </p:txBody>
      </p:sp>
      <p:pic>
        <p:nvPicPr>
          <p:cNvPr id="1030" name="Picture 10" descr="NFHS-Small-Logo-color-Trans"/>
          <p:cNvPicPr>
            <a:picLocks noChangeAspect="1" noChangeArrowheads="1"/>
          </p:cNvPicPr>
          <p:nvPr/>
        </p:nvPicPr>
        <p:blipFill>
          <a:blip r:embed="rId14" cstate="print"/>
          <a:srcRect/>
          <a:stretch>
            <a:fillRect/>
          </a:stretch>
        </p:blipFill>
        <p:spPr bwMode="auto">
          <a:xfrm>
            <a:off x="298450" y="5499100"/>
            <a:ext cx="576263"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9"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90" r:id="rId12"/>
  </p:sldLayoutIdLst>
  <p:hf hdr="0" ft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Black" pitchFamily="34" charset="0"/>
        </a:defRPr>
      </a:lvl2pPr>
      <a:lvl3pPr algn="ctr" rtl="0" eaLnBrk="0" fontAlgn="base" hangingPunct="0">
        <a:spcBef>
          <a:spcPct val="0"/>
        </a:spcBef>
        <a:spcAft>
          <a:spcPct val="0"/>
        </a:spcAft>
        <a:defRPr sz="3600">
          <a:solidFill>
            <a:schemeClr val="bg1"/>
          </a:solidFill>
          <a:latin typeface="Arial Black" pitchFamily="34" charset="0"/>
        </a:defRPr>
      </a:lvl3pPr>
      <a:lvl4pPr algn="ctr" rtl="0" eaLnBrk="0" fontAlgn="base" hangingPunct="0">
        <a:spcBef>
          <a:spcPct val="0"/>
        </a:spcBef>
        <a:spcAft>
          <a:spcPct val="0"/>
        </a:spcAft>
        <a:defRPr sz="3600">
          <a:solidFill>
            <a:schemeClr val="bg1"/>
          </a:solidFill>
          <a:latin typeface="Arial Black" pitchFamily="34" charset="0"/>
        </a:defRPr>
      </a:lvl4pPr>
      <a:lvl5pPr algn="ctr" rtl="0" eaLnBrk="0" fontAlgn="base" hangingPunct="0">
        <a:spcBef>
          <a:spcPct val="0"/>
        </a:spcBef>
        <a:spcAft>
          <a:spcPct val="0"/>
        </a:spcAft>
        <a:defRPr sz="3600">
          <a:solidFill>
            <a:schemeClr val="bg1"/>
          </a:solidFill>
          <a:latin typeface="Arial Black" pitchFamily="34" charset="0"/>
        </a:defRPr>
      </a:lvl5pPr>
      <a:lvl6pPr marL="457200" algn="ctr" rtl="0" fontAlgn="base">
        <a:spcBef>
          <a:spcPct val="0"/>
        </a:spcBef>
        <a:spcAft>
          <a:spcPct val="0"/>
        </a:spcAft>
        <a:defRPr sz="3600">
          <a:solidFill>
            <a:schemeClr val="bg1"/>
          </a:solidFill>
          <a:latin typeface="Arial Black" pitchFamily="34" charset="0"/>
        </a:defRPr>
      </a:lvl6pPr>
      <a:lvl7pPr marL="914400" algn="ctr" rtl="0" fontAlgn="base">
        <a:spcBef>
          <a:spcPct val="0"/>
        </a:spcBef>
        <a:spcAft>
          <a:spcPct val="0"/>
        </a:spcAft>
        <a:defRPr sz="3600">
          <a:solidFill>
            <a:schemeClr val="bg1"/>
          </a:solidFill>
          <a:latin typeface="Arial Black" pitchFamily="34" charset="0"/>
        </a:defRPr>
      </a:lvl7pPr>
      <a:lvl8pPr marL="1371600" algn="ctr" rtl="0" fontAlgn="base">
        <a:spcBef>
          <a:spcPct val="0"/>
        </a:spcBef>
        <a:spcAft>
          <a:spcPct val="0"/>
        </a:spcAft>
        <a:defRPr sz="3600">
          <a:solidFill>
            <a:schemeClr val="bg1"/>
          </a:solidFill>
          <a:latin typeface="Arial Black" pitchFamily="34" charset="0"/>
        </a:defRPr>
      </a:lvl8pPr>
      <a:lvl9pPr marL="1828800" algn="ctr" rtl="0" fontAlgn="base">
        <a:spcBef>
          <a:spcPct val="0"/>
        </a:spcBef>
        <a:spcAft>
          <a:spcPct val="0"/>
        </a:spcAft>
        <a:defRPr sz="3600">
          <a:solidFill>
            <a:schemeClr val="bg1"/>
          </a:solidFill>
          <a:latin typeface="Arial Black" pitchFamily="34" charset="0"/>
        </a:defRPr>
      </a:lvl9pPr>
    </p:titleStyle>
    <p:bodyStyle>
      <a:lvl1pPr marL="284163" indent="-284163" algn="l" rtl="0" eaLnBrk="0" fontAlgn="base" hangingPunct="0">
        <a:spcBef>
          <a:spcPct val="20000"/>
        </a:spcBef>
        <a:spcAft>
          <a:spcPct val="0"/>
        </a:spcAft>
        <a:buClr>
          <a:srgbClr val="003798"/>
        </a:buClr>
        <a:buFont typeface="Wingdings" pitchFamily="2" charset="2"/>
        <a:buChar char="§"/>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D21034"/>
        </a:buClr>
        <a:buChar char="•"/>
        <a:defRPr sz="2600">
          <a:solidFill>
            <a:schemeClr val="tx1"/>
          </a:solidFill>
          <a:latin typeface="+mn-lt"/>
        </a:defRPr>
      </a:lvl2pPr>
      <a:lvl3pPr marL="1143000" indent="-228600" algn="l" rtl="0" eaLnBrk="0" fontAlgn="base" hangingPunct="0">
        <a:spcBef>
          <a:spcPct val="20000"/>
        </a:spcBef>
        <a:spcAft>
          <a:spcPct val="0"/>
        </a:spcAft>
        <a:buClr>
          <a:srgbClr val="FFCE00"/>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Creating%20a%20Safe%20and%20Resepctful%20Environment.mp4" TargetMode="External"/><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www.nfhsofficials.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p:txBody>
          <a:bodyPr/>
          <a:lstStyle/>
          <a:p>
            <a:pPr eaLnBrk="1" hangingPunct="1"/>
            <a:r>
              <a:rPr lang="en-US" smtClean="0"/>
              <a:t>2013-14 NFHS Field Hockey Rules Interpretation PowerPoint</a:t>
            </a:r>
          </a:p>
        </p:txBody>
      </p:sp>
      <p:sp>
        <p:nvSpPr>
          <p:cNvPr id="4099" name="Rectangle 6"/>
          <p:cNvSpPr>
            <a:spLocks noGrp="1" noChangeArrowheads="1"/>
          </p:cNvSpPr>
          <p:nvPr>
            <p:ph type="subTitle" idx="1"/>
          </p:nvPr>
        </p:nvSpPr>
        <p:spPr/>
        <p:txBody>
          <a:bodyPr/>
          <a:lstStyle/>
          <a:p>
            <a:pPr eaLnBrk="1" hangingPunct="1"/>
            <a:endParaRPr lang="en-US" smtClean="0"/>
          </a:p>
        </p:txBody>
      </p:sp>
      <p:pic>
        <p:nvPicPr>
          <p:cNvPr id="4100" name="Picture 4" descr="C:\Users\ehopk.NFNT1\AppData\Local\Microsoft\Windows\Temporary Internet Files\Content.Outlook\M0WJPJ5U\fieldhockeyphoto.jpg"/>
          <p:cNvPicPr>
            <a:picLocks noChangeAspect="1" noChangeArrowheads="1"/>
          </p:cNvPicPr>
          <p:nvPr/>
        </p:nvPicPr>
        <p:blipFill>
          <a:blip r:embed="rId3" cstate="print"/>
          <a:srcRect/>
          <a:stretch>
            <a:fillRect/>
          </a:stretch>
        </p:blipFill>
        <p:spPr bwMode="auto">
          <a:xfrm>
            <a:off x="2868613" y="3678238"/>
            <a:ext cx="3541712"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Rule 8-2-2a Penalties </a:t>
            </a:r>
          </a:p>
        </p:txBody>
      </p:sp>
      <p:sp>
        <p:nvSpPr>
          <p:cNvPr id="14339" name="Content Placeholder 2"/>
          <p:cNvSpPr>
            <a:spLocks noGrp="1"/>
          </p:cNvSpPr>
          <p:nvPr>
            <p:ph idx="1"/>
          </p:nvPr>
        </p:nvSpPr>
        <p:spPr/>
        <p:txBody>
          <a:bodyPr/>
          <a:lstStyle/>
          <a:p>
            <a:pPr>
              <a:defRPr/>
            </a:pPr>
            <a:r>
              <a:rPr lang="en-US" sz="2400" dirty="0" smtClean="0"/>
              <a:t>Modify: </a:t>
            </a:r>
            <a:r>
              <a:rPr lang="en-US" sz="2400" b="1" dirty="0" smtClean="0"/>
              <a:t>a. First offense, </a:t>
            </a:r>
            <a:r>
              <a:rPr lang="en-US" sz="2400" b="1" strike="sngStrike" dirty="0" smtClean="0"/>
              <a:t>a green card is issued as a warning to the offender.  The warning shall be recorded in the scorebook</a:t>
            </a:r>
            <a:r>
              <a:rPr lang="en-US" sz="2400" b="1" dirty="0" smtClean="0"/>
              <a:t>. </a:t>
            </a:r>
            <a:r>
              <a:rPr lang="en-US" sz="2400" b="1" u="sng" dirty="0" smtClean="0"/>
              <a:t>a green card is issued and the player must leave the field of play for two minutes of elapsed playing time (suspension) to the scorer’s table and the team shall play short one player for the duration of the penalty time.  Time out shall be taken to issue the card, the player must leave the field immediately and the game is restarted with no further interruption.  The penalty time shall start with the restart of play.  The suspension shall be recorded in the scorebook.</a:t>
            </a:r>
            <a:endParaRPr lang="en-US" sz="2400" dirty="0" smtClean="0"/>
          </a:p>
          <a:p>
            <a:pPr>
              <a:buFont typeface="Wingdings" pitchFamily="2" charset="2"/>
              <a:buNone/>
              <a:defRPr/>
            </a:pPr>
            <a:endParaRPr lang="en-US" dirty="0" smtClean="0"/>
          </a:p>
        </p:txBody>
      </p:sp>
      <p:sp>
        <p:nvSpPr>
          <p:cNvPr id="13316" name="Slide Number Placeholder 3"/>
          <p:cNvSpPr>
            <a:spLocks noGrp="1"/>
          </p:cNvSpPr>
          <p:nvPr>
            <p:ph type="sldNum" sz="quarter" idx="10"/>
          </p:nvPr>
        </p:nvSpPr>
        <p:spPr>
          <a:noFill/>
        </p:spPr>
        <p:txBody>
          <a:bodyPr/>
          <a:lstStyle/>
          <a:p>
            <a:r>
              <a:rPr lang="en-US" smtClean="0"/>
              <a:t>| </a:t>
            </a:r>
            <a:fld id="{F429DD6A-DE82-4FF1-8E78-8C816384E13F}" type="slidenum">
              <a:rPr lang="en-US" smtClean="0"/>
              <a:pPr/>
              <a:t>10</a:t>
            </a:fld>
            <a:r>
              <a:rPr lang="en-US"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Rule 8-2-2a Penalties</a:t>
            </a:r>
            <a:br>
              <a:rPr lang="en-US" smtClean="0"/>
            </a:br>
            <a:r>
              <a:rPr lang="en-US" smtClean="0"/>
              <a:t>(cont.) </a:t>
            </a:r>
          </a:p>
        </p:txBody>
      </p:sp>
      <p:sp>
        <p:nvSpPr>
          <p:cNvPr id="14339" name="Content Placeholder 2"/>
          <p:cNvSpPr>
            <a:spLocks noGrp="1"/>
          </p:cNvSpPr>
          <p:nvPr>
            <p:ph idx="1"/>
          </p:nvPr>
        </p:nvSpPr>
        <p:spPr/>
        <p:txBody>
          <a:bodyPr/>
          <a:lstStyle/>
          <a:p>
            <a:r>
              <a:rPr lang="en-US" b="1" smtClean="0"/>
              <a:t>Rationale:  </a:t>
            </a:r>
            <a:r>
              <a:rPr lang="en-US" smtClean="0"/>
              <a:t>Bring the green card in-line with other levels, but more importantly, it would send a stronger message after a hard whistle, but not as stringent as a yellow card.</a:t>
            </a:r>
          </a:p>
          <a:p>
            <a:pPr>
              <a:buFont typeface="Wingdings" pitchFamily="2" charset="2"/>
              <a:buNone/>
            </a:pPr>
            <a:endParaRPr lang="en-US" smtClean="0"/>
          </a:p>
        </p:txBody>
      </p:sp>
      <p:sp>
        <p:nvSpPr>
          <p:cNvPr id="14340" name="Slide Number Placeholder 3"/>
          <p:cNvSpPr>
            <a:spLocks noGrp="1"/>
          </p:cNvSpPr>
          <p:nvPr>
            <p:ph type="sldNum" sz="quarter" idx="10"/>
          </p:nvPr>
        </p:nvSpPr>
        <p:spPr>
          <a:noFill/>
        </p:spPr>
        <p:txBody>
          <a:bodyPr/>
          <a:lstStyle/>
          <a:p>
            <a:r>
              <a:rPr lang="en-US" smtClean="0"/>
              <a:t>| </a:t>
            </a:r>
            <a:fld id="{E1ADFDA3-48BB-4D30-90F3-9669794A0185}" type="slidenum">
              <a:rPr lang="en-US" smtClean="0"/>
              <a:pPr/>
              <a:t>11</a:t>
            </a:fld>
            <a:r>
              <a:rPr lang="en-US" smtClean="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Rule 8-2-3e Penalties</a:t>
            </a:r>
          </a:p>
        </p:txBody>
      </p:sp>
      <p:sp>
        <p:nvSpPr>
          <p:cNvPr id="15363" name="Content Placeholder 2"/>
          <p:cNvSpPr>
            <a:spLocks noGrp="1"/>
          </p:cNvSpPr>
          <p:nvPr>
            <p:ph idx="1"/>
          </p:nvPr>
        </p:nvSpPr>
        <p:spPr/>
        <p:txBody>
          <a:bodyPr/>
          <a:lstStyle/>
          <a:p>
            <a:r>
              <a:rPr lang="en-US" smtClean="0"/>
              <a:t>Modify: New. </a:t>
            </a:r>
            <a:r>
              <a:rPr lang="en-US" b="1" u="sng" smtClean="0"/>
              <a:t>e. Players who have received a green card or a yellow card shall serve their suspension at the scorer's table on the same side as their team bench. Players who receive a red card suspension are the responsibility of the coach and shall be removed to their bench or another appropriate place. </a:t>
            </a:r>
            <a:endParaRPr lang="en-US" smtClean="0"/>
          </a:p>
          <a:p>
            <a:pPr>
              <a:buFont typeface="Wingdings" pitchFamily="2" charset="2"/>
              <a:buNone/>
            </a:pPr>
            <a:endParaRPr lang="en-US" smtClean="0"/>
          </a:p>
        </p:txBody>
      </p:sp>
      <p:sp>
        <p:nvSpPr>
          <p:cNvPr id="15364" name="Slide Number Placeholder 3"/>
          <p:cNvSpPr>
            <a:spLocks noGrp="1"/>
          </p:cNvSpPr>
          <p:nvPr>
            <p:ph type="sldNum" sz="quarter" idx="10"/>
          </p:nvPr>
        </p:nvSpPr>
        <p:spPr>
          <a:noFill/>
        </p:spPr>
        <p:txBody>
          <a:bodyPr/>
          <a:lstStyle/>
          <a:p>
            <a:r>
              <a:rPr lang="en-US" smtClean="0"/>
              <a:t>| </a:t>
            </a:r>
            <a:fld id="{B65F7014-4383-4778-A39F-2F6B28C85DD7}" type="slidenum">
              <a:rPr lang="en-US" smtClean="0"/>
              <a:pPr/>
              <a:t>12</a:t>
            </a:fld>
            <a:r>
              <a:rPr lang="en-US"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Rule 8-2-3e Penalties</a:t>
            </a:r>
            <a:br>
              <a:rPr lang="en-US" smtClean="0"/>
            </a:br>
            <a:r>
              <a:rPr lang="en-US" smtClean="0"/>
              <a:t>(cont.)</a:t>
            </a:r>
          </a:p>
        </p:txBody>
      </p:sp>
      <p:sp>
        <p:nvSpPr>
          <p:cNvPr id="16387" name="Content Placeholder 2"/>
          <p:cNvSpPr>
            <a:spLocks noGrp="1"/>
          </p:cNvSpPr>
          <p:nvPr>
            <p:ph idx="1"/>
          </p:nvPr>
        </p:nvSpPr>
        <p:spPr/>
        <p:txBody>
          <a:bodyPr/>
          <a:lstStyle/>
          <a:p>
            <a:r>
              <a:rPr lang="en-US" b="1" smtClean="0"/>
              <a:t>Rationale: </a:t>
            </a:r>
            <a:r>
              <a:rPr lang="en-US" smtClean="0"/>
              <a:t>Assist the umpires and coaches to manage suspensions and avoid players returning too early or not getting back into the game in a timely manner.  Additionally, placing the player on the same side as their team bench is logical for coaches to control their players. </a:t>
            </a:r>
          </a:p>
          <a:p>
            <a:pPr>
              <a:buFont typeface="Wingdings" pitchFamily="2" charset="2"/>
              <a:buNone/>
            </a:pPr>
            <a:endParaRPr lang="en-US" smtClean="0"/>
          </a:p>
        </p:txBody>
      </p:sp>
      <p:sp>
        <p:nvSpPr>
          <p:cNvPr id="16388" name="Slide Number Placeholder 3"/>
          <p:cNvSpPr>
            <a:spLocks noGrp="1"/>
          </p:cNvSpPr>
          <p:nvPr>
            <p:ph type="sldNum" sz="quarter" idx="10"/>
          </p:nvPr>
        </p:nvSpPr>
        <p:spPr>
          <a:noFill/>
        </p:spPr>
        <p:txBody>
          <a:bodyPr/>
          <a:lstStyle/>
          <a:p>
            <a:r>
              <a:rPr lang="en-US" smtClean="0"/>
              <a:t>| </a:t>
            </a:r>
            <a:fld id="{2065813B-B9C6-41B2-A984-5D3F56D0CD23}" type="slidenum">
              <a:rPr lang="en-US" smtClean="0"/>
              <a:pPr/>
              <a:t>13</a:t>
            </a:fld>
            <a:r>
              <a:rPr lang="en-US" smtClean="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8-2 Penalty Note</a:t>
            </a:r>
          </a:p>
        </p:txBody>
      </p:sp>
      <p:sp>
        <p:nvSpPr>
          <p:cNvPr id="18435" name="Content Placeholder 2"/>
          <p:cNvSpPr>
            <a:spLocks noGrp="1"/>
          </p:cNvSpPr>
          <p:nvPr>
            <p:ph idx="1"/>
          </p:nvPr>
        </p:nvSpPr>
        <p:spPr/>
        <p:txBody>
          <a:bodyPr/>
          <a:lstStyle/>
          <a:p>
            <a:pPr>
              <a:defRPr/>
            </a:pPr>
            <a:r>
              <a:rPr lang="en-US" dirty="0" smtClean="0"/>
              <a:t>Modify: Delete. </a:t>
            </a:r>
            <a:r>
              <a:rPr lang="en-US" b="1" dirty="0" smtClean="0"/>
              <a:t>PENALTY #5</a:t>
            </a:r>
            <a:r>
              <a:rPr lang="en-US" dirty="0" smtClean="0"/>
              <a:t>. </a:t>
            </a:r>
            <a:r>
              <a:rPr lang="en-US" b="1" dirty="0" smtClean="0"/>
              <a:t>NOTE: </a:t>
            </a:r>
            <a:r>
              <a:rPr lang="en-US" strike="sngStrike" dirty="0" smtClean="0"/>
              <a:t>If the penalty stroke is successful, play is restarted with a center pass by the team that did not score</a:t>
            </a:r>
            <a:r>
              <a:rPr lang="en-US" dirty="0" smtClean="0"/>
              <a:t>.  </a:t>
            </a:r>
            <a:r>
              <a:rPr lang="en-US" strike="sngStrike" dirty="0" smtClean="0"/>
              <a:t>If no goal is scored</a:t>
            </a:r>
            <a:r>
              <a:rPr lang="en-US" dirty="0" smtClean="0"/>
              <a:t>, </a:t>
            </a:r>
            <a:r>
              <a:rPr lang="en-US" strike="sngStrike" dirty="0" smtClean="0"/>
              <a:t>the defenders shall be awarded a free hit 16 yards in front of the center of the goal outside the circle.</a:t>
            </a:r>
            <a:r>
              <a:rPr lang="en-US" dirty="0" smtClean="0"/>
              <a:t>  </a:t>
            </a:r>
            <a:r>
              <a:rPr lang="en-US" u="sng" dirty="0" smtClean="0"/>
              <a:t>When flagrant misconduct occurs during halftime intermission, a red card is issued and a penalty stroke is awarded</a:t>
            </a:r>
            <a:r>
              <a:rPr lang="en-US" dirty="0" smtClean="0"/>
              <a:t>.  The team not having possession at the start of the game shall have possession to start the second half.  </a:t>
            </a:r>
          </a:p>
          <a:p>
            <a:pPr>
              <a:buFont typeface="Wingdings" pitchFamily="2" charset="2"/>
              <a:buNone/>
              <a:defRPr/>
            </a:pPr>
            <a:r>
              <a:rPr lang="en-US" dirty="0" smtClean="0"/>
              <a:t> </a:t>
            </a:r>
          </a:p>
          <a:p>
            <a:pPr>
              <a:defRPr/>
            </a:pPr>
            <a:endParaRPr lang="en-US" dirty="0" smtClean="0"/>
          </a:p>
        </p:txBody>
      </p:sp>
      <p:sp>
        <p:nvSpPr>
          <p:cNvPr id="17412" name="Slide Number Placeholder 3"/>
          <p:cNvSpPr>
            <a:spLocks noGrp="1"/>
          </p:cNvSpPr>
          <p:nvPr>
            <p:ph type="sldNum" sz="quarter" idx="10"/>
          </p:nvPr>
        </p:nvSpPr>
        <p:spPr>
          <a:noFill/>
        </p:spPr>
        <p:txBody>
          <a:bodyPr/>
          <a:lstStyle/>
          <a:p>
            <a:r>
              <a:rPr lang="en-US" smtClean="0"/>
              <a:t>| </a:t>
            </a:r>
            <a:fld id="{E1BA6DC4-802E-407B-93DA-6399763A94B4}" type="slidenum">
              <a:rPr lang="en-US" smtClean="0"/>
              <a:pPr/>
              <a:t>14</a:t>
            </a:fld>
            <a:r>
              <a:rPr lang="en-US"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8-2 Penalty Note</a:t>
            </a:r>
            <a:br>
              <a:rPr lang="en-US" smtClean="0"/>
            </a:br>
            <a:r>
              <a:rPr lang="en-US" smtClean="0"/>
              <a:t>(cont)</a:t>
            </a:r>
          </a:p>
        </p:txBody>
      </p:sp>
      <p:sp>
        <p:nvSpPr>
          <p:cNvPr id="18435" name="Content Placeholder 2"/>
          <p:cNvSpPr>
            <a:spLocks noGrp="1"/>
          </p:cNvSpPr>
          <p:nvPr>
            <p:ph idx="1"/>
          </p:nvPr>
        </p:nvSpPr>
        <p:spPr/>
        <p:txBody>
          <a:bodyPr/>
          <a:lstStyle/>
          <a:p>
            <a:r>
              <a:rPr lang="en-US" b="1" smtClean="0"/>
              <a:t>Rationale: </a:t>
            </a:r>
            <a:r>
              <a:rPr lang="en-US" smtClean="0"/>
              <a:t>Clarifies how to proceed after the penalty stroke has been completed and where returning players may re-enter the game following a suspension period.</a:t>
            </a:r>
          </a:p>
          <a:p>
            <a:pPr>
              <a:buFont typeface="Wingdings" pitchFamily="2" charset="2"/>
              <a:buNone/>
            </a:pPr>
            <a:endParaRPr lang="en-US" smtClean="0"/>
          </a:p>
        </p:txBody>
      </p:sp>
      <p:sp>
        <p:nvSpPr>
          <p:cNvPr id="18436" name="Slide Number Placeholder 3"/>
          <p:cNvSpPr>
            <a:spLocks noGrp="1"/>
          </p:cNvSpPr>
          <p:nvPr>
            <p:ph type="sldNum" sz="quarter" idx="10"/>
          </p:nvPr>
        </p:nvSpPr>
        <p:spPr>
          <a:noFill/>
        </p:spPr>
        <p:txBody>
          <a:bodyPr/>
          <a:lstStyle/>
          <a:p>
            <a:r>
              <a:rPr lang="en-US" smtClean="0"/>
              <a:t>| </a:t>
            </a:r>
            <a:fld id="{AD52D2E8-19F7-418C-BC10-E3CAA92670B1}" type="slidenum">
              <a:rPr lang="en-US" smtClean="0"/>
              <a:pPr/>
              <a:t>15</a:t>
            </a:fld>
            <a:r>
              <a:rPr lang="en-US"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Rule 9-2-1e, f, and g</a:t>
            </a:r>
          </a:p>
        </p:txBody>
      </p:sp>
      <p:sp>
        <p:nvSpPr>
          <p:cNvPr id="22531" name="Content Placeholder 2"/>
          <p:cNvSpPr>
            <a:spLocks noGrp="1"/>
          </p:cNvSpPr>
          <p:nvPr>
            <p:ph idx="1"/>
          </p:nvPr>
        </p:nvSpPr>
        <p:spPr/>
        <p:txBody>
          <a:bodyPr/>
          <a:lstStyle/>
          <a:p>
            <a:pPr>
              <a:defRPr/>
            </a:pPr>
            <a:r>
              <a:rPr lang="en-US" dirty="0" smtClean="0"/>
              <a:t>Modify: d. no change.  e. </a:t>
            </a:r>
            <a:r>
              <a:rPr lang="en-US" strike="sngStrike" dirty="0" smtClean="0"/>
              <a:t>The ball must not be raised intentionally directly from the free hit. </a:t>
            </a:r>
            <a:r>
              <a:rPr lang="en-US" u="sng" dirty="0" smtClean="0"/>
              <a:t>The ball may be raised immediately using a push, flick or scoop action but may not be raised intentionally using a hit. This action must be conducted safely.</a:t>
            </a:r>
            <a:r>
              <a:rPr lang="en-US" dirty="0" smtClean="0"/>
              <a:t>  </a:t>
            </a:r>
          </a:p>
          <a:p>
            <a:pPr>
              <a:defRPr/>
            </a:pPr>
            <a:r>
              <a:rPr lang="en-US" dirty="0" smtClean="0"/>
              <a:t>Delete f. and g.  </a:t>
            </a:r>
          </a:p>
          <a:p>
            <a:pPr>
              <a:defRPr/>
            </a:pPr>
            <a:r>
              <a:rPr lang="en-US" dirty="0" smtClean="0"/>
              <a:t>Renumber the remaining articles.</a:t>
            </a:r>
          </a:p>
          <a:p>
            <a:pPr>
              <a:buFont typeface="Wingdings" pitchFamily="2" charset="2"/>
              <a:buNone/>
              <a:defRPr/>
            </a:pPr>
            <a:r>
              <a:rPr lang="en-US" dirty="0" smtClean="0"/>
              <a:t> </a:t>
            </a:r>
          </a:p>
          <a:p>
            <a:pPr>
              <a:buFont typeface="Wingdings" pitchFamily="2" charset="2"/>
              <a:buNone/>
              <a:defRPr/>
            </a:pPr>
            <a:endParaRPr lang="en-US" dirty="0" smtClean="0"/>
          </a:p>
        </p:txBody>
      </p:sp>
      <p:sp>
        <p:nvSpPr>
          <p:cNvPr id="19460" name="Slide Number Placeholder 3"/>
          <p:cNvSpPr>
            <a:spLocks noGrp="1"/>
          </p:cNvSpPr>
          <p:nvPr>
            <p:ph type="sldNum" sz="quarter" idx="10"/>
          </p:nvPr>
        </p:nvSpPr>
        <p:spPr>
          <a:noFill/>
        </p:spPr>
        <p:txBody>
          <a:bodyPr/>
          <a:lstStyle/>
          <a:p>
            <a:r>
              <a:rPr lang="en-US" smtClean="0"/>
              <a:t>| </a:t>
            </a:r>
            <a:fld id="{6949E87E-07EE-45BE-9747-EE2E2F0C3B34}" type="slidenum">
              <a:rPr lang="en-US" smtClean="0"/>
              <a:pPr/>
              <a:t>16</a:t>
            </a:fld>
            <a:r>
              <a:rPr lang="en-US" smtClean="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Rule 9-2-1e, f, and g</a:t>
            </a:r>
            <a:br>
              <a:rPr lang="en-US" smtClean="0"/>
            </a:br>
            <a:r>
              <a:rPr lang="en-US" smtClean="0"/>
              <a:t>(cont.)</a:t>
            </a:r>
          </a:p>
        </p:txBody>
      </p:sp>
      <p:sp>
        <p:nvSpPr>
          <p:cNvPr id="20483" name="Content Placeholder 2"/>
          <p:cNvSpPr>
            <a:spLocks noGrp="1"/>
          </p:cNvSpPr>
          <p:nvPr>
            <p:ph idx="1"/>
          </p:nvPr>
        </p:nvSpPr>
        <p:spPr/>
        <p:txBody>
          <a:bodyPr/>
          <a:lstStyle/>
          <a:p>
            <a:r>
              <a:rPr lang="en-US" b="1" smtClean="0"/>
              <a:t>Rationale: </a:t>
            </a:r>
            <a:r>
              <a:rPr lang="en-US" smtClean="0"/>
              <a:t>By having the option to raise the ball immediately, opposing players will not have the opportunity to get closer than five yards; a raised ball on the free hit should be safer.  </a:t>
            </a:r>
          </a:p>
          <a:p>
            <a:pPr>
              <a:buFont typeface="Wingdings" pitchFamily="2" charset="2"/>
              <a:buNone/>
            </a:pPr>
            <a:endParaRPr lang="en-US" smtClean="0"/>
          </a:p>
        </p:txBody>
      </p:sp>
      <p:sp>
        <p:nvSpPr>
          <p:cNvPr id="20484" name="Slide Number Placeholder 3"/>
          <p:cNvSpPr>
            <a:spLocks noGrp="1"/>
          </p:cNvSpPr>
          <p:nvPr>
            <p:ph type="sldNum" sz="quarter" idx="10"/>
          </p:nvPr>
        </p:nvSpPr>
        <p:spPr>
          <a:noFill/>
        </p:spPr>
        <p:txBody>
          <a:bodyPr/>
          <a:lstStyle/>
          <a:p>
            <a:r>
              <a:rPr lang="en-US" smtClean="0"/>
              <a:t>| </a:t>
            </a:r>
            <a:fld id="{B2E9239A-F675-4918-B2A0-E8A76C4DEA2C}" type="slidenum">
              <a:rPr lang="en-US" smtClean="0"/>
              <a:pPr/>
              <a:t>17</a:t>
            </a:fld>
            <a:r>
              <a:rPr lang="en-US" smtClean="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10-2 Penalties</a:t>
            </a:r>
          </a:p>
        </p:txBody>
      </p:sp>
      <p:sp>
        <p:nvSpPr>
          <p:cNvPr id="21507" name="Content Placeholder 2"/>
          <p:cNvSpPr>
            <a:spLocks noGrp="1"/>
          </p:cNvSpPr>
          <p:nvPr>
            <p:ph idx="1"/>
          </p:nvPr>
        </p:nvSpPr>
        <p:spPr/>
        <p:txBody>
          <a:bodyPr/>
          <a:lstStyle/>
          <a:p>
            <a:r>
              <a:rPr lang="en-US" smtClean="0"/>
              <a:t>Delete current Penalties 1-3.  Modify:...</a:t>
            </a:r>
            <a:r>
              <a:rPr lang="en-US" b="1" smtClean="0"/>
              <a:t>PENALTIES: Any player entering the circle before the ball is struck shall be sent to the centerline.</a:t>
            </a:r>
            <a:endParaRPr lang="en-US" smtClean="0"/>
          </a:p>
          <a:p>
            <a:r>
              <a:rPr lang="en-US" b="1" smtClean="0"/>
              <a:t>1. For any offense of this rule by a defender other than the goalkeeper, the offending player(s) shall be required to go beyond the center line and cannot be replaced by another defender.</a:t>
            </a:r>
            <a:endParaRPr lang="en-US" smtClean="0"/>
          </a:p>
          <a:p>
            <a:pPr>
              <a:buFont typeface="Wingdings" pitchFamily="2" charset="2"/>
              <a:buNone/>
            </a:pPr>
            <a:endParaRPr lang="en-US" smtClean="0"/>
          </a:p>
        </p:txBody>
      </p:sp>
      <p:sp>
        <p:nvSpPr>
          <p:cNvPr id="21508" name="Slide Number Placeholder 3"/>
          <p:cNvSpPr>
            <a:spLocks noGrp="1"/>
          </p:cNvSpPr>
          <p:nvPr>
            <p:ph type="sldNum" sz="quarter" idx="10"/>
          </p:nvPr>
        </p:nvSpPr>
        <p:spPr>
          <a:noFill/>
        </p:spPr>
        <p:txBody>
          <a:bodyPr/>
          <a:lstStyle/>
          <a:p>
            <a:r>
              <a:rPr lang="en-US" smtClean="0"/>
              <a:t>| </a:t>
            </a:r>
            <a:fld id="{0D4B4810-370A-4FBE-A7E2-4E87591F2392}" type="slidenum">
              <a:rPr lang="en-US" smtClean="0"/>
              <a:pPr/>
              <a:t>18</a:t>
            </a:fld>
            <a:r>
              <a:rPr lang="en-US" smtClean="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10-2 Penalties</a:t>
            </a:r>
            <a:br>
              <a:rPr lang="en-US" smtClean="0"/>
            </a:br>
            <a:r>
              <a:rPr lang="en-US" smtClean="0"/>
              <a:t>(cont.)</a:t>
            </a:r>
          </a:p>
        </p:txBody>
      </p:sp>
      <p:sp>
        <p:nvSpPr>
          <p:cNvPr id="22531" name="Content Placeholder 2"/>
          <p:cNvSpPr>
            <a:spLocks noGrp="1"/>
          </p:cNvSpPr>
          <p:nvPr>
            <p:ph idx="1"/>
          </p:nvPr>
        </p:nvSpPr>
        <p:spPr/>
        <p:txBody>
          <a:bodyPr/>
          <a:lstStyle/>
          <a:p>
            <a:r>
              <a:rPr lang="en-US" b="1" smtClean="0"/>
              <a:t>2. For any offense of this rule by a defending goalkeeper, the defending team defends the penalty corner with one fewer player.</a:t>
            </a:r>
            <a:endParaRPr lang="en-US" smtClean="0"/>
          </a:p>
          <a:p>
            <a:r>
              <a:rPr lang="en-US" b="1" smtClean="0"/>
              <a:t>3. For any offense of this rule by an attacker who enters the circle before the ball is played, the offending player(s) shall be required to go beyond the center line.</a:t>
            </a:r>
            <a:endParaRPr lang="en-US" smtClean="0"/>
          </a:p>
          <a:p>
            <a:pPr>
              <a:buFont typeface="Wingdings" pitchFamily="2" charset="2"/>
              <a:buNone/>
            </a:pPr>
            <a:endParaRPr lang="en-US" smtClean="0"/>
          </a:p>
        </p:txBody>
      </p:sp>
      <p:sp>
        <p:nvSpPr>
          <p:cNvPr id="22532" name="Slide Number Placeholder 3"/>
          <p:cNvSpPr>
            <a:spLocks noGrp="1"/>
          </p:cNvSpPr>
          <p:nvPr>
            <p:ph type="sldNum" sz="quarter" idx="10"/>
          </p:nvPr>
        </p:nvSpPr>
        <p:spPr>
          <a:noFill/>
        </p:spPr>
        <p:txBody>
          <a:bodyPr/>
          <a:lstStyle/>
          <a:p>
            <a:r>
              <a:rPr lang="en-US" smtClean="0"/>
              <a:t>| </a:t>
            </a:r>
            <a:fld id="{6049DB8B-8752-43FC-8D57-43D284BBBA2F}" type="slidenum">
              <a:rPr lang="en-US" smtClean="0"/>
              <a:pPr/>
              <a:t>19</a:t>
            </a:fld>
            <a:r>
              <a:rPr lang="en-US" smtClean="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Rule 1-3-4</a:t>
            </a:r>
          </a:p>
        </p:txBody>
      </p:sp>
      <p:sp>
        <p:nvSpPr>
          <p:cNvPr id="5123" name="Rectangle 3"/>
          <p:cNvSpPr>
            <a:spLocks noGrp="1" noChangeArrowheads="1"/>
          </p:cNvSpPr>
          <p:nvPr>
            <p:ph type="body" idx="1"/>
          </p:nvPr>
        </p:nvSpPr>
        <p:spPr/>
        <p:txBody>
          <a:bodyPr/>
          <a:lstStyle/>
          <a:p>
            <a:r>
              <a:rPr lang="en-US" smtClean="0"/>
              <a:t>Modify: The ball shall be spherical with a </a:t>
            </a:r>
            <a:r>
              <a:rPr lang="en-US" u="sng" smtClean="0"/>
              <a:t>plastic</a:t>
            </a:r>
            <a:r>
              <a:rPr lang="en-US" smtClean="0"/>
              <a:t> seamless outer surface.  It may be of any </a:t>
            </a:r>
            <a:r>
              <a:rPr lang="en-US" u="sng" smtClean="0"/>
              <a:t>solid</a:t>
            </a:r>
            <a:r>
              <a:rPr lang="en-US" smtClean="0"/>
              <a:t> color that contrasts with the playing surface.  The ball shall…..in either format:</a:t>
            </a:r>
          </a:p>
          <a:p>
            <a:pPr>
              <a:buFont typeface="Wingdings" pitchFamily="2" charset="2"/>
              <a:buNone/>
            </a:pPr>
            <a:r>
              <a:rPr lang="en-US" smtClean="0"/>
              <a:t> </a:t>
            </a:r>
          </a:p>
          <a:p>
            <a:r>
              <a:rPr lang="en-US" b="1" smtClean="0"/>
              <a:t>Rationale:</a:t>
            </a:r>
            <a:r>
              <a:rPr lang="en-US" smtClean="0"/>
              <a:t> The description of the ball is archaic and not in touch with the current manufactured product used in high school field hockey.</a:t>
            </a:r>
          </a:p>
          <a:p>
            <a:pPr eaLnBrk="1" hangingPunct="1"/>
            <a:endParaRPr lang="en-US" smtClean="0"/>
          </a:p>
        </p:txBody>
      </p:sp>
      <p:sp>
        <p:nvSpPr>
          <p:cNvPr id="5124" name="Slide Number Placeholder 3"/>
          <p:cNvSpPr>
            <a:spLocks noGrp="1"/>
          </p:cNvSpPr>
          <p:nvPr>
            <p:ph type="sldNum" sz="quarter" idx="10"/>
          </p:nvPr>
        </p:nvSpPr>
        <p:spPr>
          <a:noFill/>
        </p:spPr>
        <p:txBody>
          <a:bodyPr/>
          <a:lstStyle/>
          <a:p>
            <a:r>
              <a:rPr lang="en-US" smtClean="0"/>
              <a:t>| </a:t>
            </a:r>
            <a:fld id="{1C9C8E12-39FE-4D73-88E2-AB955D65B02D}" type="slidenum">
              <a:rPr lang="en-US" smtClean="0"/>
              <a:pPr/>
              <a:t>2</a:t>
            </a:fld>
            <a:r>
              <a:rPr lang="en-US"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10-2 Penalties</a:t>
            </a:r>
            <a:br>
              <a:rPr lang="en-US" smtClean="0"/>
            </a:br>
            <a:r>
              <a:rPr lang="en-US" smtClean="0"/>
              <a:t>(cont.)</a:t>
            </a:r>
          </a:p>
        </p:txBody>
      </p:sp>
      <p:sp>
        <p:nvSpPr>
          <p:cNvPr id="23555" name="Content Placeholder 2"/>
          <p:cNvSpPr>
            <a:spLocks noGrp="1"/>
          </p:cNvSpPr>
          <p:nvPr>
            <p:ph idx="1"/>
          </p:nvPr>
        </p:nvSpPr>
        <p:spPr/>
        <p:txBody>
          <a:bodyPr/>
          <a:lstStyle/>
          <a:p>
            <a:r>
              <a:rPr lang="en-US" b="1" smtClean="0"/>
              <a:t>4. The player who pushes the ball from the back line must not feint at playing the ball.  For an offense of this rule, the offending player shall be replaced by another attacker and must go to the center line.</a:t>
            </a:r>
            <a:endParaRPr lang="en-US" smtClean="0"/>
          </a:p>
          <a:p>
            <a:r>
              <a:rPr lang="en-US" b="1" smtClean="0"/>
              <a:t>5. Umpires must ensure that the penalty corner is set properly before allowing the insertion (a foot accidentally placed on the line and not correct by the umpire in advance of the insertion will not constitute sending a player to the center line).</a:t>
            </a:r>
            <a:endParaRPr lang="en-US" smtClean="0"/>
          </a:p>
          <a:p>
            <a:pPr>
              <a:buFont typeface="Wingdings" pitchFamily="2" charset="2"/>
              <a:buNone/>
            </a:pPr>
            <a:endParaRPr lang="en-US" smtClean="0"/>
          </a:p>
        </p:txBody>
      </p:sp>
      <p:sp>
        <p:nvSpPr>
          <p:cNvPr id="23556" name="Slide Number Placeholder 3"/>
          <p:cNvSpPr>
            <a:spLocks noGrp="1"/>
          </p:cNvSpPr>
          <p:nvPr>
            <p:ph type="sldNum" sz="quarter" idx="10"/>
          </p:nvPr>
        </p:nvSpPr>
        <p:spPr>
          <a:noFill/>
        </p:spPr>
        <p:txBody>
          <a:bodyPr/>
          <a:lstStyle/>
          <a:p>
            <a:r>
              <a:rPr lang="en-US" smtClean="0"/>
              <a:t>| </a:t>
            </a:r>
            <a:fld id="{EEB7B4DC-78F3-4466-A6A6-C0BFE3BF2B2A}" type="slidenum">
              <a:rPr lang="en-US" smtClean="0"/>
              <a:pPr/>
              <a:t>20</a:t>
            </a:fld>
            <a:r>
              <a:rPr lang="en-US" smtClean="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10-2 Penalties</a:t>
            </a:r>
            <a:br>
              <a:rPr lang="en-US" smtClean="0"/>
            </a:br>
            <a:r>
              <a:rPr lang="en-US" smtClean="0"/>
              <a:t>(cont.)</a:t>
            </a:r>
          </a:p>
        </p:txBody>
      </p:sp>
      <p:sp>
        <p:nvSpPr>
          <p:cNvPr id="24579" name="Content Placeholder 2"/>
          <p:cNvSpPr>
            <a:spLocks noGrp="1"/>
          </p:cNvSpPr>
          <p:nvPr>
            <p:ph idx="1"/>
          </p:nvPr>
        </p:nvSpPr>
        <p:spPr/>
        <p:txBody>
          <a:bodyPr/>
          <a:lstStyle/>
          <a:p>
            <a:r>
              <a:rPr lang="en-US" b="1" smtClean="0"/>
              <a:t>6. For any necessity to restart a penalty corner due to an early break into the circle or a feint by the inserter, someone must go to the center line.</a:t>
            </a:r>
            <a:endParaRPr lang="en-US" smtClean="0"/>
          </a:p>
          <a:p>
            <a:r>
              <a:rPr lang="en-US" b="1" smtClean="0"/>
              <a:t>7. When multiple players break into the circle prior to the insertion, one and only one player entered the circle first.  The umpire must make a decision and send only one player, the player who entered the circle first, to the center line.</a:t>
            </a:r>
            <a:endParaRPr lang="en-US" smtClean="0"/>
          </a:p>
          <a:p>
            <a:pPr>
              <a:buFont typeface="Wingdings" pitchFamily="2" charset="2"/>
              <a:buNone/>
            </a:pPr>
            <a:endParaRPr lang="en-US" smtClean="0"/>
          </a:p>
        </p:txBody>
      </p:sp>
      <p:sp>
        <p:nvSpPr>
          <p:cNvPr id="24580" name="Slide Number Placeholder 3"/>
          <p:cNvSpPr>
            <a:spLocks noGrp="1"/>
          </p:cNvSpPr>
          <p:nvPr>
            <p:ph type="sldNum" sz="quarter" idx="10"/>
          </p:nvPr>
        </p:nvSpPr>
        <p:spPr>
          <a:noFill/>
        </p:spPr>
        <p:txBody>
          <a:bodyPr/>
          <a:lstStyle/>
          <a:p>
            <a:r>
              <a:rPr lang="en-US" smtClean="0"/>
              <a:t>| </a:t>
            </a:r>
            <a:fld id="{ABEF5CDD-7775-4F70-AA48-E366CC50E765}" type="slidenum">
              <a:rPr lang="en-US" smtClean="0"/>
              <a:pPr/>
              <a:t>21</a:t>
            </a:fld>
            <a:r>
              <a:rPr lang="en-US" smtClean="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10-2 Penalties</a:t>
            </a:r>
            <a:br>
              <a:rPr lang="en-US" smtClean="0"/>
            </a:br>
            <a:r>
              <a:rPr lang="en-US" smtClean="0"/>
              <a:t>(cont.)</a:t>
            </a:r>
          </a:p>
        </p:txBody>
      </p:sp>
      <p:sp>
        <p:nvSpPr>
          <p:cNvPr id="25603" name="Content Placeholder 2"/>
          <p:cNvSpPr>
            <a:spLocks noGrp="1"/>
          </p:cNvSpPr>
          <p:nvPr>
            <p:ph idx="1"/>
          </p:nvPr>
        </p:nvSpPr>
        <p:spPr/>
        <p:txBody>
          <a:bodyPr/>
          <a:lstStyle/>
          <a:p>
            <a:r>
              <a:rPr lang="en-US" b="1" smtClean="0"/>
              <a:t>8. When a player is sent to the center line, she may come back into the half of the field in which the penalty corner is taking place after the ball has been inserted.</a:t>
            </a:r>
            <a:endParaRPr lang="en-US" smtClean="0"/>
          </a:p>
          <a:p>
            <a:r>
              <a:rPr lang="en-US" b="1" smtClean="0"/>
              <a:t>9. All the above penalties apply only for the original and retaken penalty corner; a subsequent penalty corner may be defended by not more than five (5) players.</a:t>
            </a:r>
            <a:endParaRPr lang="en-US" smtClean="0"/>
          </a:p>
          <a:p>
            <a:pPr>
              <a:buFont typeface="Wingdings" pitchFamily="2" charset="2"/>
              <a:buNone/>
            </a:pPr>
            <a:endParaRPr lang="en-US" smtClean="0"/>
          </a:p>
        </p:txBody>
      </p:sp>
      <p:sp>
        <p:nvSpPr>
          <p:cNvPr id="25604" name="Slide Number Placeholder 3"/>
          <p:cNvSpPr>
            <a:spLocks noGrp="1"/>
          </p:cNvSpPr>
          <p:nvPr>
            <p:ph type="sldNum" sz="quarter" idx="10"/>
          </p:nvPr>
        </p:nvSpPr>
        <p:spPr>
          <a:noFill/>
        </p:spPr>
        <p:txBody>
          <a:bodyPr/>
          <a:lstStyle/>
          <a:p>
            <a:r>
              <a:rPr lang="en-US" smtClean="0"/>
              <a:t>| </a:t>
            </a:r>
            <a:fld id="{505A3306-FC0B-43C7-A0AA-F9D7BCD5497B}" type="slidenum">
              <a:rPr lang="en-US" smtClean="0"/>
              <a:pPr/>
              <a:t>22</a:t>
            </a:fld>
            <a:r>
              <a:rPr lang="en-US" smtClean="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10-2 Penalties</a:t>
            </a:r>
            <a:br>
              <a:rPr lang="en-US" smtClean="0"/>
            </a:br>
            <a:r>
              <a:rPr lang="en-US" smtClean="0"/>
              <a:t>(cont.)</a:t>
            </a:r>
          </a:p>
        </p:txBody>
      </p:sp>
      <p:sp>
        <p:nvSpPr>
          <p:cNvPr id="26627" name="Content Placeholder 2"/>
          <p:cNvSpPr>
            <a:spLocks noGrp="1"/>
          </p:cNvSpPr>
          <p:nvPr>
            <p:ph idx="1"/>
          </p:nvPr>
        </p:nvSpPr>
        <p:spPr/>
        <p:txBody>
          <a:bodyPr/>
          <a:lstStyle/>
          <a:p>
            <a:r>
              <a:rPr lang="en-US" b="1" smtClean="0"/>
              <a:t>10. The umpire in charge of administering the penalty corner is solely responsible for all decisions on the attackers or defenders breaking into the circle too soon and feints by the inserter.</a:t>
            </a:r>
            <a:endParaRPr lang="en-US" smtClean="0"/>
          </a:p>
          <a:p>
            <a:pPr>
              <a:buFont typeface="Wingdings" pitchFamily="2" charset="2"/>
              <a:buNone/>
            </a:pPr>
            <a:endParaRPr lang="en-US" smtClean="0"/>
          </a:p>
          <a:p>
            <a:r>
              <a:rPr lang="en-US" b="1" smtClean="0"/>
              <a:t>Rationale:  </a:t>
            </a:r>
            <a:r>
              <a:rPr lang="en-US" smtClean="0"/>
              <a:t>This action will enhance the start of the penalty corner and more efficiently address the situation where the defense and or the attack break the line prior to the contact of the penalty corner.</a:t>
            </a:r>
          </a:p>
        </p:txBody>
      </p:sp>
      <p:sp>
        <p:nvSpPr>
          <p:cNvPr id="26628" name="Slide Number Placeholder 3"/>
          <p:cNvSpPr>
            <a:spLocks noGrp="1"/>
          </p:cNvSpPr>
          <p:nvPr>
            <p:ph type="sldNum" sz="quarter" idx="10"/>
          </p:nvPr>
        </p:nvSpPr>
        <p:spPr>
          <a:noFill/>
        </p:spPr>
        <p:txBody>
          <a:bodyPr/>
          <a:lstStyle/>
          <a:p>
            <a:r>
              <a:rPr lang="en-US" smtClean="0"/>
              <a:t>| </a:t>
            </a:r>
            <a:fld id="{FE95E026-2BBC-46A4-B925-F032D48A4BDC}" type="slidenum">
              <a:rPr lang="en-US" smtClean="0"/>
              <a:pPr/>
              <a:t>23</a:t>
            </a:fld>
            <a:r>
              <a:rPr lang="en-US" smtClean="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Rule 10-2-7</a:t>
            </a:r>
          </a:p>
        </p:txBody>
      </p:sp>
      <p:sp>
        <p:nvSpPr>
          <p:cNvPr id="27651" name="Content Placeholder 2"/>
          <p:cNvSpPr>
            <a:spLocks noGrp="1"/>
          </p:cNvSpPr>
          <p:nvPr>
            <p:ph idx="1"/>
          </p:nvPr>
        </p:nvSpPr>
        <p:spPr/>
        <p:txBody>
          <a:bodyPr/>
          <a:lstStyle/>
          <a:p>
            <a:r>
              <a:rPr lang="en-US" smtClean="0"/>
              <a:t>New.  </a:t>
            </a:r>
            <a:r>
              <a:rPr lang="en-US" b="1" smtClean="0"/>
              <a:t>ART.7..</a:t>
            </a:r>
            <a:r>
              <a:rPr lang="en-US" smtClean="0"/>
              <a:t> ...</a:t>
            </a:r>
            <a:r>
              <a:rPr lang="en-US" u="sng" smtClean="0"/>
              <a:t>If the first shot at goal is a hit, the ball must be on a path or trajectory to cross the goalline no higher than 18 inches unless it touches the stick or body of a defender or the stick of an attacker as it travels toward goal or had traveled more than five yards from the circle prior to the shot.</a:t>
            </a:r>
            <a:r>
              <a:rPr lang="en-US" smtClean="0"/>
              <a:t>  </a:t>
            </a:r>
            <a:r>
              <a:rPr lang="en-US" u="sng" smtClean="0"/>
              <a:t>If the first shot at goal is a hit and the ball is, or will be too high crossing the goal line it must be penalized immediately</a:t>
            </a:r>
            <a:r>
              <a:rPr lang="en-US" smtClean="0"/>
              <a:t>.  </a:t>
            </a:r>
          </a:p>
          <a:p>
            <a:pPr>
              <a:buFont typeface="Wingdings" pitchFamily="2" charset="2"/>
              <a:buNone/>
            </a:pPr>
            <a:r>
              <a:rPr lang="en-US" smtClean="0"/>
              <a:t> </a:t>
            </a:r>
          </a:p>
          <a:p>
            <a:pPr>
              <a:buFont typeface="Wingdings" pitchFamily="2" charset="2"/>
              <a:buNone/>
            </a:pPr>
            <a:endParaRPr lang="en-US" smtClean="0"/>
          </a:p>
          <a:p>
            <a:endParaRPr lang="en-US" smtClean="0"/>
          </a:p>
        </p:txBody>
      </p:sp>
      <p:sp>
        <p:nvSpPr>
          <p:cNvPr id="27652" name="Slide Number Placeholder 3"/>
          <p:cNvSpPr>
            <a:spLocks noGrp="1"/>
          </p:cNvSpPr>
          <p:nvPr>
            <p:ph type="sldNum" sz="quarter" idx="10"/>
          </p:nvPr>
        </p:nvSpPr>
        <p:spPr>
          <a:noFill/>
        </p:spPr>
        <p:txBody>
          <a:bodyPr/>
          <a:lstStyle/>
          <a:p>
            <a:r>
              <a:rPr lang="en-US" smtClean="0"/>
              <a:t>| </a:t>
            </a:r>
            <a:fld id="{F9572F46-9AFE-427B-A459-7CA21EF4E073}" type="slidenum">
              <a:rPr lang="en-US" smtClean="0"/>
              <a:pPr/>
              <a:t>24</a:t>
            </a:fld>
            <a:r>
              <a:rPr lang="en-US" smtClean="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Rule 10-2-7</a:t>
            </a:r>
            <a:br>
              <a:rPr lang="en-US" smtClean="0"/>
            </a:br>
            <a:r>
              <a:rPr lang="en-US" smtClean="0"/>
              <a:t>(cont.)</a:t>
            </a:r>
          </a:p>
        </p:txBody>
      </p:sp>
      <p:sp>
        <p:nvSpPr>
          <p:cNvPr id="28675" name="Content Placeholder 2"/>
          <p:cNvSpPr>
            <a:spLocks noGrp="1"/>
          </p:cNvSpPr>
          <p:nvPr>
            <p:ph idx="1"/>
          </p:nvPr>
        </p:nvSpPr>
        <p:spPr/>
        <p:txBody>
          <a:bodyPr/>
          <a:lstStyle/>
          <a:p>
            <a:r>
              <a:rPr lang="en-US" b="1" smtClean="0"/>
              <a:t>Rationale: </a:t>
            </a:r>
            <a:r>
              <a:rPr lang="en-US" smtClean="0"/>
              <a:t>Clarifies the height requirements when the first shot on goal is a hit or drive.  It also confirms that the play must be blown dead as soon as it is recognized that it will not cross the goal line at 18 inches or less.  This is not a hold whistle situation.</a:t>
            </a:r>
          </a:p>
        </p:txBody>
      </p:sp>
      <p:sp>
        <p:nvSpPr>
          <p:cNvPr id="28676" name="Slide Number Placeholder 3"/>
          <p:cNvSpPr>
            <a:spLocks noGrp="1"/>
          </p:cNvSpPr>
          <p:nvPr>
            <p:ph type="sldNum" sz="quarter" idx="10"/>
          </p:nvPr>
        </p:nvSpPr>
        <p:spPr>
          <a:noFill/>
        </p:spPr>
        <p:txBody>
          <a:bodyPr/>
          <a:lstStyle/>
          <a:p>
            <a:r>
              <a:rPr lang="en-US" smtClean="0"/>
              <a:t>| </a:t>
            </a:r>
            <a:fld id="{3A2BC485-FC20-4E8D-A5F6-46D3CCB538A7}" type="slidenum">
              <a:rPr lang="en-US" smtClean="0"/>
              <a:pPr/>
              <a:t>25</a:t>
            </a:fld>
            <a:r>
              <a:rPr lang="en-US" smtClean="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Rule 10-2-10</a:t>
            </a:r>
          </a:p>
        </p:txBody>
      </p:sp>
      <p:sp>
        <p:nvSpPr>
          <p:cNvPr id="29699" name="Content Placeholder 2"/>
          <p:cNvSpPr>
            <a:spLocks noGrp="1"/>
          </p:cNvSpPr>
          <p:nvPr>
            <p:ph idx="1"/>
          </p:nvPr>
        </p:nvSpPr>
        <p:spPr/>
        <p:txBody>
          <a:bodyPr/>
          <a:lstStyle/>
          <a:p>
            <a:r>
              <a:rPr lang="en-US" smtClean="0"/>
              <a:t>Modify: </a:t>
            </a:r>
            <a:r>
              <a:rPr lang="en-US" b="1" smtClean="0"/>
              <a:t>ART 10...</a:t>
            </a:r>
            <a:r>
              <a:rPr lang="en-US" smtClean="0"/>
              <a:t>Substitution may occur immediately following the initial hit from the end line.  </a:t>
            </a:r>
            <a:r>
              <a:rPr lang="en-US" u="sng" smtClean="0"/>
              <a:t>A suspended player returning to the game when a penalty corner has been awarded, may only do so after the ball has been put into play by the inserter.</a:t>
            </a:r>
            <a:endParaRPr lang="en-US" smtClean="0"/>
          </a:p>
          <a:p>
            <a:pPr>
              <a:buFont typeface="Wingdings" pitchFamily="2" charset="2"/>
              <a:buNone/>
            </a:pPr>
            <a:r>
              <a:rPr lang="en-US" smtClean="0"/>
              <a:t> </a:t>
            </a:r>
          </a:p>
          <a:p>
            <a:r>
              <a:rPr lang="en-US" sz="2400" b="1" smtClean="0"/>
              <a:t>Rationale: </a:t>
            </a:r>
            <a:r>
              <a:rPr lang="en-US" sz="2400" smtClean="0"/>
              <a:t>Clarifies that a returning suspended player on a penalty corner must wait until the ball is inserted into the game from the end line.  The rule book had previously been silent on this issue.</a:t>
            </a:r>
          </a:p>
        </p:txBody>
      </p:sp>
      <p:sp>
        <p:nvSpPr>
          <p:cNvPr id="29700" name="Slide Number Placeholder 3"/>
          <p:cNvSpPr>
            <a:spLocks noGrp="1"/>
          </p:cNvSpPr>
          <p:nvPr>
            <p:ph type="sldNum" sz="quarter" idx="10"/>
          </p:nvPr>
        </p:nvSpPr>
        <p:spPr>
          <a:noFill/>
        </p:spPr>
        <p:txBody>
          <a:bodyPr/>
          <a:lstStyle/>
          <a:p>
            <a:r>
              <a:rPr lang="en-US" smtClean="0"/>
              <a:t>| </a:t>
            </a:r>
            <a:fld id="{669D186F-65CF-486E-A102-4F665B8D83D3}" type="slidenum">
              <a:rPr lang="en-US" smtClean="0"/>
              <a:pPr/>
              <a:t>26</a:t>
            </a:fld>
            <a:r>
              <a:rPr lang="en-US" smtClean="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Rule 11-2-6a-d</a:t>
            </a:r>
            <a:br>
              <a:rPr lang="en-US" smtClean="0"/>
            </a:br>
            <a:endParaRPr lang="en-US" smtClean="0"/>
          </a:p>
        </p:txBody>
      </p:sp>
      <p:sp>
        <p:nvSpPr>
          <p:cNvPr id="30723" name="Content Placeholder 2"/>
          <p:cNvSpPr>
            <a:spLocks noGrp="1"/>
          </p:cNvSpPr>
          <p:nvPr>
            <p:ph idx="1"/>
          </p:nvPr>
        </p:nvSpPr>
        <p:spPr/>
        <p:txBody>
          <a:bodyPr/>
          <a:lstStyle/>
          <a:p>
            <a:r>
              <a:rPr lang="en-US" smtClean="0"/>
              <a:t>Modify: Delete. </a:t>
            </a:r>
            <a:r>
              <a:rPr lang="en-US" b="1" smtClean="0"/>
              <a:t>ART. 6</a:t>
            </a:r>
            <a:r>
              <a:rPr lang="en-US" smtClean="0"/>
              <a:t>...A goal is scored on the penalty stroke when:</a:t>
            </a:r>
          </a:p>
          <a:p>
            <a:r>
              <a:rPr lang="en-US" smtClean="0"/>
              <a:t>a. The whole ball crosses completely over the goal line between the goal posts and under the crossbar;</a:t>
            </a:r>
          </a:p>
          <a:p>
            <a:r>
              <a:rPr lang="en-US" smtClean="0"/>
              <a:t>b., c., and d, are deleted. </a:t>
            </a:r>
          </a:p>
          <a:p>
            <a:pPr>
              <a:buFont typeface="Wingdings" pitchFamily="2" charset="2"/>
              <a:buNone/>
            </a:pPr>
            <a:r>
              <a:rPr lang="en-US" smtClean="0"/>
              <a:t> </a:t>
            </a:r>
          </a:p>
          <a:p>
            <a:r>
              <a:rPr lang="en-US" b="1" smtClean="0"/>
              <a:t>Rationale: </a:t>
            </a:r>
            <a:r>
              <a:rPr lang="en-US" smtClean="0"/>
              <a:t>Clarity and brings the rule in line with other levels.</a:t>
            </a:r>
          </a:p>
          <a:p>
            <a:endParaRPr lang="en-US" smtClean="0"/>
          </a:p>
        </p:txBody>
      </p:sp>
      <p:sp>
        <p:nvSpPr>
          <p:cNvPr id="30724" name="Slide Number Placeholder 3"/>
          <p:cNvSpPr>
            <a:spLocks noGrp="1"/>
          </p:cNvSpPr>
          <p:nvPr>
            <p:ph type="sldNum" sz="quarter" idx="10"/>
          </p:nvPr>
        </p:nvSpPr>
        <p:spPr>
          <a:noFill/>
        </p:spPr>
        <p:txBody>
          <a:bodyPr/>
          <a:lstStyle/>
          <a:p>
            <a:r>
              <a:rPr lang="en-US" smtClean="0"/>
              <a:t>| </a:t>
            </a:r>
            <a:fld id="{A6E0C1F7-E430-4EE8-B5AA-B640D70F20B9}" type="slidenum">
              <a:rPr lang="en-US" smtClean="0"/>
              <a:pPr/>
              <a:t>27</a:t>
            </a:fld>
            <a:r>
              <a:rPr lang="en-US" smtClean="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Rule 11-2-8e</a:t>
            </a:r>
          </a:p>
        </p:txBody>
      </p:sp>
      <p:sp>
        <p:nvSpPr>
          <p:cNvPr id="29699" name="Content Placeholder 2"/>
          <p:cNvSpPr>
            <a:spLocks noGrp="1"/>
          </p:cNvSpPr>
          <p:nvPr>
            <p:ph idx="1"/>
          </p:nvPr>
        </p:nvSpPr>
        <p:spPr/>
        <p:txBody>
          <a:bodyPr/>
          <a:lstStyle/>
          <a:p>
            <a:pPr>
              <a:defRPr/>
            </a:pPr>
            <a:r>
              <a:rPr lang="en-US" dirty="0" smtClean="0"/>
              <a:t>Modify: Delete.  </a:t>
            </a:r>
            <a:r>
              <a:rPr lang="en-US" b="1" dirty="0" smtClean="0"/>
              <a:t>ART. 8</a:t>
            </a:r>
            <a:r>
              <a:rPr lang="en-US" dirty="0" smtClean="0"/>
              <a:t>...A penalty stroke is ended when: </a:t>
            </a:r>
          </a:p>
          <a:p>
            <a:pPr>
              <a:defRPr/>
            </a:pPr>
            <a:r>
              <a:rPr lang="en-US" dirty="0" smtClean="0"/>
              <a:t>a, b, c, d, f, g, h, </a:t>
            </a:r>
            <a:r>
              <a:rPr lang="en-US" dirty="0" err="1" smtClean="0"/>
              <a:t>i</a:t>
            </a:r>
            <a:r>
              <a:rPr lang="en-US" dirty="0" smtClean="0"/>
              <a:t> Remain unchanged.</a:t>
            </a:r>
          </a:p>
          <a:p>
            <a:pPr>
              <a:defRPr/>
            </a:pPr>
            <a:r>
              <a:rPr lang="en-US" dirty="0" smtClean="0"/>
              <a:t>e. </a:t>
            </a:r>
            <a:r>
              <a:rPr lang="en-US" strike="sngStrike" dirty="0" smtClean="0"/>
              <a:t>The </a:t>
            </a:r>
            <a:r>
              <a:rPr lang="en-US" strike="sngStrike" dirty="0" err="1" smtClean="0"/>
              <a:t>stroker</a:t>
            </a:r>
            <a:r>
              <a:rPr lang="en-US" strike="sngStrike" dirty="0" smtClean="0"/>
              <a:t> takes the stroke prior to the whistle.</a:t>
            </a:r>
            <a:endParaRPr lang="en-US" dirty="0" smtClean="0"/>
          </a:p>
          <a:p>
            <a:pPr>
              <a:buFont typeface="Wingdings" pitchFamily="2" charset="2"/>
              <a:buNone/>
              <a:defRPr/>
            </a:pPr>
            <a:r>
              <a:rPr lang="en-US" dirty="0" smtClean="0"/>
              <a:t> </a:t>
            </a:r>
          </a:p>
          <a:p>
            <a:pPr>
              <a:defRPr/>
            </a:pPr>
            <a:r>
              <a:rPr lang="en-US" b="1" dirty="0" smtClean="0"/>
              <a:t>Rationale: </a:t>
            </a:r>
            <a:r>
              <a:rPr lang="en-US" dirty="0" smtClean="0"/>
              <a:t>Clarity and brings the rule in line with other levels of the sport.</a:t>
            </a:r>
          </a:p>
          <a:p>
            <a:pPr>
              <a:defRPr/>
            </a:pPr>
            <a:endParaRPr lang="en-US" dirty="0" smtClean="0"/>
          </a:p>
        </p:txBody>
      </p:sp>
      <p:sp>
        <p:nvSpPr>
          <p:cNvPr id="31748" name="Slide Number Placeholder 3"/>
          <p:cNvSpPr>
            <a:spLocks noGrp="1"/>
          </p:cNvSpPr>
          <p:nvPr>
            <p:ph type="sldNum" sz="quarter" idx="10"/>
          </p:nvPr>
        </p:nvSpPr>
        <p:spPr>
          <a:noFill/>
        </p:spPr>
        <p:txBody>
          <a:bodyPr/>
          <a:lstStyle/>
          <a:p>
            <a:r>
              <a:rPr lang="en-US" smtClean="0"/>
              <a:t>| </a:t>
            </a:r>
            <a:fld id="{CEB5ACF3-A0E9-4CBE-91B9-9CA5F7C8E295}" type="slidenum">
              <a:rPr lang="en-US" smtClean="0"/>
              <a:pPr/>
              <a:t>28</a:t>
            </a:fld>
            <a:r>
              <a:rPr lang="en-US" smtClean="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Rule 11-2-9a</a:t>
            </a:r>
          </a:p>
        </p:txBody>
      </p:sp>
      <p:sp>
        <p:nvSpPr>
          <p:cNvPr id="23555" name="Content Placeholder 2"/>
          <p:cNvSpPr>
            <a:spLocks noGrp="1"/>
          </p:cNvSpPr>
          <p:nvPr>
            <p:ph idx="1"/>
          </p:nvPr>
        </p:nvSpPr>
        <p:spPr/>
        <p:txBody>
          <a:bodyPr/>
          <a:lstStyle/>
          <a:p>
            <a:pPr>
              <a:defRPr/>
            </a:pPr>
            <a:r>
              <a:rPr lang="en-US" dirty="0" smtClean="0"/>
              <a:t>Modify: </a:t>
            </a:r>
            <a:r>
              <a:rPr lang="en-US" b="1" dirty="0" smtClean="0"/>
              <a:t>ART. 9</a:t>
            </a:r>
            <a:r>
              <a:rPr lang="en-US" dirty="0" smtClean="0"/>
              <a:t>...The penalty stroke may be retaken when:</a:t>
            </a:r>
          </a:p>
          <a:p>
            <a:pPr>
              <a:defRPr/>
            </a:pPr>
            <a:r>
              <a:rPr lang="en-US" dirty="0" smtClean="0"/>
              <a:t>a. </a:t>
            </a:r>
            <a:r>
              <a:rPr lang="en-US" strike="sngStrike" dirty="0" smtClean="0"/>
              <a:t>The goalkeeper moves her feet prior to the stroke because of an unintentional movement by the </a:t>
            </a:r>
            <a:r>
              <a:rPr lang="en-US" strike="sngStrike" dirty="0" err="1" smtClean="0"/>
              <a:t>stroker</a:t>
            </a:r>
            <a:r>
              <a:rPr lang="en-US" strike="sngStrike" dirty="0" smtClean="0"/>
              <a:t>.</a:t>
            </a:r>
            <a:r>
              <a:rPr lang="en-US" dirty="0" smtClean="0"/>
              <a:t>  </a:t>
            </a:r>
          </a:p>
          <a:p>
            <a:pPr>
              <a:defRPr/>
            </a:pPr>
            <a:r>
              <a:rPr lang="en-US" u="sng" dirty="0" smtClean="0"/>
              <a:t>a. For any offense by the goalkeeper defending the stroke including moving either foot before the ball has been played; the penalty stroke is taken again.</a:t>
            </a:r>
            <a:endParaRPr lang="en-US" dirty="0" smtClean="0"/>
          </a:p>
          <a:p>
            <a:pPr>
              <a:buFont typeface="Wingdings" pitchFamily="2" charset="2"/>
              <a:buNone/>
              <a:defRPr/>
            </a:pPr>
            <a:endParaRPr lang="en-US" dirty="0" smtClean="0"/>
          </a:p>
          <a:p>
            <a:pPr>
              <a:buFont typeface="Wingdings" pitchFamily="2" charset="2"/>
              <a:buNone/>
              <a:defRPr/>
            </a:pPr>
            <a:endParaRPr lang="en-US" dirty="0" smtClean="0"/>
          </a:p>
        </p:txBody>
      </p:sp>
      <p:sp>
        <p:nvSpPr>
          <p:cNvPr id="32772" name="Slide Number Placeholder 3"/>
          <p:cNvSpPr>
            <a:spLocks noGrp="1"/>
          </p:cNvSpPr>
          <p:nvPr>
            <p:ph type="sldNum" sz="quarter" idx="10"/>
          </p:nvPr>
        </p:nvSpPr>
        <p:spPr>
          <a:noFill/>
        </p:spPr>
        <p:txBody>
          <a:bodyPr/>
          <a:lstStyle/>
          <a:p>
            <a:r>
              <a:rPr lang="en-US" smtClean="0"/>
              <a:t>| </a:t>
            </a:r>
            <a:fld id="{BF95320C-08E8-4936-BD0B-888A65AB1DA9}" type="slidenum">
              <a:rPr lang="en-US" smtClean="0"/>
              <a:pPr/>
              <a:t>29</a:t>
            </a:fld>
            <a:r>
              <a:rPr lang="en-US"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Rule 1-6-10</a:t>
            </a:r>
          </a:p>
        </p:txBody>
      </p:sp>
      <p:sp>
        <p:nvSpPr>
          <p:cNvPr id="6147" name="Rectangle 3"/>
          <p:cNvSpPr>
            <a:spLocks noGrp="1" noChangeArrowheads="1"/>
          </p:cNvSpPr>
          <p:nvPr>
            <p:ph type="body" idx="1"/>
          </p:nvPr>
        </p:nvSpPr>
        <p:spPr/>
        <p:txBody>
          <a:bodyPr/>
          <a:lstStyle/>
          <a:p>
            <a:r>
              <a:rPr lang="en-US" smtClean="0"/>
              <a:t>Modify: </a:t>
            </a:r>
            <a:r>
              <a:rPr lang="en-US" b="1" smtClean="0"/>
              <a:t>ART. 10...</a:t>
            </a:r>
            <a:r>
              <a:rPr lang="en-US" smtClean="0"/>
              <a:t> Use of video monitoring, replay equipment or personal wireless communication devices during the game by coaches </a:t>
            </a:r>
            <a:r>
              <a:rPr lang="en-US" u="sng" smtClean="0"/>
              <a:t>is permitted</a:t>
            </a:r>
            <a:r>
              <a:rPr lang="en-US" smtClean="0"/>
              <a:t>.  </a:t>
            </a:r>
            <a:r>
              <a:rPr lang="en-US" u="sng" smtClean="0"/>
              <a:t>Players are not allowed to use personal wireless communication devices during the game.</a:t>
            </a:r>
            <a:endParaRPr lang="en-US" smtClean="0"/>
          </a:p>
          <a:p>
            <a:pPr>
              <a:buFont typeface="Wingdings" pitchFamily="2" charset="2"/>
              <a:buNone/>
            </a:pPr>
            <a:r>
              <a:rPr lang="en-US" smtClean="0"/>
              <a:t> </a:t>
            </a:r>
          </a:p>
          <a:p>
            <a:r>
              <a:rPr lang="en-US" sz="2400" b="1" smtClean="0"/>
              <a:t>Rationale: </a:t>
            </a:r>
            <a:r>
              <a:rPr lang="en-US" sz="2400" smtClean="0"/>
              <a:t>Recommended rule change from the NFHS Rules Review Committee to standardize the rules regarding electronic communication devices in all NFHS rules books.</a:t>
            </a:r>
          </a:p>
        </p:txBody>
      </p:sp>
      <p:sp>
        <p:nvSpPr>
          <p:cNvPr id="6148" name="Slide Number Placeholder 3"/>
          <p:cNvSpPr>
            <a:spLocks noGrp="1"/>
          </p:cNvSpPr>
          <p:nvPr>
            <p:ph type="sldNum" sz="quarter" idx="10"/>
          </p:nvPr>
        </p:nvSpPr>
        <p:spPr>
          <a:noFill/>
        </p:spPr>
        <p:txBody>
          <a:bodyPr/>
          <a:lstStyle/>
          <a:p>
            <a:r>
              <a:rPr lang="en-US" smtClean="0"/>
              <a:t>| </a:t>
            </a:r>
            <a:fld id="{B292BAA0-498B-4CFA-BA06-044970435868}" type="slidenum">
              <a:rPr lang="en-US" smtClean="0"/>
              <a:pPr/>
              <a:t>3</a:t>
            </a:fld>
            <a:r>
              <a:rPr lang="en-US"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Rule 11-2-9a</a:t>
            </a:r>
            <a:br>
              <a:rPr lang="en-US" smtClean="0"/>
            </a:br>
            <a:r>
              <a:rPr lang="en-US" smtClean="0"/>
              <a:t>(cont.)</a:t>
            </a:r>
          </a:p>
        </p:txBody>
      </p:sp>
      <p:sp>
        <p:nvSpPr>
          <p:cNvPr id="33795" name="Content Placeholder 2"/>
          <p:cNvSpPr>
            <a:spLocks noGrp="1"/>
          </p:cNvSpPr>
          <p:nvPr>
            <p:ph idx="1"/>
          </p:nvPr>
        </p:nvSpPr>
        <p:spPr/>
        <p:txBody>
          <a:bodyPr/>
          <a:lstStyle/>
          <a:p>
            <a:r>
              <a:rPr lang="en-US" u="sng" smtClean="0"/>
              <a:t>If the goalkeeper defending the stroke prevents a goal being scored but moves either foot before the ball has been played, the goalkeeper must be verbally warned and for any subsequent offense the card progression shall be followed.  If a goal is scored even though there has been an offense by the goalkeeper, the goal is awarded.</a:t>
            </a:r>
            <a:endParaRPr lang="en-US" smtClean="0"/>
          </a:p>
        </p:txBody>
      </p:sp>
      <p:sp>
        <p:nvSpPr>
          <p:cNvPr id="33796" name="Slide Number Placeholder 3"/>
          <p:cNvSpPr>
            <a:spLocks noGrp="1"/>
          </p:cNvSpPr>
          <p:nvPr>
            <p:ph type="sldNum" sz="quarter" idx="10"/>
          </p:nvPr>
        </p:nvSpPr>
        <p:spPr>
          <a:noFill/>
        </p:spPr>
        <p:txBody>
          <a:bodyPr/>
          <a:lstStyle/>
          <a:p>
            <a:r>
              <a:rPr lang="en-US" smtClean="0"/>
              <a:t>| </a:t>
            </a:r>
            <a:fld id="{7DACA698-C1AC-4520-B136-E7FD70FBAA29}" type="slidenum">
              <a:rPr lang="en-US" smtClean="0"/>
              <a:pPr/>
              <a:t>30</a:t>
            </a:fld>
            <a:r>
              <a:rPr lang="en-US" smtClean="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Rule 11-2-9a</a:t>
            </a:r>
            <a:br>
              <a:rPr lang="en-US" smtClean="0"/>
            </a:br>
            <a:r>
              <a:rPr lang="en-US" smtClean="0"/>
              <a:t>(cont.)</a:t>
            </a:r>
          </a:p>
        </p:txBody>
      </p:sp>
      <p:sp>
        <p:nvSpPr>
          <p:cNvPr id="34819" name="Content Placeholder 2"/>
          <p:cNvSpPr>
            <a:spLocks noGrp="1"/>
          </p:cNvSpPr>
          <p:nvPr>
            <p:ph idx="1"/>
          </p:nvPr>
        </p:nvSpPr>
        <p:spPr/>
        <p:txBody>
          <a:bodyPr/>
          <a:lstStyle/>
          <a:p>
            <a:r>
              <a:rPr lang="en-US" smtClean="0"/>
              <a:t>b.  Is deleted.</a:t>
            </a:r>
          </a:p>
          <a:p>
            <a:r>
              <a:rPr lang="en-US" smtClean="0"/>
              <a:t>c. Becomes the new "b". (see next rule change)</a:t>
            </a:r>
          </a:p>
          <a:p>
            <a:pPr>
              <a:buFont typeface="Wingdings" pitchFamily="2" charset="2"/>
              <a:buNone/>
            </a:pPr>
            <a:endParaRPr lang="en-US" smtClean="0"/>
          </a:p>
          <a:p>
            <a:r>
              <a:rPr lang="en-US" b="1" smtClean="0"/>
              <a:t>Rationale: </a:t>
            </a:r>
            <a:r>
              <a:rPr lang="en-US" smtClean="0"/>
              <a:t>Removes the “penalty goal."  Keeps awarding a goal very clear and simple.  A goal is scored if the whole ball crosses completely over the goal line between the goal posts and under the crossbar.  Brings rule in line with other levels of the sport.</a:t>
            </a:r>
          </a:p>
          <a:p>
            <a:pPr>
              <a:buFont typeface="Wingdings" pitchFamily="2" charset="2"/>
              <a:buNone/>
            </a:pPr>
            <a:endParaRPr lang="en-US" smtClean="0"/>
          </a:p>
        </p:txBody>
      </p:sp>
      <p:sp>
        <p:nvSpPr>
          <p:cNvPr id="34820" name="Slide Number Placeholder 3"/>
          <p:cNvSpPr>
            <a:spLocks noGrp="1"/>
          </p:cNvSpPr>
          <p:nvPr>
            <p:ph type="sldNum" sz="quarter" idx="10"/>
          </p:nvPr>
        </p:nvSpPr>
        <p:spPr>
          <a:noFill/>
        </p:spPr>
        <p:txBody>
          <a:bodyPr/>
          <a:lstStyle/>
          <a:p>
            <a:r>
              <a:rPr lang="en-US" smtClean="0"/>
              <a:t>| </a:t>
            </a:r>
            <a:fld id="{716B7F8B-73C2-4D1D-9DA0-5B7E41F43024}" type="slidenum">
              <a:rPr lang="en-US" smtClean="0"/>
              <a:pPr/>
              <a:t>31</a:t>
            </a:fld>
            <a:r>
              <a:rPr lang="en-US" smtClean="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Rule 11-2-9c</a:t>
            </a:r>
          </a:p>
        </p:txBody>
      </p:sp>
      <p:sp>
        <p:nvSpPr>
          <p:cNvPr id="35843" name="Content Placeholder 2"/>
          <p:cNvSpPr>
            <a:spLocks noGrp="1"/>
          </p:cNvSpPr>
          <p:nvPr>
            <p:ph idx="1"/>
          </p:nvPr>
        </p:nvSpPr>
        <p:spPr/>
        <p:txBody>
          <a:bodyPr/>
          <a:lstStyle/>
          <a:p>
            <a:r>
              <a:rPr lang="en-US" smtClean="0"/>
              <a:t>Modify: </a:t>
            </a:r>
            <a:r>
              <a:rPr lang="en-US" u="sng" smtClean="0"/>
              <a:t>c. If the stroke is taken before the whistle and a goal is scored, the penalty stroke is taken again.</a:t>
            </a:r>
            <a:endParaRPr lang="en-US" smtClean="0"/>
          </a:p>
          <a:p>
            <a:pPr>
              <a:buFont typeface="Wingdings" pitchFamily="2" charset="2"/>
              <a:buNone/>
            </a:pPr>
            <a:endParaRPr lang="en-US" smtClean="0"/>
          </a:p>
          <a:p>
            <a:r>
              <a:rPr lang="en-US" b="1" smtClean="0"/>
              <a:t>Rationale: </a:t>
            </a:r>
            <a:r>
              <a:rPr lang="en-US" smtClean="0"/>
              <a:t>Clarity and brings the rule in line with other levels in the sport.</a:t>
            </a:r>
          </a:p>
          <a:p>
            <a:endParaRPr lang="en-US" smtClean="0"/>
          </a:p>
        </p:txBody>
      </p:sp>
      <p:sp>
        <p:nvSpPr>
          <p:cNvPr id="35844" name="Slide Number Placeholder 3"/>
          <p:cNvSpPr>
            <a:spLocks noGrp="1"/>
          </p:cNvSpPr>
          <p:nvPr>
            <p:ph type="sldNum" sz="quarter" idx="10"/>
          </p:nvPr>
        </p:nvSpPr>
        <p:spPr>
          <a:noFill/>
        </p:spPr>
        <p:txBody>
          <a:bodyPr/>
          <a:lstStyle/>
          <a:p>
            <a:r>
              <a:rPr lang="en-US" smtClean="0"/>
              <a:t>| </a:t>
            </a:r>
            <a:fld id="{E133112D-299E-404C-97E1-B60B4A4DAD98}" type="slidenum">
              <a:rPr lang="en-US" smtClean="0"/>
              <a:pPr/>
              <a:t>32</a:t>
            </a:fld>
            <a:r>
              <a:rPr lang="en-US" smtClean="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Rule 12 Penalty Note</a:t>
            </a:r>
          </a:p>
        </p:txBody>
      </p:sp>
      <p:sp>
        <p:nvSpPr>
          <p:cNvPr id="36867" name="Content Placeholder 2"/>
          <p:cNvSpPr>
            <a:spLocks noGrp="1"/>
          </p:cNvSpPr>
          <p:nvPr>
            <p:ph idx="1"/>
          </p:nvPr>
        </p:nvSpPr>
        <p:spPr/>
        <p:txBody>
          <a:bodyPr/>
          <a:lstStyle/>
          <a:p>
            <a:r>
              <a:rPr lang="en-US" smtClean="0"/>
              <a:t>Modify: New. </a:t>
            </a:r>
            <a:r>
              <a:rPr lang="en-US" b="1" u="sng" smtClean="0"/>
              <a:t>NOTE:</a:t>
            </a:r>
            <a:r>
              <a:rPr lang="en-US" u="sng" smtClean="0"/>
              <a:t>  Carding a coach requires the official to call timeout.  When possible,  officials should wait until the next stoppage of play to issue the card.  If a foul has not occurred, play will start with a bully.</a:t>
            </a:r>
            <a:r>
              <a:rPr lang="en-US" b="1" smtClean="0"/>
              <a:t> </a:t>
            </a:r>
            <a:endParaRPr lang="en-US" smtClean="0"/>
          </a:p>
          <a:p>
            <a:pPr>
              <a:buFont typeface="Wingdings" pitchFamily="2" charset="2"/>
              <a:buNone/>
            </a:pPr>
            <a:r>
              <a:rPr lang="en-US" smtClean="0"/>
              <a:t> </a:t>
            </a:r>
          </a:p>
          <a:p>
            <a:r>
              <a:rPr lang="en-US" b="1" smtClean="0"/>
              <a:t>Rationale: </a:t>
            </a:r>
            <a:r>
              <a:rPr lang="en-US" smtClean="0"/>
              <a:t>This clarifies how play restarts after a coach has been carded.  It also gives guidance to officials regarding when to issue a card so that the team whose coach was not carded does not lose possession.</a:t>
            </a:r>
          </a:p>
          <a:p>
            <a:endParaRPr lang="en-US" smtClean="0"/>
          </a:p>
        </p:txBody>
      </p:sp>
      <p:sp>
        <p:nvSpPr>
          <p:cNvPr id="36868" name="Slide Number Placeholder 3"/>
          <p:cNvSpPr>
            <a:spLocks noGrp="1"/>
          </p:cNvSpPr>
          <p:nvPr>
            <p:ph type="sldNum" sz="quarter" idx="10"/>
          </p:nvPr>
        </p:nvSpPr>
        <p:spPr>
          <a:noFill/>
        </p:spPr>
        <p:txBody>
          <a:bodyPr/>
          <a:lstStyle/>
          <a:p>
            <a:r>
              <a:rPr lang="en-US" smtClean="0"/>
              <a:t>| </a:t>
            </a:r>
            <a:fld id="{A022D6C7-5139-491C-B2DE-EAF051531D73}" type="slidenum">
              <a:rPr lang="en-US" smtClean="0"/>
              <a:pPr/>
              <a:t>33</a:t>
            </a:fld>
            <a:r>
              <a:rPr lang="en-US" smtClean="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p:txBody>
          <a:bodyPr/>
          <a:lstStyle/>
          <a:p>
            <a:r>
              <a:rPr lang="en-US" smtClean="0"/>
              <a:t>EDITORIAL CHANGES</a:t>
            </a:r>
          </a:p>
        </p:txBody>
      </p:sp>
      <p:sp>
        <p:nvSpPr>
          <p:cNvPr id="37891" name="Subtitle 2"/>
          <p:cNvSpPr>
            <a:spLocks noGrp="1"/>
          </p:cNvSpPr>
          <p:nvPr>
            <p:ph type="subTitle" idx="1"/>
          </p:nvPr>
        </p:nvSpPr>
        <p:spPr/>
        <p:txBody>
          <a:bodyPr/>
          <a:lstStyle/>
          <a:p>
            <a:endParaRPr lang="en-US" smtClean="0"/>
          </a:p>
        </p:txBody>
      </p:sp>
      <p:pic>
        <p:nvPicPr>
          <p:cNvPr id="37892" name="Picture 2" descr="C:\Users\ehopk\AppData\Local\Microsoft\Windows\Temporary Internet Files\Content.Outlook\ZPKWNF95\Varsity FH 067.jpg"/>
          <p:cNvPicPr>
            <a:picLocks noChangeAspect="1" noChangeArrowheads="1"/>
          </p:cNvPicPr>
          <p:nvPr/>
        </p:nvPicPr>
        <p:blipFill>
          <a:blip r:embed="rId2" cstate="print"/>
          <a:srcRect/>
          <a:stretch>
            <a:fillRect/>
          </a:stretch>
        </p:blipFill>
        <p:spPr bwMode="auto">
          <a:xfrm>
            <a:off x="2887663" y="3684588"/>
            <a:ext cx="3384550" cy="225901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Rule 1-5-1m</a:t>
            </a:r>
          </a:p>
        </p:txBody>
      </p:sp>
      <p:sp>
        <p:nvSpPr>
          <p:cNvPr id="38915" name="Rectangle 3"/>
          <p:cNvSpPr>
            <a:spLocks noGrp="1" noChangeArrowheads="1"/>
          </p:cNvSpPr>
          <p:nvPr>
            <p:ph type="body" idx="1"/>
          </p:nvPr>
        </p:nvSpPr>
        <p:spPr/>
        <p:txBody>
          <a:bodyPr/>
          <a:lstStyle/>
          <a:p>
            <a:r>
              <a:rPr lang="en-US" smtClean="0"/>
              <a:t>Modify: m. An American flag may be worn </a:t>
            </a:r>
            <a:r>
              <a:rPr lang="en-US" u="sng" smtClean="0"/>
              <a:t>on or occupy a space </a:t>
            </a:r>
            <a:r>
              <a:rPr lang="en-US" smtClean="0"/>
              <a:t>anywhere on the team jersey provided it does not exceed 2 by 3 inches...of the number.</a:t>
            </a:r>
          </a:p>
          <a:p>
            <a:pPr>
              <a:buFont typeface="Wingdings" pitchFamily="2" charset="2"/>
              <a:buNone/>
            </a:pPr>
            <a:r>
              <a:rPr lang="en-US" smtClean="0"/>
              <a:t> </a:t>
            </a:r>
          </a:p>
          <a:p>
            <a:r>
              <a:rPr lang="en-US" b="1" smtClean="0"/>
              <a:t>Rationale:</a:t>
            </a:r>
            <a:r>
              <a:rPr lang="en-US" smtClean="0"/>
              <a:t>  Editorial. </a:t>
            </a:r>
          </a:p>
        </p:txBody>
      </p:sp>
      <p:sp>
        <p:nvSpPr>
          <p:cNvPr id="38916" name="Slide Number Placeholder 3"/>
          <p:cNvSpPr>
            <a:spLocks noGrp="1"/>
          </p:cNvSpPr>
          <p:nvPr>
            <p:ph type="sldNum" sz="quarter" idx="10"/>
          </p:nvPr>
        </p:nvSpPr>
        <p:spPr>
          <a:noFill/>
        </p:spPr>
        <p:txBody>
          <a:bodyPr/>
          <a:lstStyle/>
          <a:p>
            <a:r>
              <a:rPr lang="en-US" smtClean="0"/>
              <a:t>| </a:t>
            </a:r>
            <a:fld id="{5AE1B4A3-E6A2-4832-96B5-3E1E5C4D4984}" type="slidenum">
              <a:rPr lang="en-US" smtClean="0"/>
              <a:pPr/>
              <a:t>35</a:t>
            </a:fld>
            <a:r>
              <a:rPr lang="en-US"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Rule 1-5-4</a:t>
            </a:r>
          </a:p>
        </p:txBody>
      </p:sp>
      <p:sp>
        <p:nvSpPr>
          <p:cNvPr id="39939" name="Content Placeholder 2"/>
          <p:cNvSpPr>
            <a:spLocks noGrp="1"/>
          </p:cNvSpPr>
          <p:nvPr>
            <p:ph idx="1"/>
          </p:nvPr>
        </p:nvSpPr>
        <p:spPr/>
        <p:txBody>
          <a:bodyPr/>
          <a:lstStyle/>
          <a:p>
            <a:r>
              <a:rPr lang="en-US" smtClean="0"/>
              <a:t>Modify: </a:t>
            </a:r>
            <a:r>
              <a:rPr lang="en-US" b="1" smtClean="0"/>
              <a:t>ART 4. . .</a:t>
            </a:r>
            <a:r>
              <a:rPr lang="en-US" smtClean="0"/>
              <a:t>Individual players may wear mittens/gloves, knitted hats and </a:t>
            </a:r>
            <a:r>
              <a:rPr lang="en-US" u="sng" smtClean="0"/>
              <a:t>soft-headgear</a:t>
            </a:r>
            <a:r>
              <a:rPr lang="en-US" smtClean="0"/>
              <a:t> as well as full-length, solid-colored warm-up pants/tights provided the knee-length socks/sock guards are visible.</a:t>
            </a:r>
          </a:p>
          <a:p>
            <a:endParaRPr lang="en-US" smtClean="0"/>
          </a:p>
          <a:p>
            <a:r>
              <a:rPr lang="en-US" b="1" smtClean="0"/>
              <a:t>Rationale: </a:t>
            </a:r>
            <a:r>
              <a:rPr lang="en-US" smtClean="0"/>
              <a:t>Editorial. Moved soft-headgear from 1-6-5b.</a:t>
            </a:r>
          </a:p>
        </p:txBody>
      </p:sp>
      <p:sp>
        <p:nvSpPr>
          <p:cNvPr id="39940" name="Slide Number Placeholder 3"/>
          <p:cNvSpPr>
            <a:spLocks noGrp="1"/>
          </p:cNvSpPr>
          <p:nvPr>
            <p:ph type="sldNum" sz="quarter" idx="10"/>
          </p:nvPr>
        </p:nvSpPr>
        <p:spPr>
          <a:noFill/>
        </p:spPr>
        <p:txBody>
          <a:bodyPr/>
          <a:lstStyle/>
          <a:p>
            <a:r>
              <a:rPr lang="en-US" smtClean="0"/>
              <a:t>| </a:t>
            </a:r>
            <a:fld id="{DD4389ED-D84F-4EFA-B880-1806901A6E43}" type="slidenum">
              <a:rPr lang="en-US" smtClean="0"/>
              <a:pPr/>
              <a:t>36</a:t>
            </a:fld>
            <a:r>
              <a:rPr lang="en-US" smtClean="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Rule 1-6-6</a:t>
            </a:r>
          </a:p>
        </p:txBody>
      </p:sp>
      <p:sp>
        <p:nvSpPr>
          <p:cNvPr id="5123" name="Rectangle 3"/>
          <p:cNvSpPr>
            <a:spLocks noGrp="1" noChangeArrowheads="1"/>
          </p:cNvSpPr>
          <p:nvPr>
            <p:ph type="body" idx="1"/>
          </p:nvPr>
        </p:nvSpPr>
        <p:spPr/>
        <p:txBody>
          <a:bodyPr/>
          <a:lstStyle/>
          <a:p>
            <a:pPr>
              <a:defRPr/>
            </a:pPr>
            <a:r>
              <a:rPr lang="en-US" dirty="0" smtClean="0"/>
              <a:t>Modify: </a:t>
            </a:r>
            <a:r>
              <a:rPr lang="en-US" b="1" dirty="0" smtClean="0"/>
              <a:t>ART. 5</a:t>
            </a:r>
            <a:r>
              <a:rPr lang="en-US" dirty="0" smtClean="0"/>
              <a:t>... Hard and unyielding items...any additional padding.  Each state association...circumstances.  The accommodations should not fundamentally alter the sport, </a:t>
            </a:r>
            <a:r>
              <a:rPr lang="en-US" strike="sngStrike" dirty="0" smtClean="0"/>
              <a:t>allow an otherwise illegal piece of equipment, create</a:t>
            </a:r>
            <a:r>
              <a:rPr lang="en-US" dirty="0" smtClean="0"/>
              <a:t> </a:t>
            </a:r>
            <a:r>
              <a:rPr lang="en-US" u="sng" dirty="0" smtClean="0"/>
              <a:t>heighten</a:t>
            </a:r>
            <a:r>
              <a:rPr lang="en-US" dirty="0" smtClean="0"/>
              <a:t> risk to the athlete/others or place opponents at a disadvantage.</a:t>
            </a:r>
          </a:p>
          <a:p>
            <a:pPr>
              <a:buFont typeface="Wingdings" pitchFamily="2" charset="2"/>
              <a:buNone/>
              <a:defRPr/>
            </a:pPr>
            <a:r>
              <a:rPr lang="en-US" dirty="0" smtClean="0"/>
              <a:t> </a:t>
            </a:r>
          </a:p>
          <a:p>
            <a:pPr>
              <a:defRPr/>
            </a:pPr>
            <a:r>
              <a:rPr lang="en-US" sz="2400" b="1" dirty="0" smtClean="0"/>
              <a:t>Rationale: </a:t>
            </a:r>
            <a:r>
              <a:rPr lang="en-US" sz="2400" dirty="0" smtClean="0"/>
              <a:t>Recommended editorial changes from the NFHS Rules Review Committee to standardize the rule changes in all NFHS rules books.</a:t>
            </a:r>
          </a:p>
        </p:txBody>
      </p:sp>
      <p:sp>
        <p:nvSpPr>
          <p:cNvPr id="40964" name="Slide Number Placeholder 3"/>
          <p:cNvSpPr>
            <a:spLocks noGrp="1"/>
          </p:cNvSpPr>
          <p:nvPr>
            <p:ph type="sldNum" sz="quarter" idx="10"/>
          </p:nvPr>
        </p:nvSpPr>
        <p:spPr>
          <a:noFill/>
        </p:spPr>
        <p:txBody>
          <a:bodyPr/>
          <a:lstStyle/>
          <a:p>
            <a:r>
              <a:rPr lang="en-US" smtClean="0"/>
              <a:t>| </a:t>
            </a:r>
            <a:fld id="{FD5E88CB-EE07-4FCB-8AC9-EF1D01E22DE1}" type="slidenum">
              <a:rPr lang="en-US" smtClean="0"/>
              <a:pPr/>
              <a:t>37</a:t>
            </a:fld>
            <a:r>
              <a:rPr lang="en-US"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Rule 1-8</a:t>
            </a:r>
          </a:p>
        </p:txBody>
      </p:sp>
      <p:sp>
        <p:nvSpPr>
          <p:cNvPr id="41987" name="Rectangle 3"/>
          <p:cNvSpPr>
            <a:spLocks noGrp="1" noChangeArrowheads="1"/>
          </p:cNvSpPr>
          <p:nvPr>
            <p:ph type="body" idx="1"/>
          </p:nvPr>
        </p:nvSpPr>
        <p:spPr/>
        <p:txBody>
          <a:bodyPr/>
          <a:lstStyle/>
          <a:p>
            <a:r>
              <a:rPr lang="en-US" smtClean="0"/>
              <a:t>Modify: </a:t>
            </a:r>
            <a:r>
              <a:rPr lang="en-US" b="1" u="sng" smtClean="0"/>
              <a:t>SECTION 8</a:t>
            </a:r>
            <a:r>
              <a:rPr lang="en-US" b="1" smtClean="0"/>
              <a:t> HEAD COACHES' RESPONSIBILITIES .</a:t>
            </a:r>
            <a:endParaRPr lang="en-US" smtClean="0"/>
          </a:p>
          <a:p>
            <a:pPr>
              <a:buFont typeface="Wingdings" pitchFamily="2" charset="2"/>
              <a:buNone/>
            </a:pPr>
            <a:endParaRPr lang="en-US" smtClean="0"/>
          </a:p>
          <a:p>
            <a:r>
              <a:rPr lang="en-US" b="1" smtClean="0"/>
              <a:t>Rationale:</a:t>
            </a:r>
            <a:r>
              <a:rPr lang="en-US" smtClean="0"/>
              <a:t> Editorial. </a:t>
            </a:r>
          </a:p>
        </p:txBody>
      </p:sp>
      <p:sp>
        <p:nvSpPr>
          <p:cNvPr id="41988" name="Slide Number Placeholder 3"/>
          <p:cNvSpPr>
            <a:spLocks noGrp="1"/>
          </p:cNvSpPr>
          <p:nvPr>
            <p:ph type="sldNum" sz="quarter" idx="10"/>
          </p:nvPr>
        </p:nvSpPr>
        <p:spPr>
          <a:noFill/>
        </p:spPr>
        <p:txBody>
          <a:bodyPr/>
          <a:lstStyle/>
          <a:p>
            <a:r>
              <a:rPr lang="en-US" smtClean="0"/>
              <a:t>| </a:t>
            </a:r>
            <a:fld id="{DADCC479-A67B-4AF0-907F-08BE55AEE24A}" type="slidenum">
              <a:rPr lang="en-US" smtClean="0"/>
              <a:pPr/>
              <a:t>38</a:t>
            </a:fld>
            <a:r>
              <a:rPr lang="en-US"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2-1-6</a:t>
            </a:r>
            <a:endParaRPr lang="en-US" dirty="0"/>
          </a:p>
        </p:txBody>
      </p:sp>
      <p:sp>
        <p:nvSpPr>
          <p:cNvPr id="3" name="Content Placeholder 2"/>
          <p:cNvSpPr>
            <a:spLocks noGrp="1"/>
          </p:cNvSpPr>
          <p:nvPr>
            <p:ph idx="1"/>
          </p:nvPr>
        </p:nvSpPr>
        <p:spPr/>
        <p:txBody>
          <a:bodyPr/>
          <a:lstStyle/>
          <a:p>
            <a:r>
              <a:rPr lang="en-US" dirty="0" smtClean="0"/>
              <a:t>Clarified: …”When  a yellow card is issued </a:t>
            </a:r>
            <a:r>
              <a:rPr lang="en-US" dirty="0" err="1" smtClean="0"/>
              <a:t>toa</a:t>
            </a:r>
            <a:r>
              <a:rPr lang="en-US" dirty="0" smtClean="0"/>
              <a:t> player, the </a:t>
            </a:r>
            <a:r>
              <a:rPr lang="en-US" dirty="0" err="1" smtClean="0"/>
              <a:t>offentder</a:t>
            </a:r>
            <a:r>
              <a:rPr lang="en-US" dirty="0" smtClean="0"/>
              <a:t> shall be removed to the </a:t>
            </a:r>
            <a:r>
              <a:rPr lang="en-US" u="sng" dirty="0" smtClean="0"/>
              <a:t>team bench/scorer’s table </a:t>
            </a:r>
            <a:r>
              <a:rPr lang="en-US" dirty="0" smtClean="0"/>
              <a:t>area for five or ten minutes…</a:t>
            </a:r>
          </a:p>
          <a:p>
            <a:endParaRPr lang="en-US" dirty="0" smtClean="0"/>
          </a:p>
          <a:p>
            <a:r>
              <a:rPr lang="en-US" b="1" dirty="0" smtClean="0"/>
              <a:t>Rationale:</a:t>
            </a:r>
            <a:r>
              <a:rPr lang="en-US" dirty="0" smtClean="0"/>
              <a:t> Consistency with the same procedure as when a green card is issued.</a:t>
            </a:r>
            <a:endParaRPr lang="en-US" dirty="0"/>
          </a:p>
        </p:txBody>
      </p:sp>
      <p:sp>
        <p:nvSpPr>
          <p:cNvPr id="4" name="Slide Number Placeholder 3"/>
          <p:cNvSpPr>
            <a:spLocks noGrp="1"/>
          </p:cNvSpPr>
          <p:nvPr>
            <p:ph type="sldNum" sz="quarter" idx="10"/>
          </p:nvPr>
        </p:nvSpPr>
        <p:spPr/>
        <p:txBody>
          <a:bodyPr/>
          <a:lstStyle/>
          <a:p>
            <a:pPr>
              <a:defRPr/>
            </a:pPr>
            <a:r>
              <a:rPr lang="en-US" smtClean="0"/>
              <a:t>| </a:t>
            </a:r>
            <a:fld id="{834DF071-1FFF-4649-BC8A-8691BF786A42}" type="slidenum">
              <a:rPr lang="en-US" smtClean="0"/>
              <a:pPr>
                <a:defRPr/>
              </a:pPr>
              <a:t>39</a:t>
            </a:fld>
            <a:r>
              <a:rPr lang="en-US" smtClean="0"/>
              <a:t> |</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Rule 1-8-1c</a:t>
            </a:r>
          </a:p>
        </p:txBody>
      </p:sp>
      <p:sp>
        <p:nvSpPr>
          <p:cNvPr id="7171" name="Content Placeholder 2"/>
          <p:cNvSpPr>
            <a:spLocks noGrp="1"/>
          </p:cNvSpPr>
          <p:nvPr>
            <p:ph idx="1"/>
          </p:nvPr>
        </p:nvSpPr>
        <p:spPr/>
        <p:txBody>
          <a:bodyPr/>
          <a:lstStyle/>
          <a:p>
            <a:r>
              <a:rPr lang="en-US" smtClean="0"/>
              <a:t>Modify: </a:t>
            </a:r>
            <a:r>
              <a:rPr lang="en-US" b="1" smtClean="0"/>
              <a:t>ART 1 … </a:t>
            </a:r>
            <a:r>
              <a:rPr lang="en-US" smtClean="0"/>
              <a:t>Head coaches are responsible for:</a:t>
            </a:r>
          </a:p>
          <a:p>
            <a:r>
              <a:rPr lang="en-US" smtClean="0"/>
              <a:t>a. no change; </a:t>
            </a:r>
          </a:p>
          <a:p>
            <a:r>
              <a:rPr lang="en-US" smtClean="0"/>
              <a:t>b. no change;</a:t>
            </a:r>
          </a:p>
          <a:p>
            <a:r>
              <a:rPr lang="en-US" u="sng" smtClean="0"/>
              <a:t>c. Ensuring that their players follow the substitution rules.</a:t>
            </a:r>
            <a:endParaRPr lang="en-US" smtClean="0"/>
          </a:p>
          <a:p>
            <a:pPr>
              <a:buFont typeface="Wingdings" pitchFamily="2" charset="2"/>
              <a:buNone/>
            </a:pPr>
            <a:r>
              <a:rPr lang="en-US" smtClean="0"/>
              <a:t> </a:t>
            </a:r>
          </a:p>
          <a:p>
            <a:r>
              <a:rPr lang="en-US" sz="2400" b="1" smtClean="0"/>
              <a:t>Rationale: </a:t>
            </a:r>
            <a:r>
              <a:rPr lang="en-US" sz="2400" smtClean="0"/>
              <a:t>The head coach is the appropriate person, for ensuring that substitutions of players on their team are carried out properly.</a:t>
            </a:r>
          </a:p>
        </p:txBody>
      </p:sp>
      <p:sp>
        <p:nvSpPr>
          <p:cNvPr id="7172" name="Slide Number Placeholder 3"/>
          <p:cNvSpPr>
            <a:spLocks noGrp="1"/>
          </p:cNvSpPr>
          <p:nvPr>
            <p:ph type="sldNum" sz="quarter" idx="10"/>
          </p:nvPr>
        </p:nvSpPr>
        <p:spPr>
          <a:noFill/>
        </p:spPr>
        <p:txBody>
          <a:bodyPr/>
          <a:lstStyle/>
          <a:p>
            <a:r>
              <a:rPr lang="en-US" smtClean="0"/>
              <a:t>| </a:t>
            </a:r>
            <a:fld id="{46BB8712-4191-45DD-A01B-03DA0DEE16FA}" type="slidenum">
              <a:rPr lang="en-US" smtClean="0"/>
              <a:pPr/>
              <a:t>4</a:t>
            </a:fld>
            <a:r>
              <a:rPr lang="en-US" smtClean="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3-1-7</a:t>
            </a:r>
            <a:endParaRPr lang="en-US" dirty="0"/>
          </a:p>
        </p:txBody>
      </p:sp>
      <p:sp>
        <p:nvSpPr>
          <p:cNvPr id="3" name="Content Placeholder 2"/>
          <p:cNvSpPr>
            <a:spLocks noGrp="1"/>
          </p:cNvSpPr>
          <p:nvPr>
            <p:ph idx="1"/>
          </p:nvPr>
        </p:nvSpPr>
        <p:spPr/>
        <p:txBody>
          <a:bodyPr/>
          <a:lstStyle/>
          <a:p>
            <a:r>
              <a:rPr lang="en-US" dirty="0" smtClean="0"/>
              <a:t>Clarified: </a:t>
            </a:r>
            <a:r>
              <a:rPr lang="en-US" b="1" dirty="0" smtClean="0"/>
              <a:t>Art. 7. . . </a:t>
            </a:r>
            <a:r>
              <a:rPr lang="en-US" dirty="0" smtClean="0"/>
              <a:t>Suspended player is one who has been issued a green card (2-minute suspension), yellow card and removed to the </a:t>
            </a:r>
            <a:r>
              <a:rPr lang="en-US" u="sng" dirty="0" smtClean="0"/>
              <a:t>team bench/scorer’s table </a:t>
            </a:r>
            <a:r>
              <a:rPr lang="en-US" dirty="0" smtClean="0"/>
              <a:t>area for five or 10 minutes of playing time.</a:t>
            </a:r>
          </a:p>
          <a:p>
            <a:endParaRPr lang="en-US" b="1" dirty="0" smtClean="0"/>
          </a:p>
          <a:p>
            <a:r>
              <a:rPr lang="en-US" b="1" dirty="0" smtClean="0"/>
              <a:t>Rationale: </a:t>
            </a:r>
            <a:r>
              <a:rPr lang="en-US" dirty="0" smtClean="0"/>
              <a:t>Consistency with the same procedure as </a:t>
            </a:r>
            <a:r>
              <a:rPr lang="en-US" dirty="0" smtClean="0"/>
              <a:t>described in Rule 2-1-6.</a:t>
            </a:r>
            <a:endParaRPr lang="en-US" b="1" dirty="0"/>
          </a:p>
        </p:txBody>
      </p:sp>
      <p:sp>
        <p:nvSpPr>
          <p:cNvPr id="4" name="Slide Number Placeholder 3"/>
          <p:cNvSpPr>
            <a:spLocks noGrp="1"/>
          </p:cNvSpPr>
          <p:nvPr>
            <p:ph type="sldNum" sz="quarter" idx="10"/>
          </p:nvPr>
        </p:nvSpPr>
        <p:spPr/>
        <p:txBody>
          <a:bodyPr/>
          <a:lstStyle/>
          <a:p>
            <a:pPr>
              <a:defRPr/>
            </a:pPr>
            <a:r>
              <a:rPr lang="en-US" smtClean="0"/>
              <a:t>| </a:t>
            </a:r>
            <a:fld id="{834DF071-1FFF-4649-BC8A-8691BF786A42}" type="slidenum">
              <a:rPr lang="en-US" smtClean="0"/>
              <a:pPr>
                <a:defRPr/>
              </a:pPr>
              <a:t>40</a:t>
            </a:fld>
            <a:r>
              <a:rPr lang="en-US" smtClean="0"/>
              <a:t> |</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3-2-9</a:t>
            </a:r>
            <a:endParaRPr lang="en-US" dirty="0"/>
          </a:p>
        </p:txBody>
      </p:sp>
      <p:sp>
        <p:nvSpPr>
          <p:cNvPr id="3" name="Content Placeholder 2"/>
          <p:cNvSpPr>
            <a:spLocks noGrp="1"/>
          </p:cNvSpPr>
          <p:nvPr>
            <p:ph idx="1"/>
          </p:nvPr>
        </p:nvSpPr>
        <p:spPr/>
        <p:txBody>
          <a:bodyPr/>
          <a:lstStyle/>
          <a:p>
            <a:r>
              <a:rPr lang="en-US" dirty="0" smtClean="0"/>
              <a:t>Clarified: Delete: </a:t>
            </a:r>
            <a:r>
              <a:rPr lang="en-US" b="1" strike="sngStrike" dirty="0" smtClean="0"/>
              <a:t>Note:</a:t>
            </a:r>
            <a:r>
              <a:rPr lang="en-US" strike="sngStrike" dirty="0" smtClean="0"/>
              <a:t> The ball must move at least one yard on the free hit, long hit, center pass, side-in and 16-yard hit before another player of the same team is allowed to play the ball.  </a:t>
            </a:r>
            <a:endParaRPr lang="en-US" dirty="0" smtClean="0"/>
          </a:p>
          <a:p>
            <a:endParaRPr lang="en-US" dirty="0" smtClean="0"/>
          </a:p>
          <a:p>
            <a:r>
              <a:rPr lang="en-US" b="1" dirty="0" smtClean="0"/>
              <a:t>Rationale: </a:t>
            </a:r>
            <a:r>
              <a:rPr lang="en-US" dirty="0" smtClean="0"/>
              <a:t>That requirement is no longer necessary since it was removed </a:t>
            </a:r>
            <a:r>
              <a:rPr lang="en-US" smtClean="0"/>
              <a:t>in Rule 9-2-1.</a:t>
            </a:r>
            <a:endParaRPr lang="en-US" b="1" dirty="0" smtClean="0"/>
          </a:p>
          <a:p>
            <a:pPr>
              <a:buNone/>
            </a:pPr>
            <a:endParaRPr lang="en-US" dirty="0" smtClean="0"/>
          </a:p>
          <a:p>
            <a:pPr>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r>
              <a:rPr lang="en-US" smtClean="0"/>
              <a:t>| </a:t>
            </a:r>
            <a:fld id="{834DF071-1FFF-4649-BC8A-8691BF786A42}" type="slidenum">
              <a:rPr lang="en-US" smtClean="0"/>
              <a:pPr>
                <a:defRPr/>
              </a:pPr>
              <a:t>41</a:t>
            </a:fld>
            <a:r>
              <a:rPr lang="en-US" smtClean="0"/>
              <a:t> |</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Rule 4-4-5 Note</a:t>
            </a:r>
          </a:p>
        </p:txBody>
      </p:sp>
      <p:sp>
        <p:nvSpPr>
          <p:cNvPr id="49155" name="Rectangle 3"/>
          <p:cNvSpPr>
            <a:spLocks noGrp="1" noChangeArrowheads="1"/>
          </p:cNvSpPr>
          <p:nvPr>
            <p:ph type="body" idx="1"/>
          </p:nvPr>
        </p:nvSpPr>
        <p:spPr/>
        <p:txBody>
          <a:bodyPr/>
          <a:lstStyle/>
          <a:p>
            <a:pPr>
              <a:defRPr/>
            </a:pPr>
            <a:r>
              <a:rPr lang="en-US" dirty="0" smtClean="0"/>
              <a:t>Modify: </a:t>
            </a:r>
            <a:r>
              <a:rPr lang="en-US" b="1" dirty="0" smtClean="0"/>
              <a:t>NOTE</a:t>
            </a:r>
            <a:r>
              <a:rPr lang="en-US" dirty="0" smtClean="0"/>
              <a:t>: </a:t>
            </a:r>
            <a:r>
              <a:rPr lang="en-US" strike="sngStrike" dirty="0" smtClean="0"/>
              <a:t>When a player's number changes because she has changed a uniform with an excessive amount of blood on it, the scorebook shall be changed, but no penalty is assessed.</a:t>
            </a:r>
            <a:r>
              <a:rPr lang="en-US" dirty="0" smtClean="0"/>
              <a:t>  </a:t>
            </a:r>
            <a:r>
              <a:rPr lang="en-US" u="sng" dirty="0" smtClean="0"/>
              <a:t>When a player's number changes because she has changed a uniform with blood on it, the scorebook shall be changed, and no penalty is assessed.</a:t>
            </a:r>
            <a:endParaRPr lang="en-US" dirty="0" smtClean="0"/>
          </a:p>
          <a:p>
            <a:pPr>
              <a:buFont typeface="Wingdings" pitchFamily="2" charset="2"/>
              <a:buNone/>
              <a:defRPr/>
            </a:pPr>
            <a:r>
              <a:rPr lang="en-US" dirty="0" smtClean="0"/>
              <a:t> </a:t>
            </a:r>
          </a:p>
          <a:p>
            <a:pPr>
              <a:defRPr/>
            </a:pPr>
            <a:r>
              <a:rPr lang="en-US" b="1" dirty="0" smtClean="0"/>
              <a:t>Rationale: </a:t>
            </a:r>
            <a:r>
              <a:rPr lang="en-US" dirty="0" smtClean="0"/>
              <a:t>Editorial. </a:t>
            </a:r>
          </a:p>
        </p:txBody>
      </p:sp>
      <p:sp>
        <p:nvSpPr>
          <p:cNvPr id="43012" name="Slide Number Placeholder 3"/>
          <p:cNvSpPr>
            <a:spLocks noGrp="1"/>
          </p:cNvSpPr>
          <p:nvPr>
            <p:ph type="sldNum" sz="quarter" idx="10"/>
          </p:nvPr>
        </p:nvSpPr>
        <p:spPr>
          <a:noFill/>
        </p:spPr>
        <p:txBody>
          <a:bodyPr/>
          <a:lstStyle/>
          <a:p>
            <a:r>
              <a:rPr lang="en-US" smtClean="0"/>
              <a:t>| </a:t>
            </a:r>
            <a:fld id="{D03E958C-8123-41E7-AB8D-A9E58C544C88}" type="slidenum">
              <a:rPr lang="en-US" smtClean="0"/>
              <a:pPr/>
              <a:t>42</a:t>
            </a:fld>
            <a:r>
              <a:rPr lang="en-US" smtClean="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Rule 8-1-1h</a:t>
            </a:r>
          </a:p>
        </p:txBody>
      </p:sp>
      <p:sp>
        <p:nvSpPr>
          <p:cNvPr id="50179" name="Content Placeholder 2"/>
          <p:cNvSpPr>
            <a:spLocks noGrp="1"/>
          </p:cNvSpPr>
          <p:nvPr>
            <p:ph idx="1"/>
          </p:nvPr>
        </p:nvSpPr>
        <p:spPr/>
        <p:txBody>
          <a:bodyPr/>
          <a:lstStyle/>
          <a:p>
            <a:pPr>
              <a:defRPr/>
            </a:pPr>
            <a:r>
              <a:rPr lang="en-US" dirty="0" smtClean="0"/>
              <a:t>Modify: Delete. </a:t>
            </a:r>
            <a:r>
              <a:rPr lang="en-US" strike="sngStrike" dirty="0" smtClean="0"/>
              <a:t>h. Failing to show separation between the initial touch and subsequent play on the ball when self-passing;  </a:t>
            </a:r>
            <a:endParaRPr lang="en-US" dirty="0" smtClean="0"/>
          </a:p>
          <a:p>
            <a:pPr lvl="1">
              <a:defRPr/>
            </a:pPr>
            <a:r>
              <a:rPr lang="en-US" dirty="0" smtClean="0">
                <a:ea typeface="+mn-ea"/>
                <a:cs typeface="+mn-cs"/>
              </a:rPr>
              <a:t>Renumber the rest of the sub-articles.</a:t>
            </a:r>
          </a:p>
          <a:p>
            <a:pPr>
              <a:buFont typeface="Wingdings" pitchFamily="2" charset="2"/>
              <a:buNone/>
              <a:defRPr/>
            </a:pPr>
            <a:r>
              <a:rPr lang="en-US" dirty="0" smtClean="0"/>
              <a:t> </a:t>
            </a:r>
          </a:p>
          <a:p>
            <a:pPr>
              <a:defRPr/>
            </a:pPr>
            <a:r>
              <a:rPr lang="en-US" b="1" dirty="0" smtClean="0"/>
              <a:t>Rationale:  </a:t>
            </a:r>
            <a:r>
              <a:rPr lang="en-US" dirty="0" smtClean="0"/>
              <a:t>Editorial.  This deletion would add clarity to Rule 3-3-9.  Eliminating the need for a self-pass to have clear separation between the initial touch and subsequent play on the ball.</a:t>
            </a:r>
          </a:p>
        </p:txBody>
      </p:sp>
      <p:sp>
        <p:nvSpPr>
          <p:cNvPr id="44036" name="Slide Number Placeholder 3"/>
          <p:cNvSpPr>
            <a:spLocks noGrp="1"/>
          </p:cNvSpPr>
          <p:nvPr>
            <p:ph type="sldNum" sz="quarter" idx="10"/>
          </p:nvPr>
        </p:nvSpPr>
        <p:spPr>
          <a:noFill/>
        </p:spPr>
        <p:txBody>
          <a:bodyPr/>
          <a:lstStyle/>
          <a:p>
            <a:r>
              <a:rPr lang="en-US" smtClean="0"/>
              <a:t>| </a:t>
            </a:r>
            <a:fld id="{D41ECF83-6BC5-4B7C-8F83-06997F6E9111}" type="slidenum">
              <a:rPr lang="en-US" smtClean="0"/>
              <a:pPr/>
              <a:t>43</a:t>
            </a:fld>
            <a:r>
              <a:rPr lang="en-US" smtClean="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Rule 8-2-1-2d PENALTY  Note</a:t>
            </a:r>
          </a:p>
        </p:txBody>
      </p:sp>
      <p:sp>
        <p:nvSpPr>
          <p:cNvPr id="51203" name="Content Placeholder 2"/>
          <p:cNvSpPr>
            <a:spLocks noGrp="1"/>
          </p:cNvSpPr>
          <p:nvPr>
            <p:ph idx="1"/>
          </p:nvPr>
        </p:nvSpPr>
        <p:spPr/>
        <p:txBody>
          <a:bodyPr/>
          <a:lstStyle/>
          <a:p>
            <a:pPr>
              <a:defRPr/>
            </a:pPr>
            <a:r>
              <a:rPr lang="en-US" dirty="0" smtClean="0"/>
              <a:t>Modify: Delete. </a:t>
            </a:r>
            <a:r>
              <a:rPr lang="en-US" b="1" strike="sngStrike" dirty="0" smtClean="0"/>
              <a:t>NOTE</a:t>
            </a:r>
            <a:r>
              <a:rPr lang="en-US" strike="sngStrike" dirty="0" smtClean="0"/>
              <a:t>: In all cases of misconduct, the appropriate penalty shall be assessed: (1) for a foul committed outside the circle, a free hit shall be awarded the opponent; (2) for a foul committed inside the circle by the defense, a penalty corner shall be awarded the attack; (3) for a foul committed inside the circle by the attack, a free hit shall be awarded the defense.</a:t>
            </a:r>
            <a:endParaRPr lang="en-US" dirty="0" smtClean="0"/>
          </a:p>
          <a:p>
            <a:pPr>
              <a:buFont typeface="Wingdings" pitchFamily="2" charset="2"/>
              <a:buNone/>
              <a:defRPr/>
            </a:pPr>
            <a:endParaRPr lang="en-US" dirty="0" smtClean="0"/>
          </a:p>
          <a:p>
            <a:pPr>
              <a:defRPr/>
            </a:pPr>
            <a:r>
              <a:rPr lang="en-US" b="1" dirty="0" smtClean="0"/>
              <a:t>Rationale: </a:t>
            </a:r>
            <a:r>
              <a:rPr lang="en-US" dirty="0" smtClean="0"/>
              <a:t>Editorial.</a:t>
            </a:r>
            <a:r>
              <a:rPr lang="en-US" b="1" dirty="0" smtClean="0"/>
              <a:t>  </a:t>
            </a:r>
            <a:r>
              <a:rPr lang="en-US" dirty="0" smtClean="0"/>
              <a:t>Not relevant. </a:t>
            </a:r>
          </a:p>
        </p:txBody>
      </p:sp>
      <p:sp>
        <p:nvSpPr>
          <p:cNvPr id="45060" name="Slide Number Placeholder 3"/>
          <p:cNvSpPr>
            <a:spLocks noGrp="1"/>
          </p:cNvSpPr>
          <p:nvPr>
            <p:ph type="sldNum" sz="quarter" idx="10"/>
          </p:nvPr>
        </p:nvSpPr>
        <p:spPr>
          <a:noFill/>
        </p:spPr>
        <p:txBody>
          <a:bodyPr/>
          <a:lstStyle/>
          <a:p>
            <a:r>
              <a:rPr lang="en-US" smtClean="0"/>
              <a:t>| </a:t>
            </a:r>
            <a:fld id="{1CD1AB16-3EBE-4036-8CF5-718723DC22BE}" type="slidenum">
              <a:rPr lang="en-US" smtClean="0"/>
              <a:pPr/>
              <a:t>44</a:t>
            </a:fld>
            <a:r>
              <a:rPr lang="en-US" smtClean="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Rule 11-2-9b</a:t>
            </a:r>
          </a:p>
        </p:txBody>
      </p:sp>
      <p:sp>
        <p:nvSpPr>
          <p:cNvPr id="44035" name="Content Placeholder 2"/>
          <p:cNvSpPr>
            <a:spLocks noGrp="1"/>
          </p:cNvSpPr>
          <p:nvPr>
            <p:ph idx="1"/>
          </p:nvPr>
        </p:nvSpPr>
        <p:spPr/>
        <p:txBody>
          <a:bodyPr/>
          <a:lstStyle/>
          <a:p>
            <a:pPr>
              <a:defRPr/>
            </a:pPr>
            <a:r>
              <a:rPr lang="en-US" dirty="0" smtClean="0"/>
              <a:t>Modify:  Delete. b.</a:t>
            </a:r>
            <a:r>
              <a:rPr lang="en-US" strike="sngStrike" dirty="0" smtClean="0"/>
              <a:t> The goalkeeper takes a step in any direction or drops her stick after she and the </a:t>
            </a:r>
            <a:r>
              <a:rPr lang="en-US" strike="sngStrike" dirty="0" err="1" smtClean="0"/>
              <a:t>stroker</a:t>
            </a:r>
            <a:r>
              <a:rPr lang="en-US" strike="sngStrike" dirty="0" smtClean="0"/>
              <a:t> have indicated they are ready, the </a:t>
            </a:r>
            <a:r>
              <a:rPr lang="en-US" strike="sngStrike" dirty="0" err="1" smtClean="0"/>
              <a:t>stroker's</a:t>
            </a:r>
            <a:r>
              <a:rPr lang="en-US" strike="sngStrike" dirty="0" smtClean="0"/>
              <a:t> shot completely misses the goal cage</a:t>
            </a:r>
            <a:r>
              <a:rPr lang="en-US" dirty="0" smtClean="0"/>
              <a:t>.  Renumber the remaining articles.</a:t>
            </a:r>
          </a:p>
          <a:p>
            <a:pPr>
              <a:buFont typeface="Wingdings" pitchFamily="2" charset="2"/>
              <a:buNone/>
              <a:defRPr/>
            </a:pPr>
            <a:r>
              <a:rPr lang="en-US" dirty="0" smtClean="0"/>
              <a:t> </a:t>
            </a:r>
          </a:p>
          <a:p>
            <a:pPr>
              <a:defRPr/>
            </a:pPr>
            <a:r>
              <a:rPr lang="en-US" b="1" dirty="0" smtClean="0"/>
              <a:t>Rationale: Editorial.  </a:t>
            </a:r>
            <a:r>
              <a:rPr lang="en-US" dirty="0" smtClean="0"/>
              <a:t>Clarity and brings the rule into line with higher levels.</a:t>
            </a:r>
          </a:p>
        </p:txBody>
      </p:sp>
      <p:sp>
        <p:nvSpPr>
          <p:cNvPr id="46084" name="Slide Number Placeholder 3"/>
          <p:cNvSpPr>
            <a:spLocks noGrp="1"/>
          </p:cNvSpPr>
          <p:nvPr>
            <p:ph type="sldNum" sz="quarter" idx="10"/>
          </p:nvPr>
        </p:nvSpPr>
        <p:spPr>
          <a:noFill/>
        </p:spPr>
        <p:txBody>
          <a:bodyPr/>
          <a:lstStyle/>
          <a:p>
            <a:r>
              <a:rPr lang="en-US" smtClean="0"/>
              <a:t>| </a:t>
            </a:r>
            <a:fld id="{E7B2B152-74BF-4F0E-BB5C-F5F3231FFACA}" type="slidenum">
              <a:rPr lang="en-US" smtClean="0"/>
              <a:pPr/>
              <a:t>45</a:t>
            </a:fld>
            <a:r>
              <a:rPr lang="en-US" smtClean="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p:txBody>
          <a:bodyPr/>
          <a:lstStyle/>
          <a:p>
            <a:r>
              <a:rPr lang="en-US" smtClean="0"/>
              <a:t>OFFICIALS’ GUIDE</a:t>
            </a:r>
          </a:p>
        </p:txBody>
      </p:sp>
      <p:sp>
        <p:nvSpPr>
          <p:cNvPr id="47107" name="Subtitle 2"/>
          <p:cNvSpPr>
            <a:spLocks noGrp="1"/>
          </p:cNvSpPr>
          <p:nvPr>
            <p:ph type="subTitle" idx="1"/>
          </p:nvPr>
        </p:nvSpPr>
        <p:spPr/>
        <p:txBody>
          <a:bodyPr/>
          <a:lstStyle/>
          <a:p>
            <a:endParaRPr lang="en-US" smtClean="0"/>
          </a:p>
        </p:txBody>
      </p:sp>
      <p:pic>
        <p:nvPicPr>
          <p:cNvPr id="47108" name="Picture 2" descr="C:\Users\ehopk.NFNT1\AppData\Local\Microsoft\Windows\Temporary Internet Files\Content.Outlook\M0WJPJ5U\Varsity FH 191.jpg"/>
          <p:cNvPicPr>
            <a:picLocks noChangeAspect="1" noChangeArrowheads="1"/>
          </p:cNvPicPr>
          <p:nvPr/>
        </p:nvPicPr>
        <p:blipFill>
          <a:blip r:embed="rId2" cstate="print"/>
          <a:srcRect/>
          <a:stretch>
            <a:fillRect/>
          </a:stretch>
        </p:blipFill>
        <p:spPr bwMode="auto">
          <a:xfrm>
            <a:off x="2825750" y="3678238"/>
            <a:ext cx="3627438" cy="23177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Officials’ Guide</a:t>
            </a:r>
            <a:br>
              <a:rPr lang="en-US" smtClean="0"/>
            </a:br>
            <a:r>
              <a:rPr lang="en-US" smtClean="0"/>
              <a:t>Section V-A-5</a:t>
            </a:r>
          </a:p>
        </p:txBody>
      </p:sp>
      <p:sp>
        <p:nvSpPr>
          <p:cNvPr id="48131" name="Rectangle 3"/>
          <p:cNvSpPr>
            <a:spLocks noGrp="1" noChangeArrowheads="1"/>
          </p:cNvSpPr>
          <p:nvPr>
            <p:ph type="body" idx="1"/>
          </p:nvPr>
        </p:nvSpPr>
        <p:spPr>
          <a:xfrm>
            <a:off x="1139825" y="1431925"/>
            <a:ext cx="7735888" cy="5292725"/>
          </a:xfrm>
        </p:spPr>
        <p:txBody>
          <a:bodyPr/>
          <a:lstStyle/>
          <a:p>
            <a:r>
              <a:rPr lang="en-US" smtClean="0"/>
              <a:t>Modify: The foul will be penalized...where the player is positioned.  </a:t>
            </a:r>
            <a:r>
              <a:rPr lang="en-US" u="sng" smtClean="0"/>
              <a:t>- when a player of either team plays an aerial ball with her stick above her shoulder, this is a foul and the penalty shall be applied where the player is positioned.</a:t>
            </a:r>
            <a:endParaRPr lang="en-US" smtClean="0"/>
          </a:p>
          <a:p>
            <a:pPr>
              <a:buFont typeface="Wingdings" pitchFamily="2" charset="2"/>
              <a:buNone/>
            </a:pPr>
            <a:endParaRPr lang="en-US" smtClean="0"/>
          </a:p>
          <a:p>
            <a:r>
              <a:rPr lang="en-US" sz="2400" b="1" smtClean="0"/>
              <a:t>Rationale: </a:t>
            </a:r>
            <a:r>
              <a:rPr lang="en-US" sz="2400" smtClean="0"/>
              <a:t>Risk Minimization.  Clarifies that playing an aerial ball with the stick above shoulder height is always a foul and it shall be penalized where that player is positioned at the time the ball was played.</a:t>
            </a:r>
          </a:p>
        </p:txBody>
      </p:sp>
      <p:sp>
        <p:nvSpPr>
          <p:cNvPr id="48132" name="Slide Number Placeholder 3"/>
          <p:cNvSpPr>
            <a:spLocks noGrp="1"/>
          </p:cNvSpPr>
          <p:nvPr>
            <p:ph type="sldNum" sz="quarter" idx="10"/>
          </p:nvPr>
        </p:nvSpPr>
        <p:spPr>
          <a:noFill/>
        </p:spPr>
        <p:txBody>
          <a:bodyPr/>
          <a:lstStyle/>
          <a:p>
            <a:r>
              <a:rPr lang="en-US" smtClean="0"/>
              <a:t>| </a:t>
            </a:r>
            <a:fld id="{5407E153-0F5A-4B0D-8464-1CC84E01173D}" type="slidenum">
              <a:rPr lang="en-US" smtClean="0"/>
              <a:pPr/>
              <a:t>47</a:t>
            </a:fld>
            <a:r>
              <a:rPr lang="en-US" smtClean="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Officials’ Guide</a:t>
            </a:r>
            <a:br>
              <a:rPr lang="en-US" smtClean="0"/>
            </a:br>
            <a:r>
              <a:rPr lang="en-US" smtClean="0"/>
              <a:t>Section VI-B-2</a:t>
            </a:r>
          </a:p>
        </p:txBody>
      </p:sp>
      <p:sp>
        <p:nvSpPr>
          <p:cNvPr id="55299" name="Content Placeholder 2"/>
          <p:cNvSpPr>
            <a:spLocks noGrp="1"/>
          </p:cNvSpPr>
          <p:nvPr>
            <p:ph idx="1"/>
          </p:nvPr>
        </p:nvSpPr>
        <p:spPr/>
        <p:txBody>
          <a:bodyPr/>
          <a:lstStyle/>
          <a:p>
            <a:pPr>
              <a:defRPr/>
            </a:pPr>
            <a:r>
              <a:rPr lang="en-US" dirty="0" smtClean="0"/>
              <a:t>Modify: All opponents must always be at least 5 yards from the ball.  </a:t>
            </a:r>
            <a:r>
              <a:rPr lang="en-US" strike="sngStrike" dirty="0" smtClean="0"/>
              <a:t>between the two 25- yard lines.</a:t>
            </a:r>
            <a:endParaRPr lang="en-US" dirty="0" smtClean="0"/>
          </a:p>
          <a:p>
            <a:pPr>
              <a:buFont typeface="Wingdings" pitchFamily="2" charset="2"/>
              <a:buNone/>
              <a:defRPr/>
            </a:pPr>
            <a:endParaRPr lang="en-US" dirty="0" smtClean="0"/>
          </a:p>
          <a:p>
            <a:pPr>
              <a:buFont typeface="Wingdings" pitchFamily="2" charset="2"/>
              <a:buNone/>
              <a:defRPr/>
            </a:pPr>
            <a:r>
              <a:rPr lang="en-US" dirty="0" smtClean="0"/>
              <a:t> </a:t>
            </a:r>
          </a:p>
          <a:p>
            <a:pPr>
              <a:defRPr/>
            </a:pPr>
            <a:r>
              <a:rPr lang="en-US" b="1" dirty="0" smtClean="0"/>
              <a:t>Rationale: </a:t>
            </a:r>
            <a:r>
              <a:rPr lang="en-US" dirty="0" smtClean="0"/>
              <a:t>Clarification. </a:t>
            </a:r>
          </a:p>
        </p:txBody>
      </p:sp>
      <p:sp>
        <p:nvSpPr>
          <p:cNvPr id="49156" name="Slide Number Placeholder 3"/>
          <p:cNvSpPr>
            <a:spLocks noGrp="1"/>
          </p:cNvSpPr>
          <p:nvPr>
            <p:ph type="sldNum" sz="quarter" idx="10"/>
          </p:nvPr>
        </p:nvSpPr>
        <p:spPr>
          <a:noFill/>
        </p:spPr>
        <p:txBody>
          <a:bodyPr/>
          <a:lstStyle/>
          <a:p>
            <a:r>
              <a:rPr lang="en-US" smtClean="0"/>
              <a:t>| </a:t>
            </a:r>
            <a:fld id="{30881F1A-3FD4-4EE9-AE1C-232ABF6F76E4}" type="slidenum">
              <a:rPr lang="en-US" smtClean="0"/>
              <a:pPr/>
              <a:t>48</a:t>
            </a:fld>
            <a:r>
              <a:rPr lang="en-US" smtClean="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Officials’ Guide</a:t>
            </a:r>
            <a:br>
              <a:rPr lang="en-US" smtClean="0"/>
            </a:br>
            <a:r>
              <a:rPr lang="en-US" smtClean="0"/>
              <a:t>Section VIII-D-3b</a:t>
            </a:r>
          </a:p>
        </p:txBody>
      </p:sp>
      <p:sp>
        <p:nvSpPr>
          <p:cNvPr id="50179" name="Rectangle 3"/>
          <p:cNvSpPr>
            <a:spLocks noGrp="1" noChangeArrowheads="1"/>
          </p:cNvSpPr>
          <p:nvPr>
            <p:ph type="body" idx="1"/>
          </p:nvPr>
        </p:nvSpPr>
        <p:spPr>
          <a:xfrm>
            <a:off x="1139825" y="1431925"/>
            <a:ext cx="7735888" cy="5273675"/>
          </a:xfrm>
        </p:spPr>
        <p:txBody>
          <a:bodyPr/>
          <a:lstStyle/>
          <a:p>
            <a:r>
              <a:rPr lang="en-US" smtClean="0"/>
              <a:t>Modify: b. If the shot is lifted and hits a </a:t>
            </a:r>
            <a:r>
              <a:rPr lang="en-US" u="sng" smtClean="0"/>
              <a:t>non-marking</a:t>
            </a:r>
            <a:r>
              <a:rPr lang="en-US" smtClean="0"/>
              <a:t> defender positioned at least five yards away from the shot and between the shot and the goalkeeper, a penalty corner should be awarded.</a:t>
            </a:r>
          </a:p>
          <a:p>
            <a:pPr>
              <a:buFont typeface="Wingdings" pitchFamily="2" charset="2"/>
              <a:buNone/>
            </a:pPr>
            <a:r>
              <a:rPr lang="en-US" smtClean="0"/>
              <a:t> </a:t>
            </a:r>
          </a:p>
          <a:p>
            <a:r>
              <a:rPr lang="en-US" sz="2400" b="1" smtClean="0"/>
              <a:t>Rationale: </a:t>
            </a:r>
            <a:r>
              <a:rPr lang="en-US" sz="2400" smtClean="0"/>
              <a:t>Clarifies that non-marking defenders are to be viewed differently than a defender who is legitimately marking an opponent.  We want to discourage players from cluttering the path to goal and not marking an opponent.  This is unsafe</a:t>
            </a:r>
            <a:r>
              <a:rPr lang="en-US" smtClean="0"/>
              <a:t>.</a:t>
            </a:r>
          </a:p>
          <a:p>
            <a:pPr eaLnBrk="1" hangingPunct="1"/>
            <a:endParaRPr lang="en-US" smtClean="0"/>
          </a:p>
        </p:txBody>
      </p:sp>
      <p:sp>
        <p:nvSpPr>
          <p:cNvPr id="50180" name="Slide Number Placeholder 3"/>
          <p:cNvSpPr>
            <a:spLocks noGrp="1"/>
          </p:cNvSpPr>
          <p:nvPr>
            <p:ph type="sldNum" sz="quarter" idx="10"/>
          </p:nvPr>
        </p:nvSpPr>
        <p:spPr>
          <a:noFill/>
        </p:spPr>
        <p:txBody>
          <a:bodyPr/>
          <a:lstStyle/>
          <a:p>
            <a:r>
              <a:rPr lang="en-US" smtClean="0"/>
              <a:t>| </a:t>
            </a:r>
            <a:fld id="{DA3B6E80-2A23-4CF3-8D5E-134F3C8AFFD6}" type="slidenum">
              <a:rPr lang="en-US" smtClean="0"/>
              <a:pPr/>
              <a:t>49</a:t>
            </a:fld>
            <a:r>
              <a:rPr lang="en-US"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Rule 2-2-4</a:t>
            </a:r>
          </a:p>
        </p:txBody>
      </p:sp>
      <p:sp>
        <p:nvSpPr>
          <p:cNvPr id="8195" name="Content Placeholder 2"/>
          <p:cNvSpPr>
            <a:spLocks noGrp="1"/>
          </p:cNvSpPr>
          <p:nvPr>
            <p:ph idx="1"/>
          </p:nvPr>
        </p:nvSpPr>
        <p:spPr/>
        <p:txBody>
          <a:bodyPr/>
          <a:lstStyle/>
          <a:p>
            <a:pPr>
              <a:defRPr/>
            </a:pPr>
            <a:r>
              <a:rPr lang="en-US" dirty="0" smtClean="0"/>
              <a:t>Modify:  </a:t>
            </a:r>
            <a:r>
              <a:rPr lang="en-US" b="1" dirty="0" smtClean="0"/>
              <a:t>ART. 4...</a:t>
            </a:r>
            <a:r>
              <a:rPr lang="en-US" strike="sngStrike" dirty="0" smtClean="0"/>
              <a:t>During the final…end of each half.</a:t>
            </a:r>
            <a:r>
              <a:rPr lang="en-US" dirty="0" smtClean="0"/>
              <a:t>  </a:t>
            </a:r>
            <a:r>
              <a:rPr lang="en-US" u="sng" dirty="0" smtClean="0"/>
              <a:t>At the end of each half the timer shall sound an audible device to indicate that time in the half has run out.  </a:t>
            </a:r>
            <a:r>
              <a:rPr lang="en-US" u="sng" strike="sngStrike" dirty="0" smtClean="0"/>
              <a:t>Note</a:t>
            </a:r>
            <a:r>
              <a:rPr lang="en-US" u="sng" dirty="0" smtClean="0"/>
              <a:t>: The </a:t>
            </a:r>
            <a:r>
              <a:rPr lang="en-US" u="sng" strike="sngStrike" dirty="0" smtClean="0"/>
              <a:t>near</a:t>
            </a:r>
            <a:r>
              <a:rPr lang="en-US" u="sng" dirty="0" smtClean="0"/>
              <a:t> umpire's whistle shall signal the official end of the half.  Where a visible scoreboard is available, it should remain on until the clock runs down to zero.</a:t>
            </a:r>
            <a:r>
              <a:rPr lang="en-US" dirty="0" smtClean="0"/>
              <a:t> </a:t>
            </a:r>
          </a:p>
          <a:p>
            <a:pPr>
              <a:buFont typeface="Wingdings" pitchFamily="2" charset="2"/>
              <a:buNone/>
              <a:defRPr/>
            </a:pPr>
            <a:r>
              <a:rPr lang="en-US" dirty="0" smtClean="0"/>
              <a:t> </a:t>
            </a:r>
          </a:p>
          <a:p>
            <a:pPr>
              <a:defRPr/>
            </a:pPr>
            <a:r>
              <a:rPr lang="en-US" sz="2000" b="1" dirty="0" smtClean="0"/>
              <a:t>Rationale:  </a:t>
            </a:r>
            <a:r>
              <a:rPr lang="en-US" sz="2000" dirty="0" smtClean="0"/>
              <a:t>This brings the procedure for ending the half or game in line with other levels of the sport.  Further, it avoids opportunity for error when the umpire cannot hear the timer's count down. </a:t>
            </a:r>
          </a:p>
        </p:txBody>
      </p:sp>
      <p:sp>
        <p:nvSpPr>
          <p:cNvPr id="8196" name="Slide Number Placeholder 3"/>
          <p:cNvSpPr>
            <a:spLocks noGrp="1"/>
          </p:cNvSpPr>
          <p:nvPr>
            <p:ph type="sldNum" sz="quarter" idx="10"/>
          </p:nvPr>
        </p:nvSpPr>
        <p:spPr>
          <a:noFill/>
        </p:spPr>
        <p:txBody>
          <a:bodyPr/>
          <a:lstStyle/>
          <a:p>
            <a:r>
              <a:rPr lang="en-US" smtClean="0"/>
              <a:t>| </a:t>
            </a:r>
            <a:fld id="{7B74E94F-E793-4788-A032-2DD6D9CEE244}" type="slidenum">
              <a:rPr lang="en-US" smtClean="0"/>
              <a:pPr/>
              <a:t>5</a:t>
            </a:fld>
            <a:r>
              <a:rPr lang="en-US" smtClean="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p:txBody>
          <a:bodyPr/>
          <a:lstStyle/>
          <a:p>
            <a:r>
              <a:rPr lang="en-US" smtClean="0"/>
              <a:t>OFFICIALS’ SIGNALS</a:t>
            </a:r>
          </a:p>
        </p:txBody>
      </p:sp>
      <p:sp>
        <p:nvSpPr>
          <p:cNvPr id="51203" name="Subtitle 2"/>
          <p:cNvSpPr>
            <a:spLocks noGrp="1"/>
          </p:cNvSpPr>
          <p:nvPr>
            <p:ph type="subTitle" idx="1"/>
          </p:nvPr>
        </p:nvSpPr>
        <p:spPr/>
        <p:txBody>
          <a:bodyPr/>
          <a:lstStyle/>
          <a:p>
            <a:endParaRPr lang="en-US" smtClean="0"/>
          </a:p>
        </p:txBody>
      </p:sp>
      <p:pic>
        <p:nvPicPr>
          <p:cNvPr id="51204" name="Picture 2" descr="C:\Users\ehopk.NFNT1\AppData\Local\Microsoft\Windows\Temporary Internet Files\Content.Outlook\M0WJPJ5U\Varsity FH 204.jpg"/>
          <p:cNvPicPr>
            <a:picLocks noChangeAspect="1" noChangeArrowheads="1"/>
          </p:cNvPicPr>
          <p:nvPr/>
        </p:nvPicPr>
        <p:blipFill>
          <a:blip r:embed="rId2" cstate="print"/>
          <a:srcRect/>
          <a:stretch>
            <a:fillRect/>
          </a:stretch>
        </p:blipFill>
        <p:spPr bwMode="auto">
          <a:xfrm>
            <a:off x="2690813" y="3646488"/>
            <a:ext cx="3663950" cy="244475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Official Signals</a:t>
            </a:r>
          </a:p>
        </p:txBody>
      </p:sp>
      <p:sp>
        <p:nvSpPr>
          <p:cNvPr id="58371" name="Rectangle 3"/>
          <p:cNvSpPr>
            <a:spLocks noGrp="1" noChangeArrowheads="1"/>
          </p:cNvSpPr>
          <p:nvPr>
            <p:ph type="body" idx="1"/>
          </p:nvPr>
        </p:nvSpPr>
        <p:spPr/>
        <p:txBody>
          <a:bodyPr/>
          <a:lstStyle/>
          <a:p>
            <a:pPr>
              <a:defRPr/>
            </a:pPr>
            <a:r>
              <a:rPr lang="en-US" dirty="0" smtClean="0"/>
              <a:t>Modify:  13.  </a:t>
            </a:r>
            <a:r>
              <a:rPr lang="en-US" b="1" dirty="0" smtClean="0"/>
              <a:t>Dangerous Play</a:t>
            </a:r>
            <a:r>
              <a:rPr lang="en-US" dirty="0" smtClean="0"/>
              <a:t> - </a:t>
            </a:r>
            <a:r>
              <a:rPr lang="en-US" strike="sngStrike" dirty="0" smtClean="0"/>
              <a:t>Arms extended forward, lower than waist, palms down.  Move the arms slowly up and down one time.</a:t>
            </a:r>
            <a:r>
              <a:rPr lang="en-US" dirty="0" smtClean="0"/>
              <a:t>  </a:t>
            </a:r>
            <a:r>
              <a:rPr lang="en-US" u="sng" dirty="0" smtClean="0"/>
              <a:t>Place one forearm diagonally across the chest.</a:t>
            </a:r>
            <a:endParaRPr lang="en-US" dirty="0" smtClean="0"/>
          </a:p>
          <a:p>
            <a:pPr>
              <a:defRPr/>
            </a:pPr>
            <a:r>
              <a:rPr lang="en-US" dirty="0" smtClean="0"/>
              <a:t> </a:t>
            </a:r>
          </a:p>
          <a:p>
            <a:pPr>
              <a:defRPr/>
            </a:pPr>
            <a:r>
              <a:rPr lang="en-US" b="1" dirty="0" smtClean="0"/>
              <a:t>Rationale: </a:t>
            </a:r>
            <a:r>
              <a:rPr lang="en-US" dirty="0" smtClean="0"/>
              <a:t>Consistent with other levels’ mechanics.  Current NFHS signal for dangerous play is a calming motion and proposed change sends a stronger signal to player and coaches.</a:t>
            </a:r>
            <a:endParaRPr lang="en-US" dirty="0"/>
          </a:p>
        </p:txBody>
      </p:sp>
      <p:sp>
        <p:nvSpPr>
          <p:cNvPr id="52228" name="Slide Number Placeholder 3"/>
          <p:cNvSpPr>
            <a:spLocks noGrp="1"/>
          </p:cNvSpPr>
          <p:nvPr>
            <p:ph type="sldNum" sz="quarter" idx="10"/>
          </p:nvPr>
        </p:nvSpPr>
        <p:spPr>
          <a:noFill/>
        </p:spPr>
        <p:txBody>
          <a:bodyPr/>
          <a:lstStyle/>
          <a:p>
            <a:r>
              <a:rPr lang="en-US" smtClean="0"/>
              <a:t>| </a:t>
            </a:r>
            <a:fld id="{6BBE365E-AD56-4E48-89F2-A7AE6E9325F5}" type="slidenum">
              <a:rPr lang="en-US" smtClean="0"/>
              <a:pPr/>
              <a:t>51</a:t>
            </a:fld>
            <a:r>
              <a:rPr lang="en-US"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Official Signals</a:t>
            </a:r>
          </a:p>
        </p:txBody>
      </p:sp>
      <p:sp>
        <p:nvSpPr>
          <p:cNvPr id="59395" name="Content Placeholder 2"/>
          <p:cNvSpPr>
            <a:spLocks noGrp="1"/>
          </p:cNvSpPr>
          <p:nvPr>
            <p:ph idx="1"/>
          </p:nvPr>
        </p:nvSpPr>
        <p:spPr/>
        <p:txBody>
          <a:bodyPr/>
          <a:lstStyle/>
          <a:p>
            <a:pPr>
              <a:defRPr/>
            </a:pPr>
            <a:r>
              <a:rPr lang="en-US" dirty="0" smtClean="0"/>
              <a:t>Modify:  16.  </a:t>
            </a:r>
            <a:r>
              <a:rPr lang="en-US" b="1" dirty="0" smtClean="0"/>
              <a:t>Bully</a:t>
            </a:r>
            <a:r>
              <a:rPr lang="en-US" dirty="0" smtClean="0"/>
              <a:t> - </a:t>
            </a:r>
            <a:r>
              <a:rPr lang="en-US" strike="sngStrike" dirty="0" smtClean="0"/>
              <a:t>Extend both arms in front of body, below the waist with palms touching, then move the arms and hands from one side to the other one time</a:t>
            </a:r>
            <a:r>
              <a:rPr lang="en-US" dirty="0" smtClean="0"/>
              <a:t>.  </a:t>
            </a:r>
            <a:r>
              <a:rPr lang="en-US" u="sng" dirty="0" smtClean="0"/>
              <a:t>Move hands alternately up and down in front of body with palms facing each other .</a:t>
            </a:r>
            <a:endParaRPr lang="en-US" dirty="0" smtClean="0"/>
          </a:p>
          <a:p>
            <a:pPr>
              <a:buFont typeface="Wingdings" pitchFamily="2" charset="2"/>
              <a:buNone/>
              <a:defRPr/>
            </a:pPr>
            <a:endParaRPr lang="en-US" dirty="0" smtClean="0"/>
          </a:p>
          <a:p>
            <a:pPr>
              <a:defRPr/>
            </a:pPr>
            <a:r>
              <a:rPr lang="en-US" b="1" dirty="0" smtClean="0"/>
              <a:t>Rationale: </a:t>
            </a:r>
            <a:r>
              <a:rPr lang="en-US" dirty="0" smtClean="0"/>
              <a:t>Proposed change to bully gives a clearer indication of the mechanics of the action , current NFHS signal could be confused with the “no goal” signal.</a:t>
            </a:r>
          </a:p>
          <a:p>
            <a:pPr>
              <a:defRPr/>
            </a:pPr>
            <a:endParaRPr lang="en-US" dirty="0" smtClean="0"/>
          </a:p>
        </p:txBody>
      </p:sp>
      <p:sp>
        <p:nvSpPr>
          <p:cNvPr id="53252" name="Slide Number Placeholder 3"/>
          <p:cNvSpPr>
            <a:spLocks noGrp="1"/>
          </p:cNvSpPr>
          <p:nvPr>
            <p:ph type="sldNum" sz="quarter" idx="10"/>
          </p:nvPr>
        </p:nvSpPr>
        <p:spPr>
          <a:noFill/>
        </p:spPr>
        <p:txBody>
          <a:bodyPr/>
          <a:lstStyle/>
          <a:p>
            <a:r>
              <a:rPr lang="en-US" smtClean="0"/>
              <a:t>| </a:t>
            </a:r>
            <a:fld id="{EA69EC2A-A0E5-49EE-AD1B-ED62BE8EA957}" type="slidenum">
              <a:rPr lang="en-US" smtClean="0"/>
              <a:pPr/>
              <a:t>52</a:t>
            </a:fld>
            <a:r>
              <a:rPr lang="en-US" smtClean="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Official Signals</a:t>
            </a:r>
          </a:p>
        </p:txBody>
      </p:sp>
      <p:sp>
        <p:nvSpPr>
          <p:cNvPr id="54275" name="Content Placeholder 2"/>
          <p:cNvSpPr>
            <a:spLocks noGrp="1"/>
          </p:cNvSpPr>
          <p:nvPr>
            <p:ph idx="1"/>
          </p:nvPr>
        </p:nvSpPr>
        <p:spPr/>
        <p:txBody>
          <a:bodyPr/>
          <a:lstStyle/>
          <a:p>
            <a:r>
              <a:rPr lang="en-US" smtClean="0"/>
              <a:t>Modify: New 22.  </a:t>
            </a:r>
            <a:r>
              <a:rPr lang="en-US" b="1" u="sng" smtClean="0"/>
              <a:t>5-Yard Distance</a:t>
            </a:r>
            <a:r>
              <a:rPr lang="en-US" u="sng" smtClean="0"/>
              <a:t> - Extend one arm straight up in the air showing an open hand with all fingers extended.</a:t>
            </a:r>
            <a:endParaRPr lang="en-US" smtClean="0"/>
          </a:p>
          <a:p>
            <a:pPr>
              <a:buFont typeface="Wingdings" pitchFamily="2" charset="2"/>
              <a:buNone/>
            </a:pPr>
            <a:r>
              <a:rPr lang="en-US" smtClean="0"/>
              <a:t> </a:t>
            </a:r>
          </a:p>
          <a:p>
            <a:r>
              <a:rPr lang="en-US" smtClean="0"/>
              <a:t> </a:t>
            </a:r>
            <a:r>
              <a:rPr lang="en-US" b="1" smtClean="0"/>
              <a:t>Rationale: </a:t>
            </a:r>
            <a:r>
              <a:rPr lang="en-US" smtClean="0"/>
              <a:t>New signal for 5-yard infringement would improve official to player communication.</a:t>
            </a:r>
          </a:p>
        </p:txBody>
      </p:sp>
      <p:sp>
        <p:nvSpPr>
          <p:cNvPr id="54276" name="Slide Number Placeholder 3"/>
          <p:cNvSpPr>
            <a:spLocks noGrp="1"/>
          </p:cNvSpPr>
          <p:nvPr>
            <p:ph type="sldNum" sz="quarter" idx="10"/>
          </p:nvPr>
        </p:nvSpPr>
        <p:spPr>
          <a:noFill/>
        </p:spPr>
        <p:txBody>
          <a:bodyPr/>
          <a:lstStyle/>
          <a:p>
            <a:r>
              <a:rPr lang="en-US" smtClean="0"/>
              <a:t>| </a:t>
            </a:r>
            <a:fld id="{6A63EB21-A023-4A6B-B2AE-A0D26227059F}" type="slidenum">
              <a:rPr lang="en-US" smtClean="0"/>
              <a:pPr/>
              <a:t>53</a:t>
            </a:fld>
            <a:r>
              <a:rPr lang="en-US" smtClean="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p:txBody>
          <a:bodyPr/>
          <a:lstStyle/>
          <a:p>
            <a:r>
              <a:rPr lang="en-US" smtClean="0"/>
              <a:t>2013 POINTS OF EMPHASIS</a:t>
            </a:r>
          </a:p>
        </p:txBody>
      </p:sp>
      <p:sp>
        <p:nvSpPr>
          <p:cNvPr id="55299" name="Subtitle 2"/>
          <p:cNvSpPr>
            <a:spLocks noGrp="1"/>
          </p:cNvSpPr>
          <p:nvPr>
            <p:ph type="subTitle" idx="1"/>
          </p:nvPr>
        </p:nvSpPr>
        <p:spPr/>
        <p:txBody>
          <a:bodyPr/>
          <a:lstStyle/>
          <a:p>
            <a:endParaRPr lang="en-US" smtClean="0"/>
          </a:p>
        </p:txBody>
      </p:sp>
      <p:pic>
        <p:nvPicPr>
          <p:cNvPr id="55300" name="Picture 2" descr="C:\Users\ehopk.NFNT1\AppData\Local\Microsoft\Windows\Temporary Internet Files\Content.Outlook\M0WJPJ5U\Varsity FH 118.jpg"/>
          <p:cNvPicPr>
            <a:picLocks noChangeAspect="1" noChangeArrowheads="1"/>
          </p:cNvPicPr>
          <p:nvPr/>
        </p:nvPicPr>
        <p:blipFill>
          <a:blip r:embed="rId2" cstate="print"/>
          <a:srcRect/>
          <a:stretch>
            <a:fillRect/>
          </a:stretch>
        </p:blipFill>
        <p:spPr bwMode="auto">
          <a:xfrm>
            <a:off x="2763838" y="3654425"/>
            <a:ext cx="3595687" cy="239871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Use of Cards</a:t>
            </a:r>
          </a:p>
        </p:txBody>
      </p:sp>
      <p:sp>
        <p:nvSpPr>
          <p:cNvPr id="56323" name="Rectangle 3"/>
          <p:cNvSpPr>
            <a:spLocks noGrp="1" noChangeArrowheads="1"/>
          </p:cNvSpPr>
          <p:nvPr>
            <p:ph type="body" idx="1"/>
          </p:nvPr>
        </p:nvSpPr>
        <p:spPr/>
        <p:txBody>
          <a:bodyPr/>
          <a:lstStyle/>
          <a:p>
            <a:pPr eaLnBrk="1" hangingPunct="1"/>
            <a:r>
              <a:rPr lang="en-US" smtClean="0"/>
              <a:t>When used properly, cards are a teaching tool.  By issuing a card, the official informs players, coaches and spectators that an infraction of the rules has occurred and is being addressed.  A second similar offense by a teammate may result in the next upgraded card.  </a:t>
            </a:r>
          </a:p>
          <a:p>
            <a:pPr eaLnBrk="1" hangingPunct="1">
              <a:buFont typeface="Wingdings" pitchFamily="2" charset="2"/>
              <a:buNone/>
            </a:pPr>
            <a:endParaRPr lang="en-US" smtClean="0"/>
          </a:p>
        </p:txBody>
      </p:sp>
      <p:sp>
        <p:nvSpPr>
          <p:cNvPr id="56324" name="Slide Number Placeholder 3"/>
          <p:cNvSpPr>
            <a:spLocks noGrp="1"/>
          </p:cNvSpPr>
          <p:nvPr>
            <p:ph type="sldNum" sz="quarter" idx="10"/>
          </p:nvPr>
        </p:nvSpPr>
        <p:spPr>
          <a:noFill/>
        </p:spPr>
        <p:txBody>
          <a:bodyPr/>
          <a:lstStyle/>
          <a:p>
            <a:r>
              <a:rPr lang="en-US" smtClean="0"/>
              <a:t>| </a:t>
            </a:r>
            <a:fld id="{5CEDB8DE-5B67-4DB9-B9AD-736AA3173E26}" type="slidenum">
              <a:rPr lang="en-US" smtClean="0"/>
              <a:pPr/>
              <a:t>55</a:t>
            </a:fld>
            <a:r>
              <a:rPr lang="en-US"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Proper Use of Equipment</a:t>
            </a:r>
          </a:p>
        </p:txBody>
      </p:sp>
      <p:sp>
        <p:nvSpPr>
          <p:cNvPr id="57347" name="Content Placeholder 2"/>
          <p:cNvSpPr>
            <a:spLocks noGrp="1"/>
          </p:cNvSpPr>
          <p:nvPr>
            <p:ph idx="1"/>
          </p:nvPr>
        </p:nvSpPr>
        <p:spPr/>
        <p:txBody>
          <a:bodyPr/>
          <a:lstStyle/>
          <a:p>
            <a:r>
              <a:rPr lang="en-US" smtClean="0"/>
              <a:t>With the standardization of the performance of protective eyewear, it is incumbent upon the coaches and players to properly use the equipment as it was intended.  Combining various protective devices is potentially harmful and immediately voids any manufacturer’s warranty.  By rule, required equipment shall not be modified and shall be worn as intended by the manufacturer. (1-6-7) </a:t>
            </a:r>
          </a:p>
          <a:p>
            <a:endParaRPr lang="en-US" smtClean="0"/>
          </a:p>
        </p:txBody>
      </p:sp>
      <p:sp>
        <p:nvSpPr>
          <p:cNvPr id="57348" name="Slide Number Placeholder 3"/>
          <p:cNvSpPr>
            <a:spLocks noGrp="1"/>
          </p:cNvSpPr>
          <p:nvPr>
            <p:ph type="sldNum" sz="quarter" idx="10"/>
          </p:nvPr>
        </p:nvSpPr>
        <p:spPr>
          <a:noFill/>
        </p:spPr>
        <p:txBody>
          <a:bodyPr/>
          <a:lstStyle/>
          <a:p>
            <a:r>
              <a:rPr lang="en-US" smtClean="0"/>
              <a:t>| </a:t>
            </a:r>
            <a:fld id="{B83F3558-55B4-496F-A121-C29E133FBC12}" type="slidenum">
              <a:rPr lang="en-US" smtClean="0"/>
              <a:pPr/>
              <a:t>56</a:t>
            </a:fld>
            <a:r>
              <a:rPr lang="en-US" smtClean="0"/>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Proper Use of Equipment</a:t>
            </a:r>
            <a:br>
              <a:rPr lang="en-US" smtClean="0"/>
            </a:br>
            <a:r>
              <a:rPr lang="en-US" smtClean="0"/>
              <a:t>(cont.)</a:t>
            </a:r>
          </a:p>
        </p:txBody>
      </p:sp>
      <p:sp>
        <p:nvSpPr>
          <p:cNvPr id="58371" name="Rectangle 3"/>
          <p:cNvSpPr>
            <a:spLocks noGrp="1" noChangeArrowheads="1"/>
          </p:cNvSpPr>
          <p:nvPr>
            <p:ph type="body" idx="1"/>
          </p:nvPr>
        </p:nvSpPr>
        <p:spPr/>
        <p:txBody>
          <a:bodyPr/>
          <a:lstStyle/>
          <a:p>
            <a:pPr eaLnBrk="1" hangingPunct="1"/>
            <a:r>
              <a:rPr lang="en-US" smtClean="0"/>
              <a:t>Manufacturer’s spend hundreds of hours and thousands of dollars researching and testing products before they are released to the public.  They ensure that their products will perform at the highest level possible if it is worn properly.  The NFHS makes a significant investment in time and resources to consider what is appropriate equipment for field hockey, for the sole purpose of minimizing risk.</a:t>
            </a:r>
          </a:p>
        </p:txBody>
      </p:sp>
      <p:sp>
        <p:nvSpPr>
          <p:cNvPr id="58372" name="Slide Number Placeholder 3"/>
          <p:cNvSpPr>
            <a:spLocks noGrp="1"/>
          </p:cNvSpPr>
          <p:nvPr>
            <p:ph type="sldNum" sz="quarter" idx="10"/>
          </p:nvPr>
        </p:nvSpPr>
        <p:spPr>
          <a:noFill/>
        </p:spPr>
        <p:txBody>
          <a:bodyPr/>
          <a:lstStyle/>
          <a:p>
            <a:r>
              <a:rPr lang="en-US" smtClean="0"/>
              <a:t>| </a:t>
            </a:r>
            <a:fld id="{EC6D78CE-ED53-4EA8-A5FE-9D0C1C40ACBB}" type="slidenum">
              <a:rPr lang="en-US" smtClean="0"/>
              <a:pPr/>
              <a:t>57</a:t>
            </a:fld>
            <a:r>
              <a:rPr lang="en-US" smtClean="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Leaving Team Area</a:t>
            </a:r>
          </a:p>
        </p:txBody>
      </p:sp>
      <p:sp>
        <p:nvSpPr>
          <p:cNvPr id="59395" name="Content Placeholder 2"/>
          <p:cNvSpPr>
            <a:spLocks noGrp="1"/>
          </p:cNvSpPr>
          <p:nvPr>
            <p:ph idx="1"/>
          </p:nvPr>
        </p:nvSpPr>
        <p:spPr/>
        <p:txBody>
          <a:bodyPr/>
          <a:lstStyle/>
          <a:p>
            <a:r>
              <a:rPr lang="en-US" smtClean="0"/>
              <a:t>The lines of a field hockey field have been designed for a distinct separation of various areas on the field.  These areas are designated for the safety of the players, coaches, officials, and fans.  If everyone remains in their areas, this reduces the risk of anyone getting injured.  There is no reason to leave the team area other than replacing someone who is injured, halftime, end of the game, substitution or being beckoned by the game official.  This is another form of minimizing risk.</a:t>
            </a:r>
          </a:p>
          <a:p>
            <a:endParaRPr lang="en-US" smtClean="0"/>
          </a:p>
        </p:txBody>
      </p:sp>
      <p:sp>
        <p:nvSpPr>
          <p:cNvPr id="59396" name="Slide Number Placeholder 3"/>
          <p:cNvSpPr>
            <a:spLocks noGrp="1"/>
          </p:cNvSpPr>
          <p:nvPr>
            <p:ph type="sldNum" sz="quarter" idx="10"/>
          </p:nvPr>
        </p:nvSpPr>
        <p:spPr>
          <a:noFill/>
        </p:spPr>
        <p:txBody>
          <a:bodyPr/>
          <a:lstStyle/>
          <a:p>
            <a:r>
              <a:rPr lang="en-US" smtClean="0"/>
              <a:t>| </a:t>
            </a:r>
            <a:fld id="{52CF4270-BE8A-47E0-8253-FB4A306066B2}" type="slidenum">
              <a:rPr lang="en-US" smtClean="0"/>
              <a:pPr/>
              <a:t>58</a:t>
            </a:fld>
            <a:r>
              <a:rPr lang="en-US" smtClean="0"/>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Sideline Encroachment</a:t>
            </a:r>
          </a:p>
        </p:txBody>
      </p:sp>
      <p:sp>
        <p:nvSpPr>
          <p:cNvPr id="60419" name="Content Placeholder 2"/>
          <p:cNvSpPr>
            <a:spLocks noGrp="1"/>
          </p:cNvSpPr>
          <p:nvPr>
            <p:ph idx="1"/>
          </p:nvPr>
        </p:nvSpPr>
        <p:spPr/>
        <p:txBody>
          <a:bodyPr/>
          <a:lstStyle/>
          <a:p>
            <a:r>
              <a:rPr lang="en-US" smtClean="0"/>
              <a:t>It is important not to allow sideline encroachment during a contest.  There are many groups involved in a field hockey game and their roles are interconnected.  The players, substitutes, bench personnel, officials, ball shaggers, and table staff that consists of scorer and timekeeper all have key roles in the game and need to be able to do their respective jobs unencumbered of clutter and needless bodies blocking their view or field access.  </a:t>
            </a:r>
          </a:p>
          <a:p>
            <a:pPr>
              <a:buFont typeface="Wingdings" pitchFamily="2" charset="2"/>
              <a:buNone/>
            </a:pPr>
            <a:endParaRPr lang="en-US" smtClean="0"/>
          </a:p>
        </p:txBody>
      </p:sp>
      <p:sp>
        <p:nvSpPr>
          <p:cNvPr id="60420" name="Slide Number Placeholder 3"/>
          <p:cNvSpPr>
            <a:spLocks noGrp="1"/>
          </p:cNvSpPr>
          <p:nvPr>
            <p:ph type="sldNum" sz="quarter" idx="10"/>
          </p:nvPr>
        </p:nvSpPr>
        <p:spPr>
          <a:noFill/>
        </p:spPr>
        <p:txBody>
          <a:bodyPr/>
          <a:lstStyle/>
          <a:p>
            <a:r>
              <a:rPr lang="en-US" smtClean="0"/>
              <a:t>| </a:t>
            </a:r>
            <a:fld id="{9C3E8EB3-30FC-4255-AF0C-6C5F10DBD256}" type="slidenum">
              <a:rPr lang="en-US" smtClean="0"/>
              <a:pPr/>
              <a:t>59</a:t>
            </a:fld>
            <a:r>
              <a:rPr lang="en-US"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Rule 3-3-9</a:t>
            </a:r>
          </a:p>
        </p:txBody>
      </p:sp>
      <p:sp>
        <p:nvSpPr>
          <p:cNvPr id="9219" name="Content Placeholder 2"/>
          <p:cNvSpPr>
            <a:spLocks noGrp="1"/>
          </p:cNvSpPr>
          <p:nvPr>
            <p:ph idx="1"/>
          </p:nvPr>
        </p:nvSpPr>
        <p:spPr/>
        <p:txBody>
          <a:bodyPr/>
          <a:lstStyle/>
          <a:p>
            <a:pPr>
              <a:defRPr/>
            </a:pPr>
            <a:r>
              <a:rPr lang="en-US" dirty="0" smtClean="0"/>
              <a:t>Modify </a:t>
            </a:r>
            <a:r>
              <a:rPr lang="en-US" b="1" dirty="0" smtClean="0"/>
              <a:t>ART 9...Self-pass</a:t>
            </a:r>
            <a:r>
              <a:rPr lang="en-US" dirty="0" smtClean="0"/>
              <a:t> </a:t>
            </a:r>
            <a:r>
              <a:rPr lang="en-US" strike="sngStrike" dirty="0" smtClean="0"/>
              <a:t>is a legal stroke for putting the ball into play for a free hit, 16-yard hit, center pass and side-in</a:t>
            </a:r>
            <a:r>
              <a:rPr lang="en-US" dirty="0" smtClean="0"/>
              <a:t>. </a:t>
            </a:r>
            <a:r>
              <a:rPr lang="en-US" strike="sngStrike" dirty="0" smtClean="0"/>
              <a:t>The self-pass requires that there is a clear separation between the initial touch and any subsequent play on the ball.</a:t>
            </a:r>
            <a:r>
              <a:rPr lang="en-US" dirty="0" smtClean="0"/>
              <a:t> </a:t>
            </a:r>
            <a:r>
              <a:rPr lang="en-US" u="sng" dirty="0" smtClean="0"/>
              <a:t>is a legal technique for putting the ball into play for a free hit, 16-yard hit, center pass, long hit and side-in. </a:t>
            </a:r>
            <a:r>
              <a:rPr lang="en-US" u="sng" strike="sngStrike" dirty="0" smtClean="0"/>
              <a:t> </a:t>
            </a:r>
            <a:endParaRPr lang="en-US" u="sng" dirty="0" smtClean="0"/>
          </a:p>
          <a:p>
            <a:pPr>
              <a:buFont typeface="Wingdings" pitchFamily="2" charset="2"/>
              <a:buNone/>
              <a:defRPr/>
            </a:pPr>
            <a:endParaRPr lang="en-US" dirty="0" smtClean="0"/>
          </a:p>
          <a:p>
            <a:pPr>
              <a:defRPr/>
            </a:pPr>
            <a:r>
              <a:rPr lang="en-US" sz="2000" b="1" dirty="0" smtClean="0"/>
              <a:t>Rationale:</a:t>
            </a:r>
            <a:r>
              <a:rPr lang="en-US" sz="2000" dirty="0" smtClean="0"/>
              <a:t> This would bring the self pass in-line with other levels of the game, but also eliminate the “clear separation between the initial touch &amp; any subsequent play on the ball.” </a:t>
            </a:r>
          </a:p>
        </p:txBody>
      </p:sp>
      <p:sp>
        <p:nvSpPr>
          <p:cNvPr id="9220" name="Slide Number Placeholder 3"/>
          <p:cNvSpPr>
            <a:spLocks noGrp="1"/>
          </p:cNvSpPr>
          <p:nvPr>
            <p:ph type="sldNum" sz="quarter" idx="10"/>
          </p:nvPr>
        </p:nvSpPr>
        <p:spPr>
          <a:noFill/>
        </p:spPr>
        <p:txBody>
          <a:bodyPr/>
          <a:lstStyle/>
          <a:p>
            <a:r>
              <a:rPr lang="en-US" smtClean="0"/>
              <a:t>| </a:t>
            </a:r>
            <a:fld id="{41C0AD29-31EC-41F9-B16C-76CE25C89B30}" type="slidenum">
              <a:rPr lang="en-US" smtClean="0"/>
              <a:pPr/>
              <a:t>6</a:t>
            </a:fld>
            <a:r>
              <a:rPr lang="en-US" smtClean="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Proper Use of Mechanics</a:t>
            </a:r>
          </a:p>
        </p:txBody>
      </p:sp>
      <p:sp>
        <p:nvSpPr>
          <p:cNvPr id="61443" name="Content Placeholder 2"/>
          <p:cNvSpPr>
            <a:spLocks noGrp="1"/>
          </p:cNvSpPr>
          <p:nvPr>
            <p:ph idx="1"/>
          </p:nvPr>
        </p:nvSpPr>
        <p:spPr/>
        <p:txBody>
          <a:bodyPr/>
          <a:lstStyle/>
          <a:p>
            <a:r>
              <a:rPr lang="en-US" smtClean="0"/>
              <a:t>The typical high school official goes through extensive training so they can develop consistent, proper mechanics.  They do this to ensure that the players have a positive experience and understand when a foul or misconduct occurs.  Coaches rely on these mechanics to understand what was called so they in turn can educate their players.  Fans appreciate crisp mechanics and clear signals so they can keep track of the action on the field and stay connected with the players.  </a:t>
            </a:r>
          </a:p>
        </p:txBody>
      </p:sp>
      <p:sp>
        <p:nvSpPr>
          <p:cNvPr id="61444" name="Slide Number Placeholder 3"/>
          <p:cNvSpPr>
            <a:spLocks noGrp="1"/>
          </p:cNvSpPr>
          <p:nvPr>
            <p:ph type="sldNum" sz="quarter" idx="10"/>
          </p:nvPr>
        </p:nvSpPr>
        <p:spPr>
          <a:noFill/>
        </p:spPr>
        <p:txBody>
          <a:bodyPr/>
          <a:lstStyle/>
          <a:p>
            <a:r>
              <a:rPr lang="en-US" smtClean="0"/>
              <a:t>| </a:t>
            </a:r>
            <a:fld id="{D041C26B-2FE3-463C-AE7B-6287EDA158B1}" type="slidenum">
              <a:rPr lang="en-US" smtClean="0"/>
              <a:pPr/>
              <a:t>60</a:t>
            </a:fld>
            <a:r>
              <a:rPr lang="en-US" smtClean="0"/>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Proper Use of Mechanics</a:t>
            </a:r>
            <a:br>
              <a:rPr lang="en-US" smtClean="0"/>
            </a:br>
            <a:r>
              <a:rPr lang="en-US" smtClean="0"/>
              <a:t>(cont.)</a:t>
            </a:r>
          </a:p>
        </p:txBody>
      </p:sp>
      <p:sp>
        <p:nvSpPr>
          <p:cNvPr id="62467" name="Content Placeholder 2"/>
          <p:cNvSpPr>
            <a:spLocks noGrp="1"/>
          </p:cNvSpPr>
          <p:nvPr>
            <p:ph idx="1"/>
          </p:nvPr>
        </p:nvSpPr>
        <p:spPr/>
        <p:txBody>
          <a:bodyPr/>
          <a:lstStyle/>
          <a:p>
            <a:r>
              <a:rPr lang="en-US" smtClean="0"/>
              <a:t>Good mechanics is also the key to communicating with the other official and table personnel.  The safety of the players depends on good mechanics applied consistently by both officials.  Eye contact, proper positioning, anticipation of play all contribute to the vital success of good game management.</a:t>
            </a:r>
          </a:p>
          <a:p>
            <a:pPr>
              <a:buFont typeface="Wingdings" pitchFamily="2" charset="2"/>
              <a:buNone/>
            </a:pPr>
            <a:endParaRPr lang="en-US" smtClean="0"/>
          </a:p>
        </p:txBody>
      </p:sp>
      <p:sp>
        <p:nvSpPr>
          <p:cNvPr id="62468" name="Slide Number Placeholder 3"/>
          <p:cNvSpPr>
            <a:spLocks noGrp="1"/>
          </p:cNvSpPr>
          <p:nvPr>
            <p:ph type="sldNum" sz="quarter" idx="10"/>
          </p:nvPr>
        </p:nvSpPr>
        <p:spPr>
          <a:noFill/>
        </p:spPr>
        <p:txBody>
          <a:bodyPr/>
          <a:lstStyle/>
          <a:p>
            <a:r>
              <a:rPr lang="en-US" smtClean="0"/>
              <a:t>| </a:t>
            </a:r>
            <a:fld id="{8C863D03-CD60-4E22-AF7E-58B75852FFEB}" type="slidenum">
              <a:rPr lang="en-US" smtClean="0"/>
              <a:pPr/>
              <a:t>61</a:t>
            </a:fld>
            <a:r>
              <a:rPr lang="en-US" smtClean="0"/>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ctrTitle"/>
          </p:nvPr>
        </p:nvSpPr>
        <p:spPr/>
        <p:txBody>
          <a:bodyPr/>
          <a:lstStyle/>
          <a:p>
            <a:r>
              <a:rPr lang="en-US" smtClean="0"/>
              <a:t>Corrections</a:t>
            </a:r>
          </a:p>
        </p:txBody>
      </p:sp>
      <p:sp>
        <p:nvSpPr>
          <p:cNvPr id="63491" name="Subtitle 4"/>
          <p:cNvSpPr>
            <a:spLocks noGrp="1"/>
          </p:cNvSpPr>
          <p:nvPr>
            <p:ph type="subTitle" idx="1"/>
          </p:nvPr>
        </p:nvSpPr>
        <p:spPr/>
        <p:txBody>
          <a:bodyPr/>
          <a:lstStyle/>
          <a:p>
            <a:endParaRPr lang="en-US"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Rule 12-1-1 PEN 1</a:t>
            </a:r>
          </a:p>
        </p:txBody>
      </p:sp>
      <p:sp>
        <p:nvSpPr>
          <p:cNvPr id="64515" name="Content Placeholder 2"/>
          <p:cNvSpPr>
            <a:spLocks noGrp="1"/>
          </p:cNvSpPr>
          <p:nvPr>
            <p:ph idx="1"/>
          </p:nvPr>
        </p:nvSpPr>
        <p:spPr/>
        <p:txBody>
          <a:bodyPr/>
          <a:lstStyle/>
          <a:p>
            <a:r>
              <a:rPr lang="en-US" b="1" dirty="0" smtClean="0"/>
              <a:t>PENALTIES:</a:t>
            </a:r>
          </a:p>
          <a:p>
            <a:pPr marL="971550" lvl="1" indent="-514350">
              <a:buFontTx/>
              <a:buNone/>
            </a:pPr>
            <a:r>
              <a:rPr lang="en-US" b="1" dirty="0" smtClean="0"/>
              <a:t>1.	</a:t>
            </a:r>
            <a:r>
              <a:rPr lang="en-US" b="1" u="sng" dirty="0" smtClean="0"/>
              <a:t>First offense, a green card shall be issued to the offender and the head coach.  The warning shall be recorded in the scorebook.</a:t>
            </a:r>
          </a:p>
          <a:p>
            <a:pPr marL="971550" lvl="1" indent="-514350">
              <a:buFontTx/>
              <a:buNone/>
            </a:pPr>
            <a:r>
              <a:rPr lang="en-US" b="1" dirty="0" smtClean="0"/>
              <a:t>Replace the current language in the 2013-14 NFHS Rules Book with the above verbiage.</a:t>
            </a:r>
          </a:p>
        </p:txBody>
      </p:sp>
      <p:sp>
        <p:nvSpPr>
          <p:cNvPr id="64516" name="Slide Number Placeholder 3"/>
          <p:cNvSpPr>
            <a:spLocks noGrp="1"/>
          </p:cNvSpPr>
          <p:nvPr>
            <p:ph type="sldNum" sz="quarter" idx="10"/>
          </p:nvPr>
        </p:nvSpPr>
        <p:spPr>
          <a:noFill/>
        </p:spPr>
        <p:txBody>
          <a:bodyPr/>
          <a:lstStyle/>
          <a:p>
            <a:r>
              <a:rPr lang="en-US" smtClean="0"/>
              <a:t>| </a:t>
            </a:r>
            <a:fld id="{589685FA-1EC7-4E7C-A018-5B1CD4646DE4}" type="slidenum">
              <a:rPr lang="en-US" smtClean="0"/>
              <a:pPr/>
              <a:t>63</a:t>
            </a:fld>
            <a:r>
              <a:rPr lang="en-US" smtClean="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11.2.9 Situation B</a:t>
            </a:r>
          </a:p>
        </p:txBody>
      </p:sp>
      <p:sp>
        <p:nvSpPr>
          <p:cNvPr id="65539" name="Content Placeholder 2"/>
          <p:cNvSpPr>
            <a:spLocks noGrp="1"/>
          </p:cNvSpPr>
          <p:nvPr>
            <p:ph idx="1"/>
          </p:nvPr>
        </p:nvSpPr>
        <p:spPr/>
        <p:txBody>
          <a:bodyPr/>
          <a:lstStyle/>
          <a:p>
            <a:r>
              <a:rPr lang="en-US" dirty="0" smtClean="0"/>
              <a:t>Red Team is awarded a penalty stroke.  Following the verbal “ready “ response from both participants but prior to the official’s whistle to start the stroke, the attacker flicks the ball into the goal cage.  No goal is awarded and the penalty stroke is retaken.  </a:t>
            </a:r>
            <a:r>
              <a:rPr lang="en-US" b="1" dirty="0" smtClean="0"/>
              <a:t>RULING: </a:t>
            </a:r>
            <a:r>
              <a:rPr lang="en-US" strike="sngStrike" dirty="0" smtClean="0"/>
              <a:t>Incorrect</a:t>
            </a:r>
            <a:r>
              <a:rPr lang="en-US" b="1" dirty="0" smtClean="0"/>
              <a:t> </a:t>
            </a:r>
            <a:r>
              <a:rPr lang="en-US" u="sng" dirty="0" smtClean="0"/>
              <a:t>Correct</a:t>
            </a:r>
            <a:r>
              <a:rPr lang="en-US" dirty="0" smtClean="0"/>
              <a:t> procedure.  </a:t>
            </a:r>
            <a:r>
              <a:rPr lang="en-US" b="1" dirty="0" smtClean="0"/>
              <a:t>COMMENT</a:t>
            </a:r>
            <a:r>
              <a:rPr lang="en-US" dirty="0" smtClean="0"/>
              <a:t>: </a:t>
            </a:r>
            <a:r>
              <a:rPr lang="en-US" strike="sngStrike" dirty="0" smtClean="0"/>
              <a:t>If the stroke is taken before the whistle, this is a foul by the attacker and the penalty stroke is ended</a:t>
            </a:r>
            <a:r>
              <a:rPr lang="en-US" dirty="0" smtClean="0"/>
              <a:t>.  </a:t>
            </a:r>
            <a:r>
              <a:rPr lang="en-US" u="sng" dirty="0" smtClean="0"/>
              <a:t>If the stroke is taken before the whistle and a goal is scored, the penalty stroke is taken again.</a:t>
            </a:r>
          </a:p>
        </p:txBody>
      </p:sp>
      <p:sp>
        <p:nvSpPr>
          <p:cNvPr id="65540" name="Slide Number Placeholder 3"/>
          <p:cNvSpPr>
            <a:spLocks noGrp="1"/>
          </p:cNvSpPr>
          <p:nvPr>
            <p:ph type="sldNum" sz="quarter" idx="10"/>
          </p:nvPr>
        </p:nvSpPr>
        <p:spPr>
          <a:noFill/>
        </p:spPr>
        <p:txBody>
          <a:bodyPr/>
          <a:lstStyle/>
          <a:p>
            <a:r>
              <a:rPr lang="en-US" smtClean="0"/>
              <a:t>| </a:t>
            </a:r>
            <a:fld id="{056BA8AE-128F-4E64-BD67-E45A3A45BDA6}" type="slidenum">
              <a:rPr lang="en-US" smtClean="0"/>
              <a:pPr/>
              <a:t>64</a:t>
            </a:fld>
            <a:r>
              <a:rPr lang="en-US" smtClean="0"/>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NFHS Sports Medicine</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294967295"/>
          </p:nvPr>
        </p:nvSpPr>
        <p:spPr>
          <a:xfrm>
            <a:off x="0" y="6423025"/>
            <a:ext cx="736600" cy="268288"/>
          </a:xfrm>
        </p:spPr>
        <p:txBody>
          <a:bodyPr/>
          <a:lstStyle/>
          <a:p>
            <a:pPr>
              <a:defRPr/>
            </a:pPr>
            <a:r>
              <a:rPr lang="en-US" smtClean="0"/>
              <a:t>| </a:t>
            </a:r>
            <a:fld id="{834DF071-1FFF-4649-BC8A-8691BF786A42}" type="slidenum">
              <a:rPr lang="en-US" smtClean="0"/>
              <a:pPr>
                <a:defRPr/>
              </a:pPr>
              <a:t>65</a:t>
            </a:fld>
            <a:r>
              <a:rPr lang="en-US" smtClean="0"/>
              <a:t> |</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NFHS Sports Medicine</a:t>
            </a:r>
            <a:endParaRPr lang="en-US" dirty="0"/>
          </a:p>
        </p:txBody>
      </p:sp>
      <p:sp>
        <p:nvSpPr>
          <p:cNvPr id="3" name="Content Placeholder 2"/>
          <p:cNvSpPr>
            <a:spLocks noGrp="1"/>
          </p:cNvSpPr>
          <p:nvPr>
            <p:ph idx="1"/>
          </p:nvPr>
        </p:nvSpPr>
        <p:spPr/>
        <p:txBody>
          <a:bodyPr/>
          <a:lstStyle/>
          <a:p>
            <a:r>
              <a:rPr lang="en-US" sz="2400" dirty="0" smtClean="0"/>
              <a:t>The 2011-12 season has continued to have one of the lowest injury rates.</a:t>
            </a:r>
          </a:p>
          <a:p>
            <a:r>
              <a:rPr lang="en-US" sz="2400" dirty="0" smtClean="0"/>
              <a:t>Field Hockey injury rates have remained stable over the previous four year period.</a:t>
            </a:r>
          </a:p>
          <a:p>
            <a:r>
              <a:rPr lang="en-US" sz="2400" dirty="0" smtClean="0"/>
              <a:t>For the 2011-12 season:</a:t>
            </a:r>
          </a:p>
          <a:p>
            <a:pPr lvl="1"/>
            <a:r>
              <a:rPr lang="en-US" sz="2400" dirty="0" smtClean="0"/>
              <a:t>Strain/sprains injuries (44%)</a:t>
            </a:r>
          </a:p>
          <a:p>
            <a:pPr lvl="1"/>
            <a:r>
              <a:rPr lang="en-US" sz="2400" dirty="0" smtClean="0"/>
              <a:t>Head/face injuries (25.4%) remained the most common injured body site</a:t>
            </a:r>
          </a:p>
          <a:p>
            <a:pPr lvl="1"/>
            <a:r>
              <a:rPr lang="en-US" sz="2400" dirty="0" smtClean="0"/>
              <a:t>Hip/thigh/upper leg injuries (20.9%)</a:t>
            </a:r>
          </a:p>
          <a:p>
            <a:pPr lvl="1"/>
            <a:r>
              <a:rPr lang="en-US" sz="2400" dirty="0" smtClean="0"/>
              <a:t>Concussions (18.7%)</a:t>
            </a:r>
          </a:p>
          <a:p>
            <a:r>
              <a:rPr lang="en-US" sz="2400" dirty="0" smtClean="0"/>
              <a:t>2012-13 injury data will be released August 31</a:t>
            </a:r>
            <a:r>
              <a:rPr lang="en-US" sz="2400" baseline="30000" dirty="0" smtClean="0"/>
              <a:t>st</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r>
              <a:rPr lang="en-US" smtClean="0"/>
              <a:t>| </a:t>
            </a:r>
            <a:fld id="{834DF071-1FFF-4649-BC8A-8691BF786A42}" type="slidenum">
              <a:rPr lang="en-US" smtClean="0"/>
              <a:pPr>
                <a:defRPr/>
              </a:pPr>
              <a:t>66</a:t>
            </a:fld>
            <a:r>
              <a:rPr lang="en-US" smtClean="0"/>
              <a:t> |</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p:txBody>
          <a:bodyPr/>
          <a:lstStyle/>
          <a:p>
            <a:r>
              <a:rPr lang="en-US" smtClean="0"/>
              <a:t>NFHS Coaches Certification and Education Program Courses</a:t>
            </a:r>
          </a:p>
        </p:txBody>
      </p:sp>
      <p:sp>
        <p:nvSpPr>
          <p:cNvPr id="66563" name="Subtitle 2"/>
          <p:cNvSpPr>
            <a:spLocks noGrp="1"/>
          </p:cNvSpPr>
          <p:nvPr>
            <p:ph type="subTitle" idx="1"/>
          </p:nvPr>
        </p:nvSpPr>
        <p:spPr/>
        <p:txBody>
          <a:bodyPr/>
          <a:lstStyle/>
          <a:p>
            <a:endParaRPr lang="en-US" smtClean="0"/>
          </a:p>
        </p:txBody>
      </p:sp>
      <p:pic>
        <p:nvPicPr>
          <p:cNvPr id="66564" name="Picture 2" descr="C:\Users\ehopk.NFNT1\AppData\Local\Microsoft\Windows\Temporary Internet Files\Content.Outlook\M0WJPJ5U\Varsity FH 067.jpg"/>
          <p:cNvPicPr>
            <a:picLocks noChangeAspect="1" noChangeArrowheads="1"/>
          </p:cNvPicPr>
          <p:nvPr/>
        </p:nvPicPr>
        <p:blipFill>
          <a:blip r:embed="rId2" cstate="print"/>
          <a:srcRect/>
          <a:stretch>
            <a:fillRect/>
          </a:stretch>
        </p:blipFill>
        <p:spPr bwMode="auto">
          <a:xfrm>
            <a:off x="2771775" y="3630613"/>
            <a:ext cx="3546475" cy="236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 17"/>
          <p:cNvSpPr/>
          <p:nvPr/>
        </p:nvSpPr>
        <p:spPr>
          <a:xfrm rot="5400000">
            <a:off x="914400" y="3962400"/>
            <a:ext cx="838200" cy="685800"/>
          </a:xfrm>
          <a:prstGeom prst="homePlat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Pentagon 16"/>
          <p:cNvSpPr/>
          <p:nvPr/>
        </p:nvSpPr>
        <p:spPr>
          <a:xfrm rot="5400000">
            <a:off x="7391400" y="3962400"/>
            <a:ext cx="838200" cy="685800"/>
          </a:xfrm>
          <a:prstGeom prst="homePlat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Left-Right-Up Arrow 8"/>
          <p:cNvSpPr/>
          <p:nvPr/>
        </p:nvSpPr>
        <p:spPr>
          <a:xfrm rot="10800000">
            <a:off x="3962400" y="1752600"/>
            <a:ext cx="1295400" cy="1066800"/>
          </a:xfrm>
          <a:prstGeom prst="leftRightUpArrow">
            <a:avLst>
              <a:gd name="adj1" fmla="val 33905"/>
              <a:gd name="adj2" fmla="val 25000"/>
              <a:gd name="adj3" fmla="val 25000"/>
            </a:avLst>
          </a:prstGeom>
          <a:solidFill>
            <a:srgbClr val="FFFF00"/>
          </a:solidFill>
          <a:ln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012" name="Picture 2" descr="Creating a Safe and Respectful Environment.png">
            <a:hlinkClick r:id="rId3" action="ppaction://hlinkfile"/>
          </p:cNvPr>
          <p:cNvPicPr>
            <a:picLocks noChangeAspect="1"/>
          </p:cNvPicPr>
          <p:nvPr/>
        </p:nvPicPr>
        <p:blipFill>
          <a:blip r:embed="rId4" cstate="print"/>
          <a:srcRect b="15592"/>
          <a:stretch>
            <a:fillRect/>
          </a:stretch>
        </p:blipFill>
        <p:spPr bwMode="auto">
          <a:xfrm>
            <a:off x="0" y="4829175"/>
            <a:ext cx="3333750" cy="2028825"/>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
        <p:nvSpPr>
          <p:cNvPr id="67590" name="TextBox 6"/>
          <p:cNvSpPr txBox="1">
            <a:spLocks noChangeArrowheads="1"/>
          </p:cNvSpPr>
          <p:nvPr/>
        </p:nvSpPr>
        <p:spPr bwMode="auto">
          <a:xfrm>
            <a:off x="3962400" y="1828800"/>
            <a:ext cx="1295400" cy="461963"/>
          </a:xfrm>
          <a:prstGeom prst="rect">
            <a:avLst/>
          </a:prstGeom>
          <a:noFill/>
          <a:ln w="9525">
            <a:noFill/>
            <a:miter lim="800000"/>
            <a:headEnd/>
            <a:tailEnd/>
          </a:ln>
        </p:spPr>
        <p:txBody>
          <a:bodyPr>
            <a:spAutoFit/>
          </a:bodyPr>
          <a:lstStyle/>
          <a:p>
            <a:pPr algn="ctr"/>
            <a:r>
              <a:rPr lang="en-US" sz="2400">
                <a:solidFill>
                  <a:srgbClr val="0070C0"/>
                </a:solidFill>
              </a:rPr>
              <a:t>Free!</a:t>
            </a:r>
          </a:p>
        </p:txBody>
      </p:sp>
      <p:pic>
        <p:nvPicPr>
          <p:cNvPr id="43014" name="Picture 2" descr="Creating a Safe and Respectful Environment.png">
            <a:hlinkClick r:id="rId3" action="ppaction://hlinkfile"/>
          </p:cNvPr>
          <p:cNvPicPr>
            <a:picLocks noChangeAspect="1"/>
          </p:cNvPicPr>
          <p:nvPr/>
        </p:nvPicPr>
        <p:blipFill>
          <a:blip r:embed="rId5" cstate="print"/>
          <a:srcRect b="15789"/>
          <a:stretch>
            <a:fillRect/>
          </a:stretch>
        </p:blipFill>
        <p:spPr bwMode="auto">
          <a:xfrm>
            <a:off x="5791200" y="4826000"/>
            <a:ext cx="3352800" cy="2032000"/>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pic>
        <p:nvPicPr>
          <p:cNvPr id="43015" name="Picture 2" descr="Creating a Safe and Respectful Environment.png">
            <a:hlinkClick r:id="rId3" action="ppaction://hlinkfile"/>
          </p:cNvPr>
          <p:cNvPicPr>
            <a:picLocks noChangeAspect="1"/>
          </p:cNvPicPr>
          <p:nvPr/>
        </p:nvPicPr>
        <p:blipFill>
          <a:blip r:embed="rId6" cstate="print">
            <a:lum bright="10000"/>
          </a:blip>
          <a:srcRect/>
          <a:stretch>
            <a:fillRect/>
          </a:stretch>
        </p:blipFill>
        <p:spPr bwMode="auto">
          <a:xfrm>
            <a:off x="2590800" y="2952750"/>
            <a:ext cx="3733800" cy="2076450"/>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pic>
        <p:nvPicPr>
          <p:cNvPr id="43017" name="Picture 2" descr="Creating a Safe and Respectful Environment.png">
            <a:hlinkClick r:id="rId3" action="ppaction://hlinkfile"/>
          </p:cNvPr>
          <p:cNvPicPr>
            <a:picLocks noChangeAspect="1"/>
          </p:cNvPicPr>
          <p:nvPr/>
        </p:nvPicPr>
        <p:blipFill>
          <a:blip r:embed="rId7" cstate="print"/>
          <a:stretch>
            <a:fillRect/>
          </a:stretch>
        </p:blipFill>
        <p:spPr bwMode="auto">
          <a:xfrm>
            <a:off x="0" y="1397000"/>
            <a:ext cx="3733800" cy="2068513"/>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pic>
        <p:nvPicPr>
          <p:cNvPr id="43016" name="Picture 2" descr="Creating a Safe and Respectful Environment.png">
            <a:hlinkClick r:id="rId3" action="ppaction://hlinkfile"/>
          </p:cNvPr>
          <p:cNvPicPr>
            <a:picLocks noChangeAspect="1"/>
          </p:cNvPicPr>
          <p:nvPr/>
        </p:nvPicPr>
        <p:blipFill>
          <a:blip r:embed="rId8" cstate="print"/>
          <a:srcRect/>
          <a:stretch>
            <a:fillRect/>
          </a:stretch>
        </p:blipFill>
        <p:spPr bwMode="auto">
          <a:xfrm>
            <a:off x="5400675" y="1371600"/>
            <a:ext cx="3733800" cy="2101850"/>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
        <p:nvSpPr>
          <p:cNvPr id="67595" name="TextBox 10"/>
          <p:cNvSpPr txBox="1">
            <a:spLocks noChangeArrowheads="1"/>
          </p:cNvSpPr>
          <p:nvPr/>
        </p:nvSpPr>
        <p:spPr bwMode="auto">
          <a:xfrm>
            <a:off x="7543800" y="4038600"/>
            <a:ext cx="685800" cy="369888"/>
          </a:xfrm>
          <a:prstGeom prst="rect">
            <a:avLst/>
          </a:prstGeom>
          <a:noFill/>
          <a:ln w="9525">
            <a:noFill/>
            <a:miter lim="800000"/>
            <a:headEnd/>
            <a:tailEnd/>
          </a:ln>
        </p:spPr>
        <p:txBody>
          <a:bodyPr>
            <a:spAutoFit/>
          </a:bodyPr>
          <a:lstStyle/>
          <a:p>
            <a:r>
              <a:rPr lang="en-US">
                <a:solidFill>
                  <a:srgbClr val="0070C0"/>
                </a:solidFill>
              </a:rPr>
              <a:t>$20</a:t>
            </a:r>
          </a:p>
        </p:txBody>
      </p:sp>
      <p:sp>
        <p:nvSpPr>
          <p:cNvPr id="67596" name="TextBox 11"/>
          <p:cNvSpPr txBox="1">
            <a:spLocks noChangeArrowheads="1"/>
          </p:cNvSpPr>
          <p:nvPr/>
        </p:nvSpPr>
        <p:spPr bwMode="auto">
          <a:xfrm>
            <a:off x="1066800" y="4049713"/>
            <a:ext cx="838200" cy="369887"/>
          </a:xfrm>
          <a:prstGeom prst="rect">
            <a:avLst/>
          </a:prstGeom>
          <a:noFill/>
          <a:ln w="9525">
            <a:noFill/>
            <a:miter lim="800000"/>
            <a:headEnd/>
            <a:tailEnd/>
          </a:ln>
        </p:spPr>
        <p:txBody>
          <a:bodyPr>
            <a:spAutoFit/>
          </a:bodyPr>
          <a:lstStyle/>
          <a:p>
            <a:r>
              <a:rPr lang="en-US">
                <a:solidFill>
                  <a:srgbClr val="0070C0"/>
                </a:solidFill>
              </a:rPr>
              <a:t>$20</a:t>
            </a:r>
          </a:p>
        </p:txBody>
      </p:sp>
      <p:sp>
        <p:nvSpPr>
          <p:cNvPr id="67597" name="TextBox 18"/>
          <p:cNvSpPr txBox="1">
            <a:spLocks noChangeArrowheads="1"/>
          </p:cNvSpPr>
          <p:nvPr/>
        </p:nvSpPr>
        <p:spPr bwMode="auto">
          <a:xfrm>
            <a:off x="3467100" y="5562600"/>
            <a:ext cx="2209800" cy="830263"/>
          </a:xfrm>
          <a:prstGeom prst="rect">
            <a:avLst/>
          </a:prstGeom>
          <a:noFill/>
          <a:ln w="9525">
            <a:noFill/>
            <a:miter lim="800000"/>
            <a:headEnd/>
            <a:tailEnd/>
          </a:ln>
        </p:spPr>
        <p:txBody>
          <a:bodyPr>
            <a:spAutoFit/>
          </a:bodyPr>
          <a:lstStyle/>
          <a:p>
            <a:pPr algn="ctr"/>
            <a:r>
              <a:rPr lang="en-US" sz="1600" b="1">
                <a:solidFill>
                  <a:srgbClr val="FF0000"/>
                </a:solidFill>
              </a:rPr>
              <a:t>All NFHS courses can be accessed at www.nfhslearn.com</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210175" y="1438275"/>
            <a:ext cx="3838575" cy="5286375"/>
          </a:xfrm>
          <a:prstGeom prst="roundRect">
            <a:avLst/>
          </a:prstGeom>
          <a:solidFill>
            <a:srgbClr val="85E9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11" name="Title 1"/>
          <p:cNvSpPr>
            <a:spLocks noGrp="1"/>
          </p:cNvSpPr>
          <p:nvPr>
            <p:ph type="title"/>
          </p:nvPr>
        </p:nvSpPr>
        <p:spPr/>
        <p:txBody>
          <a:bodyPr/>
          <a:lstStyle/>
          <a:p>
            <a:r>
              <a:rPr lang="en-US" smtClean="0"/>
              <a:t>Interscholastic Officiating</a:t>
            </a:r>
          </a:p>
        </p:txBody>
      </p:sp>
      <p:sp>
        <p:nvSpPr>
          <p:cNvPr id="68612" name="Content Placeholder 2"/>
          <p:cNvSpPr>
            <a:spLocks noGrp="1"/>
          </p:cNvSpPr>
          <p:nvPr>
            <p:ph idx="1"/>
          </p:nvPr>
        </p:nvSpPr>
        <p:spPr>
          <a:xfrm>
            <a:off x="5276850" y="1593850"/>
            <a:ext cx="3770313" cy="5176838"/>
          </a:xfrm>
        </p:spPr>
        <p:txBody>
          <a:bodyPr/>
          <a:lstStyle/>
          <a:p>
            <a:r>
              <a:rPr lang="en-US" sz="1800" smtClean="0"/>
              <a:t>Introduction to skills and concepts used as an official</a:t>
            </a:r>
          </a:p>
          <a:p>
            <a:r>
              <a:rPr lang="en-US" sz="1800" smtClean="0"/>
              <a:t>Ideal for new officials or those in first few years of officiating</a:t>
            </a:r>
          </a:p>
          <a:p>
            <a:r>
              <a:rPr lang="en-US" sz="1800" smtClean="0"/>
              <a:t>30-45 minutes to complete</a:t>
            </a:r>
          </a:p>
          <a:p>
            <a:r>
              <a:rPr lang="en-US" sz="1800" smtClean="0"/>
              <a:t>Topics include: basics of becoming and staying an official, science of officiating, art of officiating, how to combine these skills for successful officiating</a:t>
            </a:r>
          </a:p>
          <a:p>
            <a:r>
              <a:rPr lang="en-US" sz="1800" smtClean="0"/>
              <a:t>Course is FREE to any NFHS Officials Association member</a:t>
            </a:r>
          </a:p>
          <a:p>
            <a:r>
              <a:rPr lang="en-US" sz="1800" smtClean="0"/>
              <a:t>Non-members course is $20</a:t>
            </a:r>
          </a:p>
          <a:p>
            <a:r>
              <a:rPr lang="en-US" sz="1800" smtClean="0"/>
              <a:t>Contact NFHS Officials Department for details (317.972.6900)</a:t>
            </a:r>
          </a:p>
        </p:txBody>
      </p:sp>
      <p:grpSp>
        <p:nvGrpSpPr>
          <p:cNvPr id="68613" name="Group 6"/>
          <p:cNvGrpSpPr>
            <a:grpSpLocks/>
          </p:cNvGrpSpPr>
          <p:nvPr/>
        </p:nvGrpSpPr>
        <p:grpSpPr bwMode="auto">
          <a:xfrm>
            <a:off x="76200" y="1600200"/>
            <a:ext cx="5029200" cy="3662363"/>
            <a:chOff x="76200" y="1600200"/>
            <a:chExt cx="5029200" cy="3662363"/>
          </a:xfrm>
        </p:grpSpPr>
        <p:pic>
          <p:nvPicPr>
            <p:cNvPr id="4" name="Picture 3" descr="Officiating Course.JPG"/>
            <p:cNvPicPr>
              <a:picLocks noChangeAspect="1"/>
            </p:cNvPicPr>
            <p:nvPr/>
          </p:nvPicPr>
          <p:blipFill>
            <a:blip r:embed="rId2" cstate="print"/>
            <a:stretch>
              <a:fillRect/>
            </a:stretch>
          </p:blipFill>
          <p:spPr>
            <a:xfrm>
              <a:off x="76200" y="1600200"/>
              <a:ext cx="5029200" cy="3662363"/>
            </a:xfrm>
            <a:prstGeom prst="rect">
              <a:avLst/>
            </a:prstGeom>
            <a:ln w="12700">
              <a:solidFill>
                <a:schemeClr val="tx1"/>
              </a:solidFill>
            </a:ln>
            <a:effectLst>
              <a:outerShdw blurRad="50800" dist="38100" dir="2700000" algn="tl" rotWithShape="0">
                <a:prstClr val="black">
                  <a:alpha val="40000"/>
                </a:prstClr>
              </a:outerShdw>
            </a:effectLst>
          </p:spPr>
        </p:pic>
        <p:sp>
          <p:nvSpPr>
            <p:cNvPr id="6" name="Rectangle 5"/>
            <p:cNvSpPr/>
            <p:nvPr/>
          </p:nvSpPr>
          <p:spPr>
            <a:xfrm>
              <a:off x="1066800" y="2228850"/>
              <a:ext cx="1685925" cy="2238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8618" name="Picture 4" descr="628x471.jpg"/>
            <p:cNvPicPr>
              <a:picLocks noChangeAspect="1"/>
            </p:cNvPicPr>
            <p:nvPr/>
          </p:nvPicPr>
          <p:blipFill>
            <a:blip r:embed="rId3" cstate="print"/>
            <a:srcRect/>
            <a:stretch>
              <a:fillRect/>
            </a:stretch>
          </p:blipFill>
          <p:spPr bwMode="auto">
            <a:xfrm>
              <a:off x="1276350" y="2257425"/>
              <a:ext cx="1298676" cy="2200275"/>
            </a:xfrm>
            <a:prstGeom prst="rect">
              <a:avLst/>
            </a:prstGeom>
            <a:noFill/>
            <a:ln w="9525">
              <a:noFill/>
              <a:miter lim="800000"/>
              <a:headEnd/>
              <a:tailEnd/>
            </a:ln>
          </p:spPr>
        </p:pic>
      </p:grpSp>
      <p:sp>
        <p:nvSpPr>
          <p:cNvPr id="68614" name="TextBox 7"/>
          <p:cNvSpPr txBox="1">
            <a:spLocks noChangeArrowheads="1"/>
          </p:cNvSpPr>
          <p:nvPr/>
        </p:nvSpPr>
        <p:spPr bwMode="auto">
          <a:xfrm>
            <a:off x="1381125" y="5676900"/>
            <a:ext cx="3457575" cy="461963"/>
          </a:xfrm>
          <a:prstGeom prst="rect">
            <a:avLst/>
          </a:prstGeom>
          <a:noFill/>
          <a:ln w="9525">
            <a:noFill/>
            <a:miter lim="800000"/>
            <a:headEnd/>
            <a:tailEnd/>
          </a:ln>
        </p:spPr>
        <p:txBody>
          <a:bodyPr>
            <a:spAutoFit/>
          </a:bodyPr>
          <a:lstStyle/>
          <a:p>
            <a:r>
              <a:rPr lang="en-US" sz="2400">
                <a:hlinkClick r:id="rId4"/>
              </a:rPr>
              <a:t>www.nfhsofficials.com</a:t>
            </a:r>
            <a:endParaRPr lang="en-US" sz="2400"/>
          </a:p>
        </p:txBody>
      </p:sp>
      <p:sp>
        <p:nvSpPr>
          <p:cNvPr id="68615" name="Slide Number Placeholder 9"/>
          <p:cNvSpPr>
            <a:spLocks noGrp="1"/>
          </p:cNvSpPr>
          <p:nvPr>
            <p:ph type="sldNum" sz="quarter" idx="10"/>
          </p:nvPr>
        </p:nvSpPr>
        <p:spPr>
          <a:noFill/>
        </p:spPr>
        <p:txBody>
          <a:bodyPr/>
          <a:lstStyle/>
          <a:p>
            <a:r>
              <a:rPr lang="en-US" smtClean="0"/>
              <a:t>| </a:t>
            </a:r>
            <a:fld id="{70FEF8FC-E458-4D24-8F40-6D72A6E031F2}" type="slidenum">
              <a:rPr lang="en-US" smtClean="0"/>
              <a:pPr/>
              <a:t>69</a:t>
            </a:fld>
            <a:r>
              <a:rPr lang="en-US" smtClean="0"/>
              <a:t> |</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Rule 4-4 Penalties 1-3 and Note</a:t>
            </a:r>
          </a:p>
        </p:txBody>
      </p:sp>
      <p:sp>
        <p:nvSpPr>
          <p:cNvPr id="10243" name="Content Placeholder 2"/>
          <p:cNvSpPr>
            <a:spLocks noGrp="1"/>
          </p:cNvSpPr>
          <p:nvPr>
            <p:ph idx="1"/>
          </p:nvPr>
        </p:nvSpPr>
        <p:spPr/>
        <p:txBody>
          <a:bodyPr/>
          <a:lstStyle/>
          <a:p>
            <a:pPr>
              <a:defRPr/>
            </a:pPr>
            <a:r>
              <a:rPr lang="en-US" dirty="0" smtClean="0"/>
              <a:t>Modified: Delete Penalties 1, 3, 4, 5 and Note.</a:t>
            </a:r>
          </a:p>
          <a:p>
            <a:pPr>
              <a:buFont typeface="Wingdings" pitchFamily="2" charset="2"/>
              <a:buNone/>
              <a:defRPr/>
            </a:pPr>
            <a:r>
              <a:rPr lang="en-US" b="1" dirty="0" smtClean="0"/>
              <a:t>PENALTIES:</a:t>
            </a:r>
          </a:p>
          <a:p>
            <a:pPr>
              <a:buFont typeface="Wingdings" pitchFamily="2" charset="2"/>
              <a:buNone/>
              <a:defRPr/>
            </a:pPr>
            <a:r>
              <a:rPr lang="en-US" b="1" strike="sngStrike" dirty="0" smtClean="0"/>
              <a:t>2. For violations by the team without the ball, the coach shall be notified with no other penalty assessed</a:t>
            </a:r>
            <a:r>
              <a:rPr lang="en-US" b="1" dirty="0" smtClean="0"/>
              <a:t>.  </a:t>
            </a:r>
          </a:p>
          <a:p>
            <a:pPr>
              <a:buFont typeface="Wingdings" pitchFamily="2" charset="2"/>
              <a:buNone/>
              <a:defRPr/>
            </a:pPr>
            <a:r>
              <a:rPr lang="en-US" b="1" u="sng" dirty="0" smtClean="0"/>
              <a:t>1. For </a:t>
            </a:r>
            <a:r>
              <a:rPr lang="en-US" b="1" u="sng" strike="sngStrike" dirty="0" smtClean="0"/>
              <a:t>subsequent</a:t>
            </a:r>
            <a:r>
              <a:rPr lang="en-US" b="1" u="sng" dirty="0" smtClean="0"/>
              <a:t> violations by either team, misconduct penalties will be assessed to the head coach of the offending team, using the card progression.</a:t>
            </a:r>
            <a:endParaRPr lang="en-US" dirty="0" smtClean="0"/>
          </a:p>
          <a:p>
            <a:pPr>
              <a:buFont typeface="Wingdings" pitchFamily="2" charset="2"/>
              <a:buNone/>
              <a:defRPr/>
            </a:pPr>
            <a:endParaRPr lang="en-US" b="1" dirty="0" smtClean="0"/>
          </a:p>
          <a:p>
            <a:pPr>
              <a:defRPr/>
            </a:pPr>
            <a:endParaRPr lang="en-US" dirty="0" smtClean="0"/>
          </a:p>
        </p:txBody>
      </p:sp>
      <p:sp>
        <p:nvSpPr>
          <p:cNvPr id="10244" name="Slide Number Placeholder 3"/>
          <p:cNvSpPr>
            <a:spLocks noGrp="1"/>
          </p:cNvSpPr>
          <p:nvPr>
            <p:ph type="sldNum" sz="quarter" idx="10"/>
          </p:nvPr>
        </p:nvSpPr>
        <p:spPr>
          <a:noFill/>
        </p:spPr>
        <p:txBody>
          <a:bodyPr/>
          <a:lstStyle/>
          <a:p>
            <a:r>
              <a:rPr lang="en-US" smtClean="0"/>
              <a:t>| </a:t>
            </a:r>
            <a:fld id="{9D5EED68-7EE0-49E8-9E8F-E91307521BC4}" type="slidenum">
              <a:rPr lang="en-US" smtClean="0"/>
              <a:pPr/>
              <a:t>7</a:t>
            </a:fld>
            <a:r>
              <a:rPr lang="en-US" smtClean="0"/>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p:txBody>
          <a:bodyPr/>
          <a:lstStyle/>
          <a:p>
            <a:endParaRPr lang="en-US" smtClean="0"/>
          </a:p>
        </p:txBody>
      </p:sp>
      <p:sp>
        <p:nvSpPr>
          <p:cNvPr id="69635" name="Subtitle 2"/>
          <p:cNvSpPr>
            <a:spLocks noGrp="1"/>
          </p:cNvSpPr>
          <p:nvPr>
            <p:ph type="subTitle" idx="1"/>
          </p:nvPr>
        </p:nvSpPr>
        <p:spPr/>
        <p:txBody>
          <a:bodyPr/>
          <a:lstStyle/>
          <a:p>
            <a:endParaRPr lang="en-US" smtClean="0"/>
          </a:p>
        </p:txBody>
      </p:sp>
      <p:pic>
        <p:nvPicPr>
          <p:cNvPr id="69636" name="Picture 2" descr="C:\Users\ehopk.NFNT1\AppData\Local\Microsoft\Windows\Temporary Internet Files\Content.Outlook\M0WJPJ5U\fieldhockeyphoto.jpg"/>
          <p:cNvPicPr>
            <a:picLocks noChangeAspect="1" noChangeArrowheads="1"/>
          </p:cNvPicPr>
          <p:nvPr/>
        </p:nvPicPr>
        <p:blipFill>
          <a:blip r:embed="rId2" cstate="print"/>
          <a:srcRect/>
          <a:stretch>
            <a:fillRect/>
          </a:stretch>
        </p:blipFill>
        <p:spPr bwMode="auto">
          <a:xfrm>
            <a:off x="1277938" y="1847850"/>
            <a:ext cx="6369050" cy="4168775"/>
          </a:xfrm>
          <a:prstGeom prst="rect">
            <a:avLst/>
          </a:prstGeom>
          <a:noFill/>
          <a:ln w="9525">
            <a:noFill/>
            <a:miter lim="800000"/>
            <a:headEnd/>
            <a:tailEnd/>
          </a:ln>
        </p:spPr>
      </p:pic>
      <p:sp>
        <p:nvSpPr>
          <p:cNvPr id="6" name="TextBox 5"/>
          <p:cNvSpPr txBox="1"/>
          <p:nvPr/>
        </p:nvSpPr>
        <p:spPr>
          <a:xfrm>
            <a:off x="1350819" y="2005446"/>
            <a:ext cx="6078682" cy="646331"/>
          </a:xfrm>
          <a:prstGeom prst="rect">
            <a:avLst/>
          </a:prstGeom>
          <a:noFill/>
        </p:spPr>
        <p:txBody>
          <a:bodyPr>
            <a:spAutoFit/>
          </a:bodyPr>
          <a:lstStyle/>
          <a:p>
            <a:pP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THANK</a:t>
            </a:r>
            <a:r>
              <a:rPr lang="en-US" sz="3600" b="1" dirty="0"/>
              <a:t>  </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YOU</a:t>
            </a:r>
            <a:endParaRPr lang="en-US" sz="3600" b="1" dirty="0"/>
          </a:p>
        </p:txBody>
      </p:sp>
      <p:sp>
        <p:nvSpPr>
          <p:cNvPr id="7" name="TextBox 6"/>
          <p:cNvSpPr txBox="1"/>
          <p:nvPr/>
        </p:nvSpPr>
        <p:spPr>
          <a:xfrm>
            <a:off x="1330036" y="4177145"/>
            <a:ext cx="5887633" cy="1200329"/>
          </a:xfrm>
          <a:prstGeom prst="rect">
            <a:avLst/>
          </a:prstGeom>
          <a:noFill/>
        </p:spPr>
        <p:txBody>
          <a:bodyPr>
            <a:spAutoFit/>
          </a:bodyPr>
          <a:lstStyle/>
          <a:p>
            <a:pP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HAVE  A GREAT </a:t>
            </a:r>
          </a:p>
          <a:p>
            <a:pP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SEASON!</a:t>
            </a:r>
            <a:endParaRPr lang="en-US" sz="3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Rule 4-4 Penalties 1-3 and Note</a:t>
            </a:r>
            <a:br>
              <a:rPr lang="en-US" smtClean="0"/>
            </a:br>
            <a:r>
              <a:rPr lang="en-US" smtClean="0"/>
              <a:t> (cont.)</a:t>
            </a:r>
          </a:p>
        </p:txBody>
      </p:sp>
      <p:sp>
        <p:nvSpPr>
          <p:cNvPr id="11267" name="Content Placeholder 2"/>
          <p:cNvSpPr>
            <a:spLocks noGrp="1"/>
          </p:cNvSpPr>
          <p:nvPr>
            <p:ph idx="1"/>
          </p:nvPr>
        </p:nvSpPr>
        <p:spPr/>
        <p:txBody>
          <a:bodyPr/>
          <a:lstStyle/>
          <a:p>
            <a:r>
              <a:rPr lang="en-US" b="1" smtClean="0"/>
              <a:t>Rationale:</a:t>
            </a:r>
            <a:r>
              <a:rPr lang="en-US" smtClean="0"/>
              <a:t> In the past,there was a clarification of penalties with a clear separation between fouls that happened on the field in the course of play, and misconduct (behavior). The rules book was not clear regarding wrongful substitutions. If a substitution is done incorrectly,it is a misconduct issue, not a foul, and so there should be no change of possession of ball. </a:t>
            </a:r>
          </a:p>
          <a:p>
            <a:pPr>
              <a:buFont typeface="Wingdings" pitchFamily="2" charset="2"/>
              <a:buNone/>
            </a:pPr>
            <a:endParaRPr lang="en-US" smtClean="0"/>
          </a:p>
        </p:txBody>
      </p:sp>
      <p:sp>
        <p:nvSpPr>
          <p:cNvPr id="11268" name="Slide Number Placeholder 3"/>
          <p:cNvSpPr>
            <a:spLocks noGrp="1"/>
          </p:cNvSpPr>
          <p:nvPr>
            <p:ph type="sldNum" sz="quarter" idx="10"/>
          </p:nvPr>
        </p:nvSpPr>
        <p:spPr>
          <a:noFill/>
        </p:spPr>
        <p:txBody>
          <a:bodyPr/>
          <a:lstStyle/>
          <a:p>
            <a:r>
              <a:rPr lang="en-US" smtClean="0"/>
              <a:t>| </a:t>
            </a:r>
            <a:fld id="{6135A3AD-61A6-4A26-97A2-7D44B193CC6C}" type="slidenum">
              <a:rPr lang="en-US" smtClean="0"/>
              <a:pPr/>
              <a:t>8</a:t>
            </a:fld>
            <a:r>
              <a:rPr lang="en-US"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Rule 4-4-6</a:t>
            </a:r>
          </a:p>
        </p:txBody>
      </p:sp>
      <p:sp>
        <p:nvSpPr>
          <p:cNvPr id="12291" name="Content Placeholder 2"/>
          <p:cNvSpPr>
            <a:spLocks noGrp="1"/>
          </p:cNvSpPr>
          <p:nvPr>
            <p:ph idx="1"/>
          </p:nvPr>
        </p:nvSpPr>
        <p:spPr/>
        <p:txBody>
          <a:bodyPr/>
          <a:lstStyle/>
          <a:p>
            <a:r>
              <a:rPr lang="en-US" smtClean="0"/>
              <a:t>Modify:  </a:t>
            </a:r>
            <a:r>
              <a:rPr lang="en-US" b="1" smtClean="0"/>
              <a:t>ART 6…</a:t>
            </a:r>
            <a:r>
              <a:rPr lang="en-US" smtClean="0"/>
              <a:t> </a:t>
            </a:r>
            <a:r>
              <a:rPr lang="en-US" u="sng" smtClean="0"/>
              <a:t>A suspended player returning to the game must follow the substitution rules.</a:t>
            </a:r>
            <a:r>
              <a:rPr lang="en-US" smtClean="0"/>
              <a:t>  </a:t>
            </a:r>
          </a:p>
          <a:p>
            <a:r>
              <a:rPr lang="en-US" smtClean="0"/>
              <a:t>Renumber old 4-4-6 to new 4-4-7.</a:t>
            </a:r>
          </a:p>
          <a:p>
            <a:r>
              <a:rPr lang="en-US" b="1" smtClean="0"/>
              <a:t>Rationale: </a:t>
            </a:r>
            <a:r>
              <a:rPr lang="en-US" smtClean="0"/>
              <a:t>Clarification.</a:t>
            </a:r>
          </a:p>
        </p:txBody>
      </p:sp>
      <p:sp>
        <p:nvSpPr>
          <p:cNvPr id="12292" name="Slide Number Placeholder 3"/>
          <p:cNvSpPr>
            <a:spLocks noGrp="1"/>
          </p:cNvSpPr>
          <p:nvPr>
            <p:ph type="sldNum" sz="quarter" idx="10"/>
          </p:nvPr>
        </p:nvSpPr>
        <p:spPr>
          <a:noFill/>
        </p:spPr>
        <p:txBody>
          <a:bodyPr/>
          <a:lstStyle/>
          <a:p>
            <a:r>
              <a:rPr lang="en-US" smtClean="0"/>
              <a:t>| </a:t>
            </a:r>
            <a:fld id="{4308C7AC-8536-423D-8EF2-93A32E343A2B}" type="slidenum">
              <a:rPr lang="en-US" smtClean="0"/>
              <a:pPr/>
              <a:t>9</a:t>
            </a:fld>
            <a:r>
              <a:rPr lang="en-US" smtClean="0"/>
              <a:t> |</a:t>
            </a:r>
          </a:p>
        </p:txBody>
      </p:sp>
    </p:spTree>
  </p:cSld>
  <p:clrMapOvr>
    <a:masterClrMapping/>
  </p:clrMapOvr>
</p:sld>
</file>

<file path=ppt/theme/theme1.xml><?xml version="1.0" encoding="utf-8"?>
<a:theme xmlns:a="http://schemas.openxmlformats.org/drawingml/2006/main" name="NFHS Brand Style Presentation">
  <a:themeElements>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FHS Brand Style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FHS Brand Sty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FHS Brand Sty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FHS Brand Sty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FHS Brand Sty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FHS Brand Sty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FHS Brand Styl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FHS Brand Sty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FHS Brand Sty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FHS Brand Sty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FHS Brand Sty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FHS Brand Sty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1164</TotalTime>
  <Words>4212</Words>
  <Application>Microsoft Office PowerPoint</Application>
  <PresentationFormat>On-screen Show (4:3)</PresentationFormat>
  <Paragraphs>312</Paragraphs>
  <Slides>70</Slides>
  <Notes>5</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NFHS Brand Style Presentation</vt:lpstr>
      <vt:lpstr>2013-14 NFHS Field Hockey Rules Interpretation PowerPoint</vt:lpstr>
      <vt:lpstr>Rule 1-3-4</vt:lpstr>
      <vt:lpstr>Rule 1-6-10</vt:lpstr>
      <vt:lpstr>Rule 1-8-1c</vt:lpstr>
      <vt:lpstr>Rule 2-2-4</vt:lpstr>
      <vt:lpstr>Rule 3-3-9</vt:lpstr>
      <vt:lpstr>Rule 4-4 Penalties 1-3 and Note</vt:lpstr>
      <vt:lpstr>Rule 4-4 Penalties 1-3 and Note  (cont.)</vt:lpstr>
      <vt:lpstr>Rule 4-4-6</vt:lpstr>
      <vt:lpstr>Rule 8-2-2a Penalties </vt:lpstr>
      <vt:lpstr>Rule 8-2-2a Penalties (cont.) </vt:lpstr>
      <vt:lpstr>Rule 8-2-3e Penalties</vt:lpstr>
      <vt:lpstr>Rule 8-2-3e Penalties (cont.)</vt:lpstr>
      <vt:lpstr>8-2 Penalty Note</vt:lpstr>
      <vt:lpstr>8-2 Penalty Note (cont)</vt:lpstr>
      <vt:lpstr>Rule 9-2-1e, f, and g</vt:lpstr>
      <vt:lpstr>Rule 9-2-1e, f, and g (cont.)</vt:lpstr>
      <vt:lpstr>10-2 Penalties</vt:lpstr>
      <vt:lpstr>10-2 Penalties (cont.)</vt:lpstr>
      <vt:lpstr>10-2 Penalties (cont.)</vt:lpstr>
      <vt:lpstr>10-2 Penalties (cont.)</vt:lpstr>
      <vt:lpstr>10-2 Penalties (cont.)</vt:lpstr>
      <vt:lpstr>10-2 Penalties (cont.)</vt:lpstr>
      <vt:lpstr>Rule 10-2-7</vt:lpstr>
      <vt:lpstr>Rule 10-2-7 (cont.)</vt:lpstr>
      <vt:lpstr>Rule 10-2-10</vt:lpstr>
      <vt:lpstr>Rule 11-2-6a-d </vt:lpstr>
      <vt:lpstr>Rule 11-2-8e</vt:lpstr>
      <vt:lpstr>Rule 11-2-9a</vt:lpstr>
      <vt:lpstr>Rule 11-2-9a (cont.)</vt:lpstr>
      <vt:lpstr>Rule 11-2-9a (cont.)</vt:lpstr>
      <vt:lpstr>Rule 11-2-9c</vt:lpstr>
      <vt:lpstr>Rule 12 Penalty Note</vt:lpstr>
      <vt:lpstr>EDITORIAL CHANGES</vt:lpstr>
      <vt:lpstr>Rule 1-5-1m</vt:lpstr>
      <vt:lpstr>Rule 1-5-4</vt:lpstr>
      <vt:lpstr>Rule 1-6-6</vt:lpstr>
      <vt:lpstr>Rule 1-8</vt:lpstr>
      <vt:lpstr>Rule 2-1-6</vt:lpstr>
      <vt:lpstr>Rule 3-1-7</vt:lpstr>
      <vt:lpstr>Rule 3-2-9</vt:lpstr>
      <vt:lpstr>Rule 4-4-5 Note</vt:lpstr>
      <vt:lpstr>Rule 8-1-1h</vt:lpstr>
      <vt:lpstr>Rule 8-2-1-2d PENALTY  Note</vt:lpstr>
      <vt:lpstr>Rule 11-2-9b</vt:lpstr>
      <vt:lpstr>OFFICIALS’ GUIDE</vt:lpstr>
      <vt:lpstr>Officials’ Guide Section V-A-5</vt:lpstr>
      <vt:lpstr>Officials’ Guide Section VI-B-2</vt:lpstr>
      <vt:lpstr>Officials’ Guide Section VIII-D-3b</vt:lpstr>
      <vt:lpstr>OFFICIALS’ SIGNALS</vt:lpstr>
      <vt:lpstr>Official Signals</vt:lpstr>
      <vt:lpstr>Official Signals</vt:lpstr>
      <vt:lpstr>Official Signals</vt:lpstr>
      <vt:lpstr>2013 POINTS OF EMPHASIS</vt:lpstr>
      <vt:lpstr>Use of Cards</vt:lpstr>
      <vt:lpstr>Proper Use of Equipment</vt:lpstr>
      <vt:lpstr>Proper Use of Equipment (cont.)</vt:lpstr>
      <vt:lpstr>Leaving Team Area</vt:lpstr>
      <vt:lpstr>Sideline Encroachment</vt:lpstr>
      <vt:lpstr>Proper Use of Mechanics</vt:lpstr>
      <vt:lpstr>Proper Use of Mechanics (cont.)</vt:lpstr>
      <vt:lpstr>Corrections</vt:lpstr>
      <vt:lpstr>Rule 12-1-1 PEN 1</vt:lpstr>
      <vt:lpstr>11.2.9 Situation B</vt:lpstr>
      <vt:lpstr>NFHS Sports Medicine</vt:lpstr>
      <vt:lpstr>NFHS Sports Medicine</vt:lpstr>
      <vt:lpstr>NFHS Coaches Certification and Education Program Courses</vt:lpstr>
      <vt:lpstr>Slide 68</vt:lpstr>
      <vt:lpstr>Interscholastic Officiating</vt:lpstr>
      <vt:lpstr>Slide 70</vt:lpstr>
    </vt:vector>
  </TitlesOfParts>
  <Company>NFHS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kvoge</dc:creator>
  <cp:lastModifiedBy>ehopk</cp:lastModifiedBy>
  <cp:revision>105</cp:revision>
  <dcterms:created xsi:type="dcterms:W3CDTF">2006-12-05T15:10:04Z</dcterms:created>
  <dcterms:modified xsi:type="dcterms:W3CDTF">2013-07-26T18:35:35Z</dcterms:modified>
</cp:coreProperties>
</file>