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7" r:id="rId2"/>
    <p:sldMasterId id="2147483839" r:id="rId3"/>
    <p:sldMasterId id="2147483841" r:id="rId4"/>
    <p:sldMasterId id="2147483843" r:id="rId5"/>
    <p:sldMasterId id="2147483845" r:id="rId6"/>
  </p:sldMasterIdLst>
  <p:notesMasterIdLst>
    <p:notesMasterId r:id="rId75"/>
  </p:notesMasterIdLst>
  <p:handoutMasterIdLst>
    <p:handoutMasterId r:id="rId76"/>
  </p:handoutMasterIdLst>
  <p:sldIdLst>
    <p:sldId id="294" r:id="rId7"/>
    <p:sldId id="334" r:id="rId8"/>
    <p:sldId id="384" r:id="rId9"/>
    <p:sldId id="364" r:id="rId10"/>
    <p:sldId id="365" r:id="rId11"/>
    <p:sldId id="366" r:id="rId12"/>
    <p:sldId id="367" r:id="rId13"/>
    <p:sldId id="368" r:id="rId14"/>
    <p:sldId id="385" r:id="rId15"/>
    <p:sldId id="296" r:id="rId16"/>
    <p:sldId id="418" r:id="rId17"/>
    <p:sldId id="337" r:id="rId18"/>
    <p:sldId id="382" r:id="rId19"/>
    <p:sldId id="383" r:id="rId20"/>
    <p:sldId id="386" r:id="rId21"/>
    <p:sldId id="387" r:id="rId22"/>
    <p:sldId id="388" r:id="rId23"/>
    <p:sldId id="390" r:id="rId24"/>
    <p:sldId id="389" r:id="rId25"/>
    <p:sldId id="391" r:id="rId26"/>
    <p:sldId id="379" r:id="rId27"/>
    <p:sldId id="392" r:id="rId28"/>
    <p:sldId id="393" r:id="rId29"/>
    <p:sldId id="395" r:id="rId30"/>
    <p:sldId id="394"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13" r:id="rId49"/>
    <p:sldId id="381" r:id="rId50"/>
    <p:sldId id="414" r:id="rId51"/>
    <p:sldId id="420" r:id="rId52"/>
    <p:sldId id="415" r:id="rId53"/>
    <p:sldId id="416" r:id="rId54"/>
    <p:sldId id="417" r:id="rId55"/>
    <p:sldId id="332" r:id="rId56"/>
    <p:sldId id="419" r:id="rId57"/>
    <p:sldId id="360" r:id="rId58"/>
    <p:sldId id="283" r:id="rId59"/>
    <p:sldId id="284" r:id="rId60"/>
    <p:sldId id="285" r:id="rId61"/>
    <p:sldId id="286" r:id="rId62"/>
    <p:sldId id="287" r:id="rId63"/>
    <p:sldId id="323" r:id="rId64"/>
    <p:sldId id="333" r:id="rId65"/>
    <p:sldId id="324" r:id="rId66"/>
    <p:sldId id="327" r:id="rId67"/>
    <p:sldId id="325" r:id="rId68"/>
    <p:sldId id="326" r:id="rId69"/>
    <p:sldId id="293" r:id="rId70"/>
    <p:sldId id="289" r:id="rId71"/>
    <p:sldId id="290" r:id="rId72"/>
    <p:sldId id="291" r:id="rId73"/>
    <p:sldId id="292" r:id="rId74"/>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9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209" autoAdjust="0"/>
    <p:restoredTop sz="58935" autoAdjust="0"/>
  </p:normalViewPr>
  <p:slideViewPr>
    <p:cSldViewPr snapToGrid="0">
      <p:cViewPr varScale="1">
        <p:scale>
          <a:sx n="70" d="100"/>
          <a:sy n="70" d="100"/>
        </p:scale>
        <p:origin x="1470" y="5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742" cy="465138"/>
          </a:xfrm>
          <a:prstGeom prst="rect">
            <a:avLst/>
          </a:prstGeom>
        </p:spPr>
        <p:txBody>
          <a:bodyPr vert="horz" lIns="93167" tIns="46584" rIns="93167" bIns="46584"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897513" y="1"/>
            <a:ext cx="2982742" cy="465138"/>
          </a:xfrm>
          <a:prstGeom prst="rect">
            <a:avLst/>
          </a:prstGeom>
        </p:spPr>
        <p:txBody>
          <a:bodyPr vert="horz" lIns="93167" tIns="46584" rIns="93167" bIns="46584" rtlCol="0"/>
          <a:lstStyle>
            <a:lvl1pPr algn="r">
              <a:defRPr sz="1200">
                <a:latin typeface="Arial" charset="0"/>
                <a:cs typeface="Arial" charset="0"/>
              </a:defRPr>
            </a:lvl1pPr>
          </a:lstStyle>
          <a:p>
            <a:pPr>
              <a:defRPr/>
            </a:pPr>
            <a:fld id="{0D38392C-5B1B-4091-92F5-0AF516E230C0}" type="datetimeFigureOut">
              <a:rPr lang="en-US"/>
              <a:pPr>
                <a:defRPr/>
              </a:pPr>
              <a:t>7/20/2016</a:t>
            </a:fld>
            <a:endParaRPr lang="en-US" dirty="0"/>
          </a:p>
        </p:txBody>
      </p:sp>
      <p:sp>
        <p:nvSpPr>
          <p:cNvPr id="4" name="Footer Placeholder 3"/>
          <p:cNvSpPr>
            <a:spLocks noGrp="1"/>
          </p:cNvSpPr>
          <p:nvPr>
            <p:ph type="ftr" sz="quarter" idx="2"/>
          </p:nvPr>
        </p:nvSpPr>
        <p:spPr>
          <a:xfrm>
            <a:off x="2" y="8829675"/>
            <a:ext cx="2982742" cy="465138"/>
          </a:xfrm>
          <a:prstGeom prst="rect">
            <a:avLst/>
          </a:prstGeom>
        </p:spPr>
        <p:txBody>
          <a:bodyPr vert="horz" lIns="93167" tIns="46584" rIns="93167" bIns="46584"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3167" tIns="46584" rIns="93167" bIns="46584" rtlCol="0" anchor="b"/>
          <a:lstStyle>
            <a:lvl1pPr algn="r">
              <a:defRPr sz="1200">
                <a:latin typeface="Arial" charset="0"/>
                <a:cs typeface="Arial" charset="0"/>
              </a:defRPr>
            </a:lvl1pPr>
          </a:lstStyle>
          <a:p>
            <a:pPr>
              <a:defRPr/>
            </a:pPr>
            <a:fld id="{26BD201C-12E2-4DBB-9A5B-6B389EAEBA6C}" type="slidenum">
              <a:rPr lang="en-US"/>
              <a:pPr>
                <a:defRPr/>
              </a:pPr>
              <a:t>‹#›</a:t>
            </a:fld>
            <a:endParaRPr lang="en-US" dirty="0"/>
          </a:p>
        </p:txBody>
      </p:sp>
    </p:spTree>
    <p:extLst>
      <p:ext uri="{BB962C8B-B14F-4D97-AF65-F5344CB8AC3E}">
        <p14:creationId xmlns:p14="http://schemas.microsoft.com/office/powerpoint/2010/main" val="4221613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742" cy="465138"/>
          </a:xfrm>
          <a:prstGeom prst="rect">
            <a:avLst/>
          </a:prstGeom>
        </p:spPr>
        <p:txBody>
          <a:bodyPr vert="horz" lIns="93167" tIns="46584" rIns="93167" bIns="46584"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idx="1"/>
          </p:nvPr>
        </p:nvSpPr>
        <p:spPr>
          <a:xfrm>
            <a:off x="3897513" y="1"/>
            <a:ext cx="2982742" cy="465138"/>
          </a:xfrm>
          <a:prstGeom prst="rect">
            <a:avLst/>
          </a:prstGeom>
        </p:spPr>
        <p:txBody>
          <a:bodyPr vert="horz" lIns="93167" tIns="46584" rIns="93167" bIns="46584" rtlCol="0"/>
          <a:lstStyle>
            <a:lvl1pPr algn="r">
              <a:defRPr sz="1200">
                <a:latin typeface="Arial" charset="0"/>
                <a:cs typeface="Arial" charset="0"/>
              </a:defRPr>
            </a:lvl1pPr>
          </a:lstStyle>
          <a:p>
            <a:pPr>
              <a:defRPr/>
            </a:pPr>
            <a:fld id="{FAC896CC-00FF-4966-96CE-D3E3C41D982D}" type="datetimeFigureOut">
              <a:rPr lang="en-US"/>
              <a:pPr>
                <a:defRPr/>
              </a:pPr>
              <a:t>7/20/2016</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67" tIns="46584" rIns="93167" bIns="46584" rtlCol="0" anchor="ctr"/>
          <a:lstStyle/>
          <a:p>
            <a:pPr lvl="0"/>
            <a:endParaRPr lang="en-US" noProof="0" dirty="0"/>
          </a:p>
        </p:txBody>
      </p:sp>
      <p:sp>
        <p:nvSpPr>
          <p:cNvPr id="5" name="Notes Placeholder 4"/>
          <p:cNvSpPr>
            <a:spLocks noGrp="1"/>
          </p:cNvSpPr>
          <p:nvPr>
            <p:ph type="body" sz="quarter" idx="3"/>
          </p:nvPr>
        </p:nvSpPr>
        <p:spPr>
          <a:xfrm>
            <a:off x="688805" y="4416426"/>
            <a:ext cx="5504204" cy="4183063"/>
          </a:xfrm>
          <a:prstGeom prst="rect">
            <a:avLst/>
          </a:prstGeom>
        </p:spPr>
        <p:txBody>
          <a:bodyPr vert="horz" lIns="93167" tIns="46584" rIns="93167" bIns="465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675"/>
            <a:ext cx="2982742" cy="465138"/>
          </a:xfrm>
          <a:prstGeom prst="rect">
            <a:avLst/>
          </a:prstGeom>
        </p:spPr>
        <p:txBody>
          <a:bodyPr vert="horz" lIns="93167" tIns="46584" rIns="93167" bIns="46584" rtlCol="0" anchor="b"/>
          <a:lstStyle>
            <a:lvl1pPr algn="l">
              <a:defRPr sz="1200">
                <a:latin typeface="Arial" charset="0"/>
                <a:cs typeface="Arial" charset="0"/>
              </a:defRPr>
            </a:lvl1pPr>
          </a:lstStyle>
          <a:p>
            <a:pPr>
              <a:defRPr/>
            </a:pPr>
            <a:endParaRPr lang="en-US" dirty="0"/>
          </a:p>
        </p:txBody>
      </p:sp>
      <p:sp>
        <p:nvSpPr>
          <p:cNvPr id="7" name="Slide Number Placeholder 6"/>
          <p:cNvSpPr>
            <a:spLocks noGrp="1"/>
          </p:cNvSpPr>
          <p:nvPr>
            <p:ph type="sldNum" sz="quarter" idx="5"/>
          </p:nvPr>
        </p:nvSpPr>
        <p:spPr>
          <a:xfrm>
            <a:off x="3897513" y="8829675"/>
            <a:ext cx="2982742" cy="465138"/>
          </a:xfrm>
          <a:prstGeom prst="rect">
            <a:avLst/>
          </a:prstGeom>
        </p:spPr>
        <p:txBody>
          <a:bodyPr vert="horz" lIns="93167" tIns="46584" rIns="93167" bIns="46584" rtlCol="0" anchor="b"/>
          <a:lstStyle>
            <a:lvl1pPr algn="r">
              <a:defRPr sz="1200">
                <a:latin typeface="Arial" charset="0"/>
                <a:cs typeface="Arial" charset="0"/>
              </a:defRPr>
            </a:lvl1pPr>
          </a:lstStyle>
          <a:p>
            <a:pPr>
              <a:defRPr/>
            </a:pPr>
            <a:fld id="{8B4E09B2-6408-441F-BB3F-D03E0D1A73E8}" type="slidenum">
              <a:rPr lang="en-US"/>
              <a:pPr>
                <a:defRPr/>
              </a:pPr>
              <a:t>‹#›</a:t>
            </a:fld>
            <a:endParaRPr lang="en-US" dirty="0"/>
          </a:p>
        </p:txBody>
      </p:sp>
    </p:spTree>
    <p:extLst>
      <p:ext uri="{BB962C8B-B14F-4D97-AF65-F5344CB8AC3E}">
        <p14:creationId xmlns:p14="http://schemas.microsoft.com/office/powerpoint/2010/main" val="324524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spcBef>
                <a:spcPct val="0"/>
              </a:spcBef>
            </a:pPr>
            <a:r>
              <a:rPr lang="en-US" altLang="en-US" sz="900" b="1" dirty="0">
                <a:latin typeface="Times New Roman" panose="02020603050405020304" pitchFamily="18" charset="0"/>
                <a:cs typeface="Times New Roman" panose="02020603050405020304" pitchFamily="18" charset="0"/>
              </a:rPr>
              <a:t>Title Slide: </a:t>
            </a:r>
            <a:r>
              <a:rPr lang="en-US" altLang="en-US" sz="900" dirty="0"/>
              <a:t>2016 NFHS Field Hockey PowerPoint</a:t>
            </a:r>
            <a:endParaRPr lang="en-US" altLang="en-US" sz="9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a:t>
            </a:fld>
            <a:endParaRPr lang="en-US" dirty="0"/>
          </a:p>
        </p:txBody>
      </p:sp>
    </p:spTree>
    <p:extLst>
      <p:ext uri="{BB962C8B-B14F-4D97-AF65-F5344CB8AC3E}">
        <p14:creationId xmlns:p14="http://schemas.microsoft.com/office/powerpoint/2010/main" val="7908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813" eaLnBrk="1" hangingPunct="1">
              <a:buFont typeface="Wingdings" pitchFamily="2" charset="2"/>
              <a:buChar char="v"/>
            </a:pPr>
            <a:r>
              <a:rPr lang="en-US" sz="900" b="1" u="sng" dirty="0">
                <a:latin typeface="Arial" pitchFamily="34" charset="0"/>
              </a:rPr>
              <a:t>Comment on Slide:</a:t>
            </a:r>
            <a:endParaRPr lang="en-US" sz="900" dirty="0">
              <a:latin typeface="Arial" pitchFamily="34" charset="0"/>
            </a:endParaRPr>
          </a:p>
          <a:p>
            <a:pPr defTabSz="912813" eaLnBrk="1" hangingPunct="1"/>
            <a:endParaRPr lang="en-US" sz="900" dirty="0">
              <a:latin typeface="Arial" pitchFamily="34" charset="0"/>
            </a:endParaRPr>
          </a:p>
          <a:p>
            <a:pPr defTabSz="912813" eaLnBrk="1" hangingPunct="1"/>
            <a:r>
              <a:rPr lang="en-US" sz="900" dirty="0">
                <a:latin typeface="Arial" pitchFamily="34" charset="0"/>
              </a:rPr>
              <a:t>This statement appears at the bottom of the Table of Contents page in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813" eaLnBrk="1" hangingPunct="1">
              <a:buFont typeface="Wingdings" pitchFamily="2" charset="2"/>
              <a:buChar char="v"/>
            </a:pPr>
            <a:r>
              <a:rPr lang="en-US" sz="900" b="1" u="sng" dirty="0">
                <a:latin typeface="Arial" pitchFamily="34" charset="0"/>
              </a:rPr>
              <a:t>Comment on Slide:</a:t>
            </a:r>
            <a:endParaRPr lang="en-US" sz="900" dirty="0">
              <a:latin typeface="Arial" pitchFamily="34" charset="0"/>
            </a:endParaRPr>
          </a:p>
          <a:p>
            <a:pPr defTabSz="912813" eaLnBrk="1" hangingPunct="1"/>
            <a:endParaRPr lang="en-US" sz="900" dirty="0">
              <a:latin typeface="Arial" pitchFamily="34" charset="0"/>
            </a:endParaRPr>
          </a:p>
          <a:p>
            <a:pPr defTabSz="912813" eaLnBrk="1" hangingPunct="1"/>
            <a:r>
              <a:rPr lang="en-US" sz="900" dirty="0">
                <a:latin typeface="Arial" pitchFamily="34" charset="0"/>
              </a:rPr>
              <a:t>2016 NFHS Field Hockey Rules Committee</a:t>
            </a:r>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11</a:t>
            </a:fld>
            <a:endParaRPr lang="en-US" dirty="0"/>
          </a:p>
        </p:txBody>
      </p:sp>
    </p:spTree>
    <p:extLst>
      <p:ext uri="{BB962C8B-B14F-4D97-AF65-F5344CB8AC3E}">
        <p14:creationId xmlns:p14="http://schemas.microsoft.com/office/powerpoint/2010/main" val="405088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en-US" altLang="en-US" sz="900" dirty="0">
                <a:latin typeface="Arial" panose="020B0604020202020204" pitchFamily="34" charset="0"/>
              </a:rPr>
              <a:t>Rule 1-2 - </a:t>
            </a:r>
            <a:r>
              <a:rPr lang="en-US" sz="900" dirty="0"/>
              <a:t>New procedure for Long Hit eliminates the need for this field marking. Long Hit Line will also be eliminated from Field Diagram.</a:t>
            </a:r>
          </a:p>
          <a:p>
            <a:pPr eaLnBrk="1" hangingPunct="1">
              <a:buFont typeface="Wingdings" panose="05000000000000000000" pitchFamily="2" charset="2"/>
              <a:buNone/>
            </a:pP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12</a:t>
            </a:fld>
            <a:endParaRPr lang="en-US" dirty="0"/>
          </a:p>
        </p:txBody>
      </p:sp>
    </p:spTree>
    <p:extLst>
      <p:ext uri="{BB962C8B-B14F-4D97-AF65-F5344CB8AC3E}">
        <p14:creationId xmlns:p14="http://schemas.microsoft.com/office/powerpoint/2010/main" val="397187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en-US" altLang="en-US" sz="900" dirty="0">
                <a:latin typeface="Arial" panose="020B0604020202020204" pitchFamily="34" charset="0"/>
              </a:rPr>
              <a:t>Rule 1-5-3</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The home team is required to wear single solid white uniform tops front and back on the torso. The home team should only wear white socks to match the uniform top. There is no need for the home team to wear any other color sock/sock guard than white. Light-colored is ambiguous.</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13</a:t>
            </a:fld>
            <a:endParaRPr lang="en-US" dirty="0"/>
          </a:p>
        </p:txBody>
      </p:sp>
    </p:spTree>
    <p:extLst>
      <p:ext uri="{BB962C8B-B14F-4D97-AF65-F5344CB8AC3E}">
        <p14:creationId xmlns:p14="http://schemas.microsoft.com/office/powerpoint/2010/main" val="423139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is-IS" sz="900" dirty="0"/>
              <a:t>RULE 1-5-6 PENALTIES</a:t>
            </a:r>
            <a:r>
              <a:rPr lang="is-IS" sz="900" baseline="0" dirty="0"/>
              <a:t> </a:t>
            </a:r>
            <a:r>
              <a:rPr lang="is-IS" sz="900" dirty="0"/>
              <a:t>2 </a:t>
            </a:r>
            <a:r>
              <a:rPr lang="is-IS" sz="800" dirty="0"/>
              <a:t>(new) - </a:t>
            </a:r>
            <a:r>
              <a:rPr lang="en-US" sz="900" dirty="0"/>
              <a:t>When an illegally uniformed team is unable to correct the situation or cannot verify state association approval of the uniform, the game shall be played. The referee must, however, notify the state association following the game.</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14</a:t>
            </a:fld>
            <a:endParaRPr lang="en-US" dirty="0"/>
          </a:p>
        </p:txBody>
      </p:sp>
    </p:spTree>
    <p:extLst>
      <p:ext uri="{BB962C8B-B14F-4D97-AF65-F5344CB8AC3E}">
        <p14:creationId xmlns:p14="http://schemas.microsoft.com/office/powerpoint/2010/main" val="2832305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r>
              <a:rPr lang="en-US" altLang="en-US" sz="900" dirty="0">
                <a:latin typeface="Arial" panose="020B0604020202020204" pitchFamily="34" charset="0"/>
              </a:rPr>
              <a:t>Rule 1-6-5</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Face masks are no longer permitted</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15</a:t>
            </a:fld>
            <a:endParaRPr lang="en-US" dirty="0"/>
          </a:p>
        </p:txBody>
      </p:sp>
    </p:spTree>
    <p:extLst>
      <p:ext uri="{BB962C8B-B14F-4D97-AF65-F5344CB8AC3E}">
        <p14:creationId xmlns:p14="http://schemas.microsoft.com/office/powerpoint/2010/main" val="67184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900" dirty="0">
                <a:latin typeface="Arial" panose="020B0604020202020204" pitchFamily="34" charset="0"/>
              </a:rPr>
              <a:t>Rule 1-8-1a</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Goalkeeper uniform tops may be multiple colors to ensure contrasting uniforms with field players. Effective 2017, the goalkeeper’s uniform top must have visible numbers on the front and back. This will create consistency with all uniforms worn on the field.</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16</a:t>
            </a:fld>
            <a:endParaRPr lang="en-US" dirty="0"/>
          </a:p>
        </p:txBody>
      </p:sp>
    </p:spTree>
    <p:extLst>
      <p:ext uri="{BB962C8B-B14F-4D97-AF65-F5344CB8AC3E}">
        <p14:creationId xmlns:p14="http://schemas.microsoft.com/office/powerpoint/2010/main" val="10115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r>
              <a:rPr lang="en-US" altLang="en-US" sz="900" dirty="0">
                <a:latin typeface="Arial" panose="020B0604020202020204" pitchFamily="34" charset="0"/>
              </a:rPr>
              <a:t>Rule 7-3-2</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The implementation of the new “Long Hit Procedure” created a new name that is consistent with the new procedure.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17</a:t>
            </a:fld>
            <a:endParaRPr lang="en-US" dirty="0"/>
          </a:p>
        </p:txBody>
      </p:sp>
    </p:spTree>
    <p:extLst>
      <p:ext uri="{BB962C8B-B14F-4D97-AF65-F5344CB8AC3E}">
        <p14:creationId xmlns:p14="http://schemas.microsoft.com/office/powerpoint/2010/main" val="94679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r>
              <a:rPr lang="en-US" altLang="en-US" sz="900" dirty="0">
                <a:latin typeface="Arial" panose="020B0604020202020204" pitchFamily="34" charset="0"/>
              </a:rPr>
              <a:t>Rule 10-3-2</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The rule change for 2015 (dealing with restarts for extended play penalty corners) eliminated the clear definitions for when a penalty corner, during regular play, is considered to be completed. The exception to the rule added in 2015 (dealing with restarts for extended play penalty corners) should apply to an injury during regulation play as well as extended play.</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18</a:t>
            </a:fld>
            <a:endParaRPr lang="en-US" dirty="0"/>
          </a:p>
        </p:txBody>
      </p:sp>
    </p:spTree>
    <p:extLst>
      <p:ext uri="{BB962C8B-B14F-4D97-AF65-F5344CB8AC3E}">
        <p14:creationId xmlns:p14="http://schemas.microsoft.com/office/powerpoint/2010/main" val="412776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r>
              <a:rPr lang="en-US" altLang="en-US" sz="900" dirty="0">
                <a:latin typeface="Arial" panose="020B0604020202020204" pitchFamily="34" charset="0"/>
              </a:rPr>
              <a:t>Rule 11-1-1e</a:t>
            </a:r>
            <a:r>
              <a:rPr lang="en-US" altLang="en-US" sz="900" baseline="0" dirty="0">
                <a:latin typeface="Arial" panose="020B0604020202020204" pitchFamily="34" charset="0"/>
              </a:rPr>
              <a:t> </a:t>
            </a:r>
            <a:r>
              <a:rPr lang="en-US" altLang="en-US" sz="900" dirty="0">
                <a:latin typeface="Arial" panose="020B0604020202020204" pitchFamily="34" charset="0"/>
              </a:rPr>
              <a:t>-</a:t>
            </a:r>
            <a:r>
              <a:rPr lang="en-US" altLang="en-US" sz="900" baseline="0" dirty="0">
                <a:latin typeface="Arial" panose="020B0604020202020204" pitchFamily="34" charset="0"/>
              </a:rPr>
              <a:t> </a:t>
            </a:r>
            <a:r>
              <a:rPr lang="en-US" sz="900" dirty="0"/>
              <a:t>The rules have evolved to allow umpires to better manage this situation if it occurs. Deleted provision to award a penalty stroke when the defending team continues to deliberately cause the ball to go over the end line.</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19</a:t>
            </a:fld>
            <a:endParaRPr lang="en-US" dirty="0"/>
          </a:p>
        </p:txBody>
      </p:sp>
    </p:spTree>
    <p:extLst>
      <p:ext uri="{BB962C8B-B14F-4D97-AF65-F5344CB8AC3E}">
        <p14:creationId xmlns:p14="http://schemas.microsoft.com/office/powerpoint/2010/main" val="415568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p>
          <a:p>
            <a:pPr defTabSz="912813" eaLnBrk="1" hangingPunct="1">
              <a:buFont typeface="Wingdings" panose="05000000000000000000" pitchFamily="2" charset="2"/>
              <a:buNone/>
            </a:pPr>
            <a:endParaRPr lang="en-US" altLang="en-US" sz="900" dirty="0">
              <a:latin typeface="Arial" panose="020B0604020202020204" pitchFamily="34" charset="0"/>
            </a:endParaRPr>
          </a:p>
          <a:p>
            <a:r>
              <a:rPr lang="en-US" sz="900" dirty="0">
                <a:latin typeface="Arial" panose="020B0604020202020204" pitchFamily="34" charset="0"/>
                <a:cs typeface="Arial" panose="020B0604020202020204" pitchFamily="34" charset="0"/>
              </a:rPr>
              <a:t>Big Teams is the Official Corporate Partner of</a:t>
            </a:r>
            <a:r>
              <a:rPr lang="en-US" sz="900" baseline="0" dirty="0">
                <a:latin typeface="Arial" panose="020B0604020202020204" pitchFamily="34" charset="0"/>
                <a:cs typeface="Arial" panose="020B0604020202020204" pitchFamily="34" charset="0"/>
              </a:rPr>
              <a:t> NFHS Field Hockey for 2016.</a:t>
            </a: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a:t>
            </a:fld>
            <a:endParaRPr lang="en-US" dirty="0"/>
          </a:p>
        </p:txBody>
      </p:sp>
    </p:spTree>
    <p:extLst>
      <p:ext uri="{BB962C8B-B14F-4D97-AF65-F5344CB8AC3E}">
        <p14:creationId xmlns:p14="http://schemas.microsoft.com/office/powerpoint/2010/main" val="10846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20</a:t>
            </a:fld>
            <a:endParaRPr lang="en-US" dirty="0"/>
          </a:p>
        </p:txBody>
      </p:sp>
    </p:spTree>
    <p:extLst>
      <p:ext uri="{BB962C8B-B14F-4D97-AF65-F5344CB8AC3E}">
        <p14:creationId xmlns:p14="http://schemas.microsoft.com/office/powerpoint/2010/main" val="396505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21</a:t>
            </a:fld>
            <a:endParaRPr lang="en-US" dirty="0"/>
          </a:p>
        </p:txBody>
      </p:sp>
    </p:spTree>
    <p:extLst>
      <p:ext uri="{BB962C8B-B14F-4D97-AF65-F5344CB8AC3E}">
        <p14:creationId xmlns:p14="http://schemas.microsoft.com/office/powerpoint/2010/main" val="939010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22</a:t>
            </a:fld>
            <a:endParaRPr lang="en-US" dirty="0"/>
          </a:p>
        </p:txBody>
      </p:sp>
    </p:spTree>
    <p:extLst>
      <p:ext uri="{BB962C8B-B14F-4D97-AF65-F5344CB8AC3E}">
        <p14:creationId xmlns:p14="http://schemas.microsoft.com/office/powerpoint/2010/main" val="306135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23</a:t>
            </a:fld>
            <a:endParaRPr lang="en-US" dirty="0"/>
          </a:p>
        </p:txBody>
      </p:sp>
    </p:spTree>
    <p:extLst>
      <p:ext uri="{BB962C8B-B14F-4D97-AF65-F5344CB8AC3E}">
        <p14:creationId xmlns:p14="http://schemas.microsoft.com/office/powerpoint/2010/main" val="295696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24</a:t>
            </a:fld>
            <a:endParaRPr lang="en-US" dirty="0"/>
          </a:p>
        </p:txBody>
      </p:sp>
    </p:spTree>
    <p:extLst>
      <p:ext uri="{BB962C8B-B14F-4D97-AF65-F5344CB8AC3E}">
        <p14:creationId xmlns:p14="http://schemas.microsoft.com/office/powerpoint/2010/main" val="203780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25</a:t>
            </a:fld>
            <a:endParaRPr lang="en-US" dirty="0"/>
          </a:p>
        </p:txBody>
      </p:sp>
    </p:spTree>
    <p:extLst>
      <p:ext uri="{BB962C8B-B14F-4D97-AF65-F5344CB8AC3E}">
        <p14:creationId xmlns:p14="http://schemas.microsoft.com/office/powerpoint/2010/main" val="1536319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26</a:t>
            </a:fld>
            <a:endParaRPr lang="en-US" dirty="0"/>
          </a:p>
        </p:txBody>
      </p:sp>
    </p:spTree>
    <p:extLst>
      <p:ext uri="{BB962C8B-B14F-4D97-AF65-F5344CB8AC3E}">
        <p14:creationId xmlns:p14="http://schemas.microsoft.com/office/powerpoint/2010/main" val="2180033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27</a:t>
            </a:fld>
            <a:endParaRPr lang="en-US" dirty="0"/>
          </a:p>
        </p:txBody>
      </p:sp>
    </p:spTree>
    <p:extLst>
      <p:ext uri="{BB962C8B-B14F-4D97-AF65-F5344CB8AC3E}">
        <p14:creationId xmlns:p14="http://schemas.microsoft.com/office/powerpoint/2010/main" val="4111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28</a:t>
            </a:fld>
            <a:endParaRPr lang="en-US" dirty="0"/>
          </a:p>
        </p:txBody>
      </p:sp>
    </p:spTree>
    <p:extLst>
      <p:ext uri="{BB962C8B-B14F-4D97-AF65-F5344CB8AC3E}">
        <p14:creationId xmlns:p14="http://schemas.microsoft.com/office/powerpoint/2010/main" val="4096431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29</a:t>
            </a:fld>
            <a:endParaRPr lang="en-US" dirty="0"/>
          </a:p>
        </p:txBody>
      </p:sp>
    </p:spTree>
    <p:extLst>
      <p:ext uri="{BB962C8B-B14F-4D97-AF65-F5344CB8AC3E}">
        <p14:creationId xmlns:p14="http://schemas.microsoft.com/office/powerpoint/2010/main" val="160033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a:t>
            </a:fld>
            <a:endParaRPr lang="en-US" dirty="0"/>
          </a:p>
        </p:txBody>
      </p:sp>
    </p:spTree>
    <p:extLst>
      <p:ext uri="{BB962C8B-B14F-4D97-AF65-F5344CB8AC3E}">
        <p14:creationId xmlns:p14="http://schemas.microsoft.com/office/powerpoint/2010/main" val="18572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30</a:t>
            </a:fld>
            <a:endParaRPr lang="en-US" dirty="0"/>
          </a:p>
        </p:txBody>
      </p:sp>
    </p:spTree>
    <p:extLst>
      <p:ext uri="{BB962C8B-B14F-4D97-AF65-F5344CB8AC3E}">
        <p14:creationId xmlns:p14="http://schemas.microsoft.com/office/powerpoint/2010/main" val="393809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31</a:t>
            </a:fld>
            <a:endParaRPr lang="en-US" dirty="0"/>
          </a:p>
        </p:txBody>
      </p:sp>
    </p:spTree>
    <p:extLst>
      <p:ext uri="{BB962C8B-B14F-4D97-AF65-F5344CB8AC3E}">
        <p14:creationId xmlns:p14="http://schemas.microsoft.com/office/powerpoint/2010/main" val="2689432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32</a:t>
            </a:fld>
            <a:endParaRPr lang="en-US" dirty="0"/>
          </a:p>
        </p:txBody>
      </p:sp>
    </p:spTree>
    <p:extLst>
      <p:ext uri="{BB962C8B-B14F-4D97-AF65-F5344CB8AC3E}">
        <p14:creationId xmlns:p14="http://schemas.microsoft.com/office/powerpoint/2010/main" val="3032712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33</a:t>
            </a:fld>
            <a:endParaRPr lang="en-US" dirty="0"/>
          </a:p>
        </p:txBody>
      </p:sp>
    </p:spTree>
    <p:extLst>
      <p:ext uri="{BB962C8B-B14F-4D97-AF65-F5344CB8AC3E}">
        <p14:creationId xmlns:p14="http://schemas.microsoft.com/office/powerpoint/2010/main" val="614622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34</a:t>
            </a:fld>
            <a:endParaRPr lang="en-US" dirty="0"/>
          </a:p>
        </p:txBody>
      </p:sp>
    </p:spTree>
    <p:extLst>
      <p:ext uri="{BB962C8B-B14F-4D97-AF65-F5344CB8AC3E}">
        <p14:creationId xmlns:p14="http://schemas.microsoft.com/office/powerpoint/2010/main" val="39797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35</a:t>
            </a:fld>
            <a:endParaRPr lang="en-US" dirty="0"/>
          </a:p>
        </p:txBody>
      </p:sp>
    </p:spTree>
    <p:extLst>
      <p:ext uri="{BB962C8B-B14F-4D97-AF65-F5344CB8AC3E}">
        <p14:creationId xmlns:p14="http://schemas.microsoft.com/office/powerpoint/2010/main" val="4294212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36</a:t>
            </a:fld>
            <a:endParaRPr lang="en-US" dirty="0"/>
          </a:p>
        </p:txBody>
      </p:sp>
    </p:spTree>
    <p:extLst>
      <p:ext uri="{BB962C8B-B14F-4D97-AF65-F5344CB8AC3E}">
        <p14:creationId xmlns:p14="http://schemas.microsoft.com/office/powerpoint/2010/main" val="2890731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37</a:t>
            </a:fld>
            <a:endParaRPr lang="en-US" dirty="0"/>
          </a:p>
        </p:txBody>
      </p:sp>
    </p:spTree>
    <p:extLst>
      <p:ext uri="{BB962C8B-B14F-4D97-AF65-F5344CB8AC3E}">
        <p14:creationId xmlns:p14="http://schemas.microsoft.com/office/powerpoint/2010/main" val="1276362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38</a:t>
            </a:fld>
            <a:endParaRPr lang="en-US" dirty="0"/>
          </a:p>
        </p:txBody>
      </p:sp>
    </p:spTree>
    <p:extLst>
      <p:ext uri="{BB962C8B-B14F-4D97-AF65-F5344CB8AC3E}">
        <p14:creationId xmlns:p14="http://schemas.microsoft.com/office/powerpoint/2010/main" val="3951651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39</a:t>
            </a:fld>
            <a:endParaRPr lang="en-US" dirty="0"/>
          </a:p>
        </p:txBody>
      </p:sp>
    </p:spTree>
    <p:extLst>
      <p:ext uri="{BB962C8B-B14F-4D97-AF65-F5344CB8AC3E}">
        <p14:creationId xmlns:p14="http://schemas.microsoft.com/office/powerpoint/2010/main" val="252337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p>
          <a:p>
            <a:pPr defTabSz="912813" eaLnBrk="1" hangingPunct="1">
              <a:buFont typeface="Wingdings" panose="05000000000000000000" pitchFamily="2" charset="2"/>
              <a:buNone/>
            </a:pPr>
            <a:endParaRPr lang="en-US" altLang="en-US" sz="900" dirty="0">
              <a:latin typeface="Arial" panose="020B0604020202020204" pitchFamily="34" charset="0"/>
            </a:endParaRPr>
          </a:p>
          <a:p>
            <a:pPr defTabSz="912813" eaLnBrk="1" hangingPunct="1"/>
            <a:r>
              <a:rPr lang="en-US" altLang="en-US" sz="900" dirty="0">
                <a:latin typeface="Arial" panose="020B0604020202020204" pitchFamily="34" charset="0"/>
              </a:rPr>
              <a:t>Overview</a:t>
            </a:r>
            <a:r>
              <a:rPr lang="en-US" altLang="en-US" sz="900" baseline="0" dirty="0">
                <a:latin typeface="Arial" panose="020B0604020202020204" pitchFamily="34" charset="0"/>
              </a:rPr>
              <a:t> of the NFHS.</a:t>
            </a:r>
            <a:endParaRPr lang="en-US" altLang="en-US" sz="9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a:t>
            </a:fld>
            <a:endParaRPr lang="en-US" dirty="0"/>
          </a:p>
        </p:txBody>
      </p:sp>
    </p:spTree>
    <p:extLst>
      <p:ext uri="{BB962C8B-B14F-4D97-AF65-F5344CB8AC3E}">
        <p14:creationId xmlns:p14="http://schemas.microsoft.com/office/powerpoint/2010/main" val="3702948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40</a:t>
            </a:fld>
            <a:endParaRPr lang="en-US" dirty="0"/>
          </a:p>
        </p:txBody>
      </p:sp>
    </p:spTree>
    <p:extLst>
      <p:ext uri="{BB962C8B-B14F-4D97-AF65-F5344CB8AC3E}">
        <p14:creationId xmlns:p14="http://schemas.microsoft.com/office/powerpoint/2010/main" val="195924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41</a:t>
            </a:fld>
            <a:endParaRPr lang="en-US" dirty="0"/>
          </a:p>
        </p:txBody>
      </p:sp>
    </p:spTree>
    <p:extLst>
      <p:ext uri="{BB962C8B-B14F-4D97-AF65-F5344CB8AC3E}">
        <p14:creationId xmlns:p14="http://schemas.microsoft.com/office/powerpoint/2010/main" val="3076998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Slide Comment:</a:t>
            </a:r>
          </a:p>
          <a:p>
            <a:pPr eaLnBrk="1" hangingPunct="1">
              <a:buFont typeface="Wingdings" panose="05000000000000000000" pitchFamily="2" charset="2"/>
              <a:buNone/>
            </a:pPr>
            <a:endParaRPr lang="en-US" altLang="en-US" sz="900" u="sng" dirty="0">
              <a:latin typeface="Arial" panose="020B0604020202020204" pitchFamily="34" charset="0"/>
            </a:endParaRPr>
          </a:p>
          <a:p>
            <a:pPr eaLnBrk="1" hangingPunct="1"/>
            <a:r>
              <a:rPr lang="en-US" altLang="en-US" sz="900" dirty="0">
                <a:latin typeface="Arial" panose="020B0604020202020204" pitchFamily="34" charset="0"/>
              </a:rPr>
              <a:t>This slide lists the rules references and a brief description of the field</a:t>
            </a:r>
            <a:r>
              <a:rPr lang="en-US" altLang="en-US" sz="900" baseline="0" dirty="0">
                <a:latin typeface="Arial" panose="020B0604020202020204" pitchFamily="34" charset="0"/>
              </a:rPr>
              <a:t> hockey</a:t>
            </a:r>
            <a:r>
              <a:rPr lang="en-US" altLang="en-US" sz="900" dirty="0">
                <a:latin typeface="Arial" panose="020B0604020202020204" pitchFamily="34" charset="0"/>
              </a:rPr>
              <a:t> editorial changes that were made to the 2016 NFHS Field Hockey Rules Book.</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42</a:t>
            </a:fld>
            <a:endParaRPr lang="en-US" dirty="0"/>
          </a:p>
        </p:txBody>
      </p:sp>
    </p:spTree>
    <p:extLst>
      <p:ext uri="{BB962C8B-B14F-4D97-AF65-F5344CB8AC3E}">
        <p14:creationId xmlns:p14="http://schemas.microsoft.com/office/powerpoint/2010/main" val="2036978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43</a:t>
            </a:fld>
            <a:endParaRPr lang="en-US" dirty="0"/>
          </a:p>
        </p:txBody>
      </p:sp>
    </p:spTree>
    <p:extLst>
      <p:ext uri="{BB962C8B-B14F-4D97-AF65-F5344CB8AC3E}">
        <p14:creationId xmlns:p14="http://schemas.microsoft.com/office/powerpoint/2010/main" val="53794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buFont typeface="Wingdings" panose="05000000000000000000" pitchFamily="2" charset="2"/>
              <a:buChar char="v"/>
            </a:pPr>
            <a:r>
              <a:rPr lang="en-US" altLang="en-US" sz="800" b="1" u="sng" dirty="0">
                <a:latin typeface="Arial" panose="020B0604020202020204" pitchFamily="34" charset="0"/>
              </a:rPr>
              <a:t>Comment on Slide:</a:t>
            </a:r>
          </a:p>
          <a:p>
            <a:pPr eaLnBrk="1" hangingPunct="1">
              <a:buFont typeface="Wingdings" panose="05000000000000000000" pitchFamily="2" charset="2"/>
              <a:buNone/>
            </a:pPr>
            <a:endParaRPr lang="en-US" altLang="en-US" sz="800" b="1" u="sng" dirty="0">
              <a:latin typeface="Arial" panose="020B0604020202020204" pitchFamily="34" charset="0"/>
            </a:endParaRPr>
          </a:p>
          <a:p>
            <a:r>
              <a:rPr lang="en-US" sz="900" b="0" i="0" u="none" strike="noStrike" kern="1200" baseline="0" dirty="0">
                <a:solidFill>
                  <a:schemeClr val="tx1"/>
                </a:solidFill>
                <a:latin typeface="+mn-lt"/>
                <a:ea typeface="+mn-ea"/>
                <a:cs typeface="+mn-cs"/>
              </a:rPr>
              <a:t>The NFHS Field Hockey Rules Committee and the NFHS Board of Directors believe there are areas of the game of interscholastic field hockey that need to be addressed and given special attention. These areas of concern are often cyclical, some areas need more attention than others, and that is why they might appear in the rules book for consecutive editions. These concerns are identified as “Points of Emphasis.” For the 2016 high school field hockey season, attention is being called to: Properly marked protective eyewear, 25-yard free hit, self-pass and delay of game, rough and dangerous play, good sporting behavior. When a topic is included in the Points of Emphasis, these topics are important enough to reinforce and/or they are not being given the proper attention.</a:t>
            </a:r>
          </a:p>
          <a:p>
            <a:endParaRPr lang="en-US" sz="900" b="0"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1. PROPERLY MARKED PROTECTIVE EYEWEAR</a:t>
            </a:r>
          </a:p>
          <a:p>
            <a:r>
              <a:rPr lang="en-US" sz="900" b="0" i="0" u="none" strike="noStrike" kern="1200" baseline="0" dirty="0">
                <a:solidFill>
                  <a:schemeClr val="tx1"/>
                </a:solidFill>
                <a:latin typeface="+mn-lt"/>
                <a:ea typeface="+mn-ea"/>
                <a:cs typeface="+mn-cs"/>
              </a:rPr>
              <a:t>With the ASTM standards 2713-09, 2713-14 being in place since 2009 and 2014, respectively, the standardization of the performance of protective eyewear is more important now than ever before. It is incumbent upon the coaches and players to use the properly marked protective eyewear as it was manufactured. Combining various protective devices is potentially harmful and immediately voids any manufacturer’s warranty. By rule, required equipment shall not be modified and shall be worn as intended by the manufacturer. Manufacturers spend hundreds of hours researching and testing products before they are released to the public. They ensure that their products will perform at the highest level possible if it is worn properly. The NFHS makes a significant investment in time and resources to identify appropriate equipment for field hockey, for the sole purpose of minimizing risk. That is why there is a new rule requiring that all protective eyewear that meets the current ASTM standard be permanently labeled</a:t>
            </a:r>
          </a:p>
          <a:p>
            <a:r>
              <a:rPr lang="en-US" sz="900" b="0" i="0" u="none" strike="noStrike" kern="1200" baseline="0" dirty="0">
                <a:solidFill>
                  <a:schemeClr val="tx1"/>
                </a:solidFill>
                <a:latin typeface="+mn-lt"/>
                <a:ea typeface="+mn-ea"/>
                <a:cs typeface="+mn-cs"/>
              </a:rPr>
              <a:t>effective January 1, 2019.</a:t>
            </a:r>
          </a:p>
          <a:p>
            <a:endParaRPr lang="en-US" sz="900" b="0"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2. ELIMINATION OF FACEMASK USE AS A PROTECTIVE DEVICE</a:t>
            </a:r>
          </a:p>
          <a:p>
            <a:r>
              <a:rPr lang="en-US" sz="900" b="0" i="0" u="none" strike="noStrike" kern="1200" baseline="0" dirty="0">
                <a:solidFill>
                  <a:schemeClr val="tx1"/>
                </a:solidFill>
                <a:latin typeface="+mn-lt"/>
                <a:ea typeface="+mn-ea"/>
                <a:cs typeface="+mn-cs"/>
              </a:rPr>
              <a:t>The masks do not meet any safety standard for ball or stick impact, nor do they offer any shatter resistance.</a:t>
            </a:r>
          </a:p>
          <a:p>
            <a:endParaRPr lang="en-US" sz="900" b="1"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3. 25-YARD FREE HIT</a:t>
            </a:r>
          </a:p>
          <a:p>
            <a:r>
              <a:rPr lang="en-US" sz="900" b="0" i="0" u="none" strike="noStrike" kern="1200" baseline="0" dirty="0">
                <a:solidFill>
                  <a:schemeClr val="tx1"/>
                </a:solidFill>
                <a:latin typeface="+mn-lt"/>
                <a:ea typeface="+mn-ea"/>
                <a:cs typeface="+mn-cs"/>
              </a:rPr>
              <a:t>The 25-yard free hit is a new rule change previously handled as a long hit. In an effort to improve the flow of play and standard of the game this rule has been implemented with emphasis on:</a:t>
            </a:r>
          </a:p>
          <a:p>
            <a:r>
              <a:rPr lang="en-US" sz="900" b="0" i="0" u="none" strike="noStrike" kern="1200" baseline="0" dirty="0">
                <a:solidFill>
                  <a:schemeClr val="tx1"/>
                </a:solidFill>
                <a:latin typeface="+mn-lt"/>
                <a:ea typeface="+mn-ea"/>
                <a:cs typeface="+mn-cs"/>
              </a:rPr>
              <a:t>• Any 25-yard hit must follow the rules as outlined for any free hit within the 25-yard line.</a:t>
            </a:r>
          </a:p>
          <a:p>
            <a:r>
              <a:rPr lang="en-US" sz="900" b="0" i="0" u="none" strike="noStrike" kern="1200" baseline="0" dirty="0">
                <a:solidFill>
                  <a:schemeClr val="tx1"/>
                </a:solidFill>
                <a:latin typeface="+mn-lt"/>
                <a:ea typeface="+mn-ea"/>
                <a:cs typeface="+mn-cs"/>
              </a:rPr>
              <a:t>• It is similar to taking a 16-yard hit, however, the attack has possession and places the ball on the 25-yard line, in line with where the ball went over the end line.</a:t>
            </a:r>
          </a:p>
          <a:p>
            <a:r>
              <a:rPr lang="en-US" sz="900" b="0" i="0" u="none" strike="noStrike" kern="1200" baseline="0" dirty="0">
                <a:solidFill>
                  <a:schemeClr val="tx1"/>
                </a:solidFill>
                <a:latin typeface="+mn-lt"/>
                <a:ea typeface="+mn-ea"/>
                <a:cs typeface="+mn-cs"/>
              </a:rPr>
              <a:t>• All players shall be 5 yards away from the ball when the ball is put into play.</a:t>
            </a:r>
          </a:p>
          <a:p>
            <a:endParaRPr lang="en-US" sz="900" b="0"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4. SELF-PASS AND DELAY OF GAME</a:t>
            </a:r>
          </a:p>
          <a:p>
            <a:r>
              <a:rPr lang="en-US" sz="900" b="0" i="0" u="none" strike="noStrike" kern="1200" baseline="0" dirty="0">
                <a:solidFill>
                  <a:schemeClr val="tx1"/>
                </a:solidFill>
                <a:latin typeface="+mn-lt"/>
                <a:ea typeface="+mn-ea"/>
                <a:cs typeface="+mn-cs"/>
              </a:rPr>
              <a:t>The self-pass has been incorporated to improve the flow of the game. Delaying the game by any player should be avoided and coaches/officials should reinforce the following:</a:t>
            </a:r>
          </a:p>
          <a:p>
            <a:r>
              <a:rPr lang="en-US" sz="900" b="0" i="0" u="none" strike="noStrike" kern="1200" baseline="0" dirty="0">
                <a:solidFill>
                  <a:schemeClr val="tx1"/>
                </a:solidFill>
                <a:latin typeface="+mn-lt"/>
                <a:ea typeface="+mn-ea"/>
                <a:cs typeface="+mn-cs"/>
              </a:rPr>
              <a:t>• Coaches should provide specific instruction regarding the 5-yard rule and how to defend it appropriately without inhibiting the flow of the game.</a:t>
            </a:r>
          </a:p>
          <a:p>
            <a:r>
              <a:rPr lang="en-US" sz="900" b="0" i="0" u="none" strike="noStrike" kern="1200" baseline="0" dirty="0">
                <a:solidFill>
                  <a:schemeClr val="tx1"/>
                </a:solidFill>
                <a:latin typeface="+mn-lt"/>
                <a:ea typeface="+mn-ea"/>
                <a:cs typeface="+mn-cs"/>
              </a:rPr>
              <a:t>• Umpires should establish and communicate the 5-yard standard early in the game to support proper play and conduct of the players.</a:t>
            </a:r>
          </a:p>
          <a:p>
            <a:r>
              <a:rPr lang="en-US" sz="900" b="0" i="0" u="none" strike="noStrike" kern="1200" baseline="0" dirty="0">
                <a:solidFill>
                  <a:schemeClr val="tx1"/>
                </a:solidFill>
                <a:latin typeface="+mn-lt"/>
                <a:ea typeface="+mn-ea"/>
                <a:cs typeface="+mn-cs"/>
              </a:rPr>
              <a:t>• A defender influencing or interfering with the self-pass before adhering to the 5-yard rule is a delay of game and should be penalized with the appropriate card progression to manage the game.</a:t>
            </a:r>
          </a:p>
          <a:p>
            <a:endParaRPr lang="en-US" sz="900" b="0"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5. ROUGH AND DANGEROUS PLAY</a:t>
            </a:r>
          </a:p>
          <a:p>
            <a:r>
              <a:rPr lang="en-US" sz="900" b="0" i="0" u="none" strike="noStrike" kern="1200" baseline="0" dirty="0">
                <a:solidFill>
                  <a:schemeClr val="tx1"/>
                </a:solidFill>
                <a:latin typeface="+mn-lt"/>
                <a:ea typeface="+mn-ea"/>
                <a:cs typeface="+mn-cs"/>
              </a:rPr>
              <a:t>Overly aggressive play and lack of regard for everyone’s safety is unacceptable in the sport of field hockey. In both practice and game play, coaches need to teach the safe use of the stick and good body control. Rough and dangerous play, such as deliberately/blindly hitting the ball into players who have been properly instructed and in good position to play defense, should be addressed by both coaches and officials. Players need to accept the possibility they could inflict serious injury. Officials must be able to recognize dangerous play and penalize it appropriately. Although it is recognized that the possibility of injury is inherent in field hockey, all participants have the obligation to minimize risk whenever possible.</a:t>
            </a:r>
          </a:p>
          <a:p>
            <a:endParaRPr lang="en-US" sz="900" b="0" i="0" u="none" strike="noStrike" kern="1200" baseline="0" dirty="0">
              <a:solidFill>
                <a:schemeClr val="tx1"/>
              </a:solidFill>
              <a:latin typeface="+mn-lt"/>
              <a:ea typeface="+mn-ea"/>
              <a:cs typeface="+mn-cs"/>
            </a:endParaRPr>
          </a:p>
          <a:p>
            <a:r>
              <a:rPr lang="en-US" sz="900" b="1" i="0" u="none" strike="noStrike" kern="1200" baseline="0" dirty="0">
                <a:solidFill>
                  <a:schemeClr val="tx1"/>
                </a:solidFill>
                <a:latin typeface="+mn-lt"/>
                <a:ea typeface="+mn-ea"/>
                <a:cs typeface="+mn-cs"/>
              </a:rPr>
              <a:t>6. GOOD SPORTING BEHAVIOR</a:t>
            </a:r>
          </a:p>
          <a:p>
            <a:r>
              <a:rPr lang="en-US" sz="900" b="0" i="0" u="none" strike="noStrike" kern="1200" baseline="0" dirty="0">
                <a:solidFill>
                  <a:schemeClr val="tx1"/>
                </a:solidFill>
                <a:latin typeface="+mn-lt"/>
                <a:ea typeface="+mn-ea"/>
                <a:cs typeface="+mn-cs"/>
              </a:rPr>
              <a:t>Officials and coaches need to work together. Each contest is another opportunity for coaches and officials to teach not only field hockey, but also</a:t>
            </a:r>
          </a:p>
          <a:p>
            <a:r>
              <a:rPr lang="en-US" sz="900" b="0" i="0" u="none" strike="noStrike" kern="1200" baseline="0" dirty="0">
                <a:solidFill>
                  <a:schemeClr val="tx1"/>
                </a:solidFill>
                <a:latin typeface="+mn-lt"/>
                <a:ea typeface="+mn-ea"/>
                <a:cs typeface="+mn-cs"/>
              </a:rPr>
              <a:t>model good sporting behavior. The positive values that are learned will serve the players long after their field hockey experience has concluded. Game situations typically provide a coach the opportunity to identify a teachable moment to reinforce good sporting behavior.</a:t>
            </a:r>
            <a:endParaRPr lang="en-US" sz="900"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44</a:t>
            </a:fld>
            <a:endParaRPr lang="en-US" dirty="0"/>
          </a:p>
        </p:txBody>
      </p:sp>
    </p:spTree>
    <p:extLst>
      <p:ext uri="{BB962C8B-B14F-4D97-AF65-F5344CB8AC3E}">
        <p14:creationId xmlns:p14="http://schemas.microsoft.com/office/powerpoint/2010/main" val="389272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45</a:t>
            </a:fld>
            <a:endParaRPr lang="en-US" dirty="0"/>
          </a:p>
        </p:txBody>
      </p:sp>
    </p:spTree>
    <p:extLst>
      <p:ext uri="{BB962C8B-B14F-4D97-AF65-F5344CB8AC3E}">
        <p14:creationId xmlns:p14="http://schemas.microsoft.com/office/powerpoint/2010/main" val="1947871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0" i="0" u="none" strike="noStrike" kern="1200" baseline="0" dirty="0">
                <a:solidFill>
                  <a:schemeClr val="tx1"/>
                </a:solidFill>
                <a:latin typeface="+mn-lt"/>
                <a:ea typeface="+mn-ea"/>
                <a:cs typeface="+mn-cs"/>
              </a:rPr>
              <a:t>1. </a:t>
            </a:r>
            <a:r>
              <a:rPr lang="en-US" sz="1200" b="1" i="0" u="none" strike="noStrike" kern="1200" baseline="0" dirty="0">
                <a:solidFill>
                  <a:schemeClr val="tx1"/>
                </a:solidFill>
                <a:latin typeface="+mn-lt"/>
                <a:ea typeface="+mn-ea"/>
                <a:cs typeface="+mn-cs"/>
              </a:rPr>
              <a:t>Free Hit and 25-Yard Free Hit </a:t>
            </a:r>
            <a:r>
              <a:rPr lang="en-US" sz="1200" b="0" i="0" u="none" strike="noStrike" kern="1200" baseline="0" dirty="0">
                <a:solidFill>
                  <a:schemeClr val="tx1"/>
                </a:solidFill>
                <a:latin typeface="+mn-lt"/>
                <a:ea typeface="+mn-ea"/>
                <a:cs typeface="+mn-cs"/>
              </a:rPr>
              <a:t>– Arm held to the side, slightly above</a:t>
            </a:r>
          </a:p>
          <a:p>
            <a:r>
              <a:rPr lang="en-US" sz="1200" b="0" i="0" u="none" strike="noStrike" kern="1200" baseline="0" dirty="0">
                <a:solidFill>
                  <a:schemeClr val="tx1"/>
                </a:solidFill>
                <a:latin typeface="+mn-lt"/>
                <a:ea typeface="+mn-ea"/>
                <a:cs typeface="+mn-cs"/>
              </a:rPr>
              <a:t>horizontal with the palm forward toward the field.</a:t>
            </a:r>
          </a:p>
          <a:p>
            <a:r>
              <a:rPr lang="en-US" sz="1200" b="0" i="0" u="none" strike="noStrike" kern="1200" baseline="0" dirty="0">
                <a:solidFill>
                  <a:schemeClr val="tx1"/>
                </a:solidFill>
                <a:latin typeface="+mn-lt"/>
                <a:ea typeface="+mn-ea"/>
                <a:cs typeface="+mn-cs"/>
              </a:rPr>
              <a:t>2. </a:t>
            </a:r>
            <a:r>
              <a:rPr lang="en-US" sz="1200" b="1" i="0" u="none" strike="noStrike" kern="1200" baseline="0" dirty="0">
                <a:solidFill>
                  <a:schemeClr val="tx1"/>
                </a:solidFill>
                <a:latin typeface="+mn-lt"/>
                <a:ea typeface="+mn-ea"/>
                <a:cs typeface="+mn-cs"/>
              </a:rPr>
              <a:t>16-Yard Hit </a:t>
            </a:r>
            <a:r>
              <a:rPr lang="en-US" sz="1200" b="0" i="0" u="none" strike="noStrike" kern="1200" baseline="0" dirty="0">
                <a:solidFill>
                  <a:schemeClr val="tx1"/>
                </a:solidFill>
                <a:latin typeface="+mn-lt"/>
                <a:ea typeface="+mn-ea"/>
                <a:cs typeface="+mn-cs"/>
              </a:rPr>
              <a:t>– Umpire’s back is to the end line with arms held to the side,</a:t>
            </a:r>
          </a:p>
          <a:p>
            <a:r>
              <a:rPr lang="en-US" sz="1200" b="0" i="0" u="none" strike="noStrike" kern="1200" baseline="0" dirty="0">
                <a:solidFill>
                  <a:schemeClr val="tx1"/>
                </a:solidFill>
                <a:latin typeface="+mn-lt"/>
                <a:ea typeface="+mn-ea"/>
                <a:cs typeface="+mn-cs"/>
              </a:rPr>
              <a:t>slightly above horizontal, palms forward, pointing towards the center of</a:t>
            </a:r>
          </a:p>
          <a:p>
            <a:r>
              <a:rPr lang="en-US" sz="1200" b="0" i="0" u="none" strike="noStrike" kern="1200" baseline="0" dirty="0">
                <a:solidFill>
                  <a:schemeClr val="tx1"/>
                </a:solidFill>
                <a:latin typeface="+mn-lt"/>
                <a:ea typeface="+mn-ea"/>
                <a:cs typeface="+mn-cs"/>
              </a:rPr>
              <a:t>the field.</a:t>
            </a:r>
          </a:p>
          <a:p>
            <a:r>
              <a:rPr lang="en-US" sz="1200" b="0" i="0" u="none" strike="noStrike" kern="1200" baseline="0" dirty="0">
                <a:solidFill>
                  <a:schemeClr val="tx1"/>
                </a:solidFill>
                <a:latin typeface="+mn-lt"/>
                <a:ea typeface="+mn-ea"/>
                <a:cs typeface="+mn-cs"/>
              </a:rPr>
              <a:t>3. </a:t>
            </a:r>
            <a:r>
              <a:rPr lang="en-US" sz="1200" b="1" i="0" u="none" strike="noStrike" kern="1200" baseline="0" dirty="0">
                <a:solidFill>
                  <a:schemeClr val="tx1"/>
                </a:solidFill>
                <a:latin typeface="+mn-lt"/>
                <a:ea typeface="+mn-ea"/>
                <a:cs typeface="+mn-cs"/>
              </a:rPr>
              <a:t>Penalty Corner </a:t>
            </a:r>
            <a:r>
              <a:rPr lang="en-US" sz="1200" b="0" i="0" u="none" strike="noStrike" kern="1200" baseline="0" dirty="0">
                <a:solidFill>
                  <a:schemeClr val="tx1"/>
                </a:solidFill>
                <a:latin typeface="+mn-lt"/>
                <a:ea typeface="+mn-ea"/>
                <a:cs typeface="+mn-cs"/>
              </a:rPr>
              <a:t>– Extend both arms horizontally toward the goal.</a:t>
            </a:r>
          </a:p>
          <a:p>
            <a:r>
              <a:rPr lang="en-US" sz="1200" b="0" i="0" u="none" strike="noStrike" kern="1200" baseline="0" dirty="0">
                <a:solidFill>
                  <a:schemeClr val="tx1"/>
                </a:solidFill>
                <a:latin typeface="+mn-lt"/>
                <a:ea typeface="+mn-ea"/>
                <a:cs typeface="+mn-cs"/>
              </a:rPr>
              <a:t>4. </a:t>
            </a:r>
            <a:r>
              <a:rPr lang="en-US" sz="1200" b="1" i="0" u="none" strike="noStrike" kern="1200" baseline="0" dirty="0">
                <a:solidFill>
                  <a:schemeClr val="tx1"/>
                </a:solidFill>
                <a:latin typeface="+mn-lt"/>
                <a:ea typeface="+mn-ea"/>
                <a:cs typeface="+mn-cs"/>
              </a:rPr>
              <a:t>Penalty Stroke </a:t>
            </a:r>
            <a:r>
              <a:rPr lang="en-US" sz="1200" b="0" i="0" u="none" strike="noStrike" kern="1200" baseline="0" dirty="0">
                <a:solidFill>
                  <a:schemeClr val="tx1"/>
                </a:solidFill>
                <a:latin typeface="+mn-lt"/>
                <a:ea typeface="+mn-ea"/>
                <a:cs typeface="+mn-cs"/>
              </a:rPr>
              <a:t>– First signal time-out (arms crossed at the wrist above the</a:t>
            </a:r>
          </a:p>
          <a:p>
            <a:r>
              <a:rPr lang="en-US" sz="1200" b="0" i="0" u="none" strike="noStrike" kern="1200" baseline="0" dirty="0">
                <a:solidFill>
                  <a:schemeClr val="tx1"/>
                </a:solidFill>
                <a:latin typeface="+mn-lt"/>
                <a:ea typeface="+mn-ea"/>
                <a:cs typeface="+mn-cs"/>
              </a:rPr>
              <a:t>head), then extend the right arm overhead and the left arm toward the</a:t>
            </a:r>
          </a:p>
          <a:p>
            <a:r>
              <a:rPr lang="en-US" sz="1200" b="0" i="0" u="none" strike="noStrike" kern="1200" baseline="0" dirty="0">
                <a:solidFill>
                  <a:schemeClr val="tx1"/>
                </a:solidFill>
                <a:latin typeface="+mn-lt"/>
                <a:ea typeface="+mn-ea"/>
                <a:cs typeface="+mn-cs"/>
              </a:rPr>
              <a:t>penalty stroke line.</a:t>
            </a:r>
          </a:p>
          <a:p>
            <a:r>
              <a:rPr lang="en-US" sz="1200" b="0" i="0" u="none" strike="noStrike" kern="1200" baseline="0" dirty="0">
                <a:solidFill>
                  <a:schemeClr val="tx1"/>
                </a:solidFill>
                <a:latin typeface="+mn-lt"/>
                <a:ea typeface="+mn-ea"/>
                <a:cs typeface="+mn-cs"/>
              </a:rPr>
              <a:t>5. </a:t>
            </a:r>
            <a:r>
              <a:rPr lang="en-US" sz="1200" b="1" i="0" u="none" strike="noStrike" kern="1200" baseline="0" dirty="0">
                <a:solidFill>
                  <a:schemeClr val="tx1"/>
                </a:solidFill>
                <a:latin typeface="+mn-lt"/>
                <a:ea typeface="+mn-ea"/>
                <a:cs typeface="+mn-cs"/>
              </a:rPr>
              <a:t>Side-In </a:t>
            </a:r>
            <a:r>
              <a:rPr lang="en-US" sz="1200" b="0" i="0" u="none" strike="noStrike" kern="1200" baseline="0" dirty="0">
                <a:solidFill>
                  <a:schemeClr val="tx1"/>
                </a:solidFill>
                <a:latin typeface="+mn-lt"/>
                <a:ea typeface="+mn-ea"/>
                <a:cs typeface="+mn-cs"/>
              </a:rPr>
              <a:t>– For direction, arm extended to the side, slightly above horizontal,</a:t>
            </a:r>
          </a:p>
          <a:p>
            <a:r>
              <a:rPr lang="en-US" sz="1200" b="0" i="0" u="none" strike="noStrike" kern="1200" baseline="0" dirty="0">
                <a:solidFill>
                  <a:schemeClr val="tx1"/>
                </a:solidFill>
                <a:latin typeface="+mn-lt"/>
                <a:ea typeface="+mn-ea"/>
                <a:cs typeface="+mn-cs"/>
              </a:rPr>
              <a:t>palm forward toward the field with other arm down at the side.</a:t>
            </a:r>
          </a:p>
          <a:p>
            <a:r>
              <a:rPr lang="en-US" sz="1200" b="0" i="0" u="none" strike="noStrike" kern="1200" baseline="0" dirty="0">
                <a:solidFill>
                  <a:schemeClr val="tx1"/>
                </a:solidFill>
                <a:latin typeface="+mn-lt"/>
                <a:ea typeface="+mn-ea"/>
                <a:cs typeface="+mn-cs"/>
              </a:rPr>
              <a:t>6. </a:t>
            </a:r>
            <a:r>
              <a:rPr lang="en-US" sz="1200" b="1" i="0" u="none" strike="noStrike" kern="1200" baseline="0" dirty="0">
                <a:solidFill>
                  <a:schemeClr val="tx1"/>
                </a:solidFill>
                <a:latin typeface="+mn-lt"/>
                <a:ea typeface="+mn-ea"/>
                <a:cs typeface="+mn-cs"/>
              </a:rPr>
              <a:t>Stick Interference </a:t>
            </a:r>
            <a:r>
              <a:rPr lang="en-US" sz="1200" b="0" i="0" u="none" strike="noStrike" kern="1200" baseline="0" dirty="0">
                <a:solidFill>
                  <a:schemeClr val="tx1"/>
                </a:solidFill>
                <a:latin typeface="+mn-lt"/>
                <a:ea typeface="+mn-ea"/>
                <a:cs typeface="+mn-cs"/>
              </a:rPr>
              <a:t>– Hit forearm of one arm with other hand (chopping</a:t>
            </a:r>
          </a:p>
          <a:p>
            <a:r>
              <a:rPr lang="en-US" sz="1200" b="0" i="0" u="none" strike="noStrike" kern="1200" baseline="0" dirty="0">
                <a:solidFill>
                  <a:schemeClr val="tx1"/>
                </a:solidFill>
                <a:latin typeface="+mn-lt"/>
                <a:ea typeface="+mn-ea"/>
                <a:cs typeface="+mn-cs"/>
              </a:rPr>
              <a:t>action).</a:t>
            </a:r>
          </a:p>
          <a:p>
            <a:r>
              <a:rPr lang="en-US" sz="1200" b="0" i="0" u="none" strike="noStrike" kern="1200" baseline="0" dirty="0">
                <a:solidFill>
                  <a:schemeClr val="tx1"/>
                </a:solidFill>
                <a:latin typeface="+mn-lt"/>
                <a:ea typeface="+mn-ea"/>
                <a:cs typeface="+mn-cs"/>
              </a:rPr>
              <a:t>7. </a:t>
            </a:r>
            <a:r>
              <a:rPr lang="en-US" sz="1200" b="1" i="0" u="none" strike="noStrike" kern="1200" baseline="0" dirty="0">
                <a:solidFill>
                  <a:schemeClr val="tx1"/>
                </a:solidFill>
                <a:latin typeface="+mn-lt"/>
                <a:ea typeface="+mn-ea"/>
                <a:cs typeface="+mn-cs"/>
              </a:rPr>
              <a:t>Advancing </a:t>
            </a:r>
            <a:r>
              <a:rPr lang="en-US" sz="1200" b="0" i="0" u="none" strike="noStrike" kern="1200" baseline="0" dirty="0">
                <a:solidFill>
                  <a:schemeClr val="tx1"/>
                </a:solidFill>
                <a:latin typeface="+mn-lt"/>
                <a:ea typeface="+mn-ea"/>
                <a:cs typeface="+mn-cs"/>
              </a:rPr>
              <a:t>– Slightly raise one leg and touch it with the hand.</a:t>
            </a:r>
          </a:p>
          <a:p>
            <a:r>
              <a:rPr lang="en-US" sz="1200" b="0" i="0" u="none" strike="noStrike" kern="1200" baseline="0" dirty="0">
                <a:solidFill>
                  <a:schemeClr val="tx1"/>
                </a:solidFill>
                <a:latin typeface="+mn-lt"/>
                <a:ea typeface="+mn-ea"/>
                <a:cs typeface="+mn-cs"/>
              </a:rPr>
              <a:t>8. </a:t>
            </a:r>
            <a:r>
              <a:rPr lang="en-US" sz="1200" b="1" i="0" u="none" strike="noStrike" kern="1200" baseline="0" dirty="0">
                <a:solidFill>
                  <a:schemeClr val="tx1"/>
                </a:solidFill>
                <a:latin typeface="+mn-lt"/>
                <a:ea typeface="+mn-ea"/>
                <a:cs typeface="+mn-cs"/>
              </a:rPr>
              <a:t>Dangerous Use of Stick </a:t>
            </a:r>
            <a:r>
              <a:rPr lang="en-US" sz="1200" b="0" i="0" u="none" strike="noStrike" kern="1200" baseline="0" dirty="0">
                <a:solidFill>
                  <a:schemeClr val="tx1"/>
                </a:solidFill>
                <a:latin typeface="+mn-lt"/>
                <a:ea typeface="+mn-ea"/>
                <a:cs typeface="+mn-cs"/>
              </a:rPr>
              <a:t>– Raise bent arm forward and upward over the</a:t>
            </a:r>
          </a:p>
          <a:p>
            <a:r>
              <a:rPr lang="en-US" sz="1200" b="0" i="0" u="none" strike="noStrike" kern="1200" baseline="0" dirty="0">
                <a:solidFill>
                  <a:schemeClr val="tx1"/>
                </a:solidFill>
                <a:latin typeface="+mn-lt"/>
                <a:ea typeface="+mn-ea"/>
                <a:cs typeface="+mn-cs"/>
              </a:rPr>
              <a:t>head.</a:t>
            </a:r>
          </a:p>
          <a:p>
            <a:r>
              <a:rPr lang="en-US" sz="1200" b="0" i="0" u="none" strike="noStrike" kern="1200" baseline="0" dirty="0">
                <a:solidFill>
                  <a:schemeClr val="tx1"/>
                </a:solidFill>
                <a:latin typeface="+mn-lt"/>
                <a:ea typeface="+mn-ea"/>
                <a:cs typeface="+mn-cs"/>
              </a:rPr>
              <a:t>9. </a:t>
            </a:r>
            <a:r>
              <a:rPr lang="en-US" sz="1200" b="1" i="0" u="none" strike="noStrike" kern="1200" baseline="0" dirty="0">
                <a:solidFill>
                  <a:schemeClr val="tx1"/>
                </a:solidFill>
                <a:latin typeface="+mn-lt"/>
                <a:ea typeface="+mn-ea"/>
                <a:cs typeface="+mn-cs"/>
              </a:rPr>
              <a:t>Obstruction </a:t>
            </a:r>
            <a:r>
              <a:rPr lang="en-US" sz="1200" b="0" i="0" u="none" strike="noStrike" kern="1200" baseline="0" dirty="0">
                <a:solidFill>
                  <a:schemeClr val="tx1"/>
                </a:solidFill>
                <a:latin typeface="+mn-lt"/>
                <a:ea typeface="+mn-ea"/>
                <a:cs typeface="+mn-cs"/>
              </a:rPr>
              <a:t>– Arms crossed in front of chest with palms inward.</a:t>
            </a:r>
          </a:p>
          <a:p>
            <a:r>
              <a:rPr lang="en-US" sz="1200" b="0" i="0" u="none" strike="noStrike" kern="1200" baseline="0" dirty="0">
                <a:solidFill>
                  <a:schemeClr val="tx1"/>
                </a:solidFill>
                <a:latin typeface="+mn-lt"/>
                <a:ea typeface="+mn-ea"/>
                <a:cs typeface="+mn-cs"/>
              </a:rPr>
              <a:t>10. </a:t>
            </a:r>
            <a:r>
              <a:rPr lang="en-US" sz="1200" b="1" i="0" u="none" strike="noStrike" kern="1200" baseline="0" dirty="0">
                <a:solidFill>
                  <a:schemeClr val="tx1"/>
                </a:solidFill>
                <a:latin typeface="+mn-lt"/>
                <a:ea typeface="+mn-ea"/>
                <a:cs typeface="+mn-cs"/>
              </a:rPr>
              <a:t>Third Party Obstruction </a:t>
            </a:r>
            <a:r>
              <a:rPr lang="en-US" sz="1200" b="0" i="0" u="none" strike="noStrike" kern="1200" baseline="0" dirty="0">
                <a:solidFill>
                  <a:schemeClr val="tx1"/>
                </a:solidFill>
                <a:latin typeface="+mn-lt"/>
                <a:ea typeface="+mn-ea"/>
                <a:cs typeface="+mn-cs"/>
              </a:rPr>
              <a:t>– Arms crossed in front of chest, palms inward,</a:t>
            </a:r>
          </a:p>
          <a:p>
            <a:r>
              <a:rPr lang="en-US" sz="1200" b="0" i="0" u="none" strike="noStrike" kern="1200" baseline="0" dirty="0">
                <a:solidFill>
                  <a:schemeClr val="tx1"/>
                </a:solidFill>
                <a:latin typeface="+mn-lt"/>
                <a:ea typeface="+mn-ea"/>
                <a:cs typeface="+mn-cs"/>
              </a:rPr>
              <a:t>then move forearms in and out one time.</a:t>
            </a:r>
          </a:p>
          <a:p>
            <a:r>
              <a:rPr lang="en-US" sz="1200" b="0" i="0" u="none" strike="noStrike" kern="1200" baseline="0" dirty="0">
                <a:solidFill>
                  <a:schemeClr val="tx1"/>
                </a:solidFill>
                <a:latin typeface="+mn-lt"/>
                <a:ea typeface="+mn-ea"/>
                <a:cs typeface="+mn-cs"/>
              </a:rPr>
              <a:t>11. </a:t>
            </a:r>
            <a:r>
              <a:rPr lang="en-US" sz="1200" b="1" i="0" u="none" strike="noStrike" kern="1200" baseline="0" dirty="0">
                <a:solidFill>
                  <a:schemeClr val="tx1"/>
                </a:solidFill>
                <a:latin typeface="+mn-lt"/>
                <a:ea typeface="+mn-ea"/>
                <a:cs typeface="+mn-cs"/>
              </a:rPr>
              <a:t>Dangerous Play </a:t>
            </a:r>
            <a:r>
              <a:rPr lang="en-US" sz="1200" b="0" i="0" u="none" strike="noStrike" kern="1200" baseline="0" dirty="0">
                <a:solidFill>
                  <a:schemeClr val="tx1"/>
                </a:solidFill>
                <a:latin typeface="+mn-lt"/>
                <a:ea typeface="+mn-ea"/>
                <a:cs typeface="+mn-cs"/>
              </a:rPr>
              <a:t>– Place one forearm diagonally across the chest.</a:t>
            </a:r>
          </a:p>
          <a:p>
            <a:r>
              <a:rPr lang="en-US" sz="1200" b="0" i="0" u="none" strike="noStrike" kern="1200" baseline="0" dirty="0">
                <a:solidFill>
                  <a:schemeClr val="tx1"/>
                </a:solidFill>
                <a:latin typeface="+mn-lt"/>
                <a:ea typeface="+mn-ea"/>
                <a:cs typeface="+mn-cs"/>
              </a:rPr>
              <a:t>12. </a:t>
            </a:r>
            <a:r>
              <a:rPr lang="en-US" sz="1200" b="1" i="0" u="none" strike="noStrike" kern="1200" baseline="0" dirty="0">
                <a:solidFill>
                  <a:schemeClr val="tx1"/>
                </a:solidFill>
                <a:latin typeface="+mn-lt"/>
                <a:ea typeface="+mn-ea"/>
                <a:cs typeface="+mn-cs"/>
              </a:rPr>
              <a:t>Time-out </a:t>
            </a:r>
            <a:r>
              <a:rPr lang="en-US" sz="1200" b="0" i="0" u="none" strike="noStrike" kern="1200" baseline="0" dirty="0">
                <a:solidFill>
                  <a:schemeClr val="tx1"/>
                </a:solidFill>
                <a:latin typeface="+mn-lt"/>
                <a:ea typeface="+mn-ea"/>
                <a:cs typeface="+mn-cs"/>
              </a:rPr>
              <a:t>– Arms extended overhead, crossed at the wrist, palms forward</a:t>
            </a:r>
          </a:p>
          <a:p>
            <a:r>
              <a:rPr lang="en-US" sz="1200" b="0" i="0" u="none" strike="noStrike" kern="1200" baseline="0" dirty="0">
                <a:solidFill>
                  <a:schemeClr val="tx1"/>
                </a:solidFill>
                <a:latin typeface="+mn-lt"/>
                <a:ea typeface="+mn-ea"/>
                <a:cs typeface="+mn-cs"/>
              </a:rPr>
              <a:t>towards the field.</a:t>
            </a:r>
          </a:p>
          <a:p>
            <a:r>
              <a:rPr lang="en-US" sz="1200" b="0" i="0" u="none" strike="noStrike" kern="1200" baseline="0" dirty="0">
                <a:solidFill>
                  <a:schemeClr val="tx1"/>
                </a:solidFill>
                <a:latin typeface="+mn-lt"/>
                <a:ea typeface="+mn-ea"/>
                <a:cs typeface="+mn-cs"/>
              </a:rPr>
              <a:t>13. </a:t>
            </a:r>
            <a:r>
              <a:rPr lang="en-US" sz="1200" b="1" i="0" u="none" strike="noStrike" kern="1200" baseline="0" dirty="0">
                <a:solidFill>
                  <a:schemeClr val="tx1"/>
                </a:solidFill>
                <a:latin typeface="+mn-lt"/>
                <a:ea typeface="+mn-ea"/>
                <a:cs typeface="+mn-cs"/>
              </a:rPr>
              <a:t>Goal Scored </a:t>
            </a:r>
            <a:r>
              <a:rPr lang="en-US" sz="1200" b="0" i="0" u="none" strike="noStrike" kern="1200" baseline="0" dirty="0">
                <a:solidFill>
                  <a:schemeClr val="tx1"/>
                </a:solidFill>
                <a:latin typeface="+mn-lt"/>
                <a:ea typeface="+mn-ea"/>
                <a:cs typeface="+mn-cs"/>
              </a:rPr>
              <a:t>– One arm extended overhead, palm forward, then turn and</a:t>
            </a:r>
          </a:p>
          <a:p>
            <a:r>
              <a:rPr lang="en-US" sz="1200" b="0" i="0" u="none" strike="noStrike" kern="1200" baseline="0" dirty="0">
                <a:solidFill>
                  <a:schemeClr val="tx1"/>
                </a:solidFill>
                <a:latin typeface="+mn-lt"/>
                <a:ea typeface="+mn-ea"/>
                <a:cs typeface="+mn-cs"/>
              </a:rPr>
              <a:t>extend both arms horizontally towards the center of the field.</a:t>
            </a:r>
          </a:p>
          <a:p>
            <a:r>
              <a:rPr lang="en-US" sz="1200" b="0" i="0" u="none" strike="noStrike" kern="1200" baseline="0" dirty="0">
                <a:solidFill>
                  <a:schemeClr val="tx1"/>
                </a:solidFill>
                <a:latin typeface="+mn-lt"/>
                <a:ea typeface="+mn-ea"/>
                <a:cs typeface="+mn-cs"/>
              </a:rPr>
              <a:t>14. </a:t>
            </a:r>
            <a:r>
              <a:rPr lang="en-US" sz="1200" b="1" i="0" u="none" strike="noStrike" kern="1200" baseline="0" dirty="0">
                <a:solidFill>
                  <a:schemeClr val="tx1"/>
                </a:solidFill>
                <a:latin typeface="+mn-lt"/>
                <a:ea typeface="+mn-ea"/>
                <a:cs typeface="+mn-cs"/>
              </a:rPr>
              <a:t>Bully </a:t>
            </a:r>
            <a:r>
              <a:rPr lang="en-US" sz="1200" b="0" i="0" u="none" strike="noStrike" kern="1200" baseline="0" dirty="0">
                <a:solidFill>
                  <a:schemeClr val="tx1"/>
                </a:solidFill>
                <a:latin typeface="+mn-lt"/>
                <a:ea typeface="+mn-ea"/>
                <a:cs typeface="+mn-cs"/>
              </a:rPr>
              <a:t>– Move hands alternately up and down in front of body with palms</a:t>
            </a:r>
          </a:p>
          <a:p>
            <a:r>
              <a:rPr lang="en-US" sz="1200" b="0" i="0" u="none" strike="noStrike" kern="1200" baseline="0" dirty="0">
                <a:solidFill>
                  <a:schemeClr val="tx1"/>
                </a:solidFill>
                <a:latin typeface="+mn-lt"/>
                <a:ea typeface="+mn-ea"/>
                <a:cs typeface="+mn-cs"/>
              </a:rPr>
              <a:t>facing each other.</a:t>
            </a:r>
          </a:p>
          <a:p>
            <a:r>
              <a:rPr lang="en-US" sz="1200" b="0" i="0" u="none" strike="noStrike" kern="1200" baseline="0" dirty="0">
                <a:solidFill>
                  <a:schemeClr val="tx1"/>
                </a:solidFill>
                <a:latin typeface="+mn-lt"/>
                <a:ea typeface="+mn-ea"/>
                <a:cs typeface="+mn-cs"/>
              </a:rPr>
              <a:t>15. </a:t>
            </a:r>
            <a:r>
              <a:rPr lang="en-US" sz="1200" b="1" i="0" u="none" strike="noStrike" kern="1200" baseline="0" dirty="0">
                <a:solidFill>
                  <a:schemeClr val="tx1"/>
                </a:solidFill>
                <a:latin typeface="+mn-lt"/>
                <a:ea typeface="+mn-ea"/>
                <a:cs typeface="+mn-cs"/>
              </a:rPr>
              <a:t>Advantage </a:t>
            </a:r>
            <a:r>
              <a:rPr lang="en-US" sz="1200" b="0" i="0" u="none" strike="noStrike" kern="1200" baseline="0" dirty="0">
                <a:solidFill>
                  <a:schemeClr val="tx1"/>
                </a:solidFill>
                <a:latin typeface="+mn-lt"/>
                <a:ea typeface="+mn-ea"/>
                <a:cs typeface="+mn-cs"/>
              </a:rPr>
              <a:t>– Extend an arm high from the shoulder in the direction in</a:t>
            </a:r>
          </a:p>
          <a:p>
            <a:r>
              <a:rPr lang="en-US" sz="1200" b="0" i="0" u="none" strike="noStrike" kern="1200" baseline="0" dirty="0">
                <a:solidFill>
                  <a:schemeClr val="tx1"/>
                </a:solidFill>
                <a:latin typeface="+mn-lt"/>
                <a:ea typeface="+mn-ea"/>
                <a:cs typeface="+mn-cs"/>
              </a:rPr>
              <a:t>which the benefiting team is playing.</a:t>
            </a:r>
          </a:p>
          <a:p>
            <a:r>
              <a:rPr lang="en-US" sz="1200" b="0" i="0" u="none" strike="noStrike" kern="1200" baseline="0" dirty="0">
                <a:solidFill>
                  <a:schemeClr val="tx1"/>
                </a:solidFill>
                <a:latin typeface="+mn-lt"/>
                <a:ea typeface="+mn-ea"/>
                <a:cs typeface="+mn-cs"/>
              </a:rPr>
              <a:t>16. </a:t>
            </a:r>
            <a:r>
              <a:rPr lang="en-US" sz="1200" b="1" i="0" u="none" strike="noStrike" kern="1200" baseline="0" dirty="0">
                <a:solidFill>
                  <a:schemeClr val="tx1"/>
                </a:solidFill>
                <a:latin typeface="+mn-lt"/>
                <a:ea typeface="+mn-ea"/>
                <a:cs typeface="+mn-cs"/>
              </a:rPr>
              <a:t>Raised Ball </a:t>
            </a:r>
            <a:r>
              <a:rPr lang="en-US" sz="1200" b="0" i="0" u="none" strike="noStrike" kern="1200" baseline="0" dirty="0">
                <a:solidFill>
                  <a:schemeClr val="tx1"/>
                </a:solidFill>
                <a:latin typeface="+mn-lt"/>
                <a:ea typeface="+mn-ea"/>
                <a:cs typeface="+mn-cs"/>
              </a:rPr>
              <a:t>– Arms extended in front of body approximately 18 inches</a:t>
            </a:r>
          </a:p>
          <a:p>
            <a:r>
              <a:rPr lang="en-US" sz="1200" b="0" i="0" u="none" strike="noStrike" kern="1200" baseline="0" dirty="0">
                <a:solidFill>
                  <a:schemeClr val="tx1"/>
                </a:solidFill>
                <a:latin typeface="+mn-lt"/>
                <a:ea typeface="+mn-ea"/>
                <a:cs typeface="+mn-cs"/>
              </a:rPr>
              <a:t>apart, with palms held facing each other.</a:t>
            </a:r>
          </a:p>
          <a:p>
            <a:r>
              <a:rPr lang="en-US" sz="1200" b="0" i="0" u="none" strike="noStrike" kern="1200" baseline="0" dirty="0">
                <a:solidFill>
                  <a:schemeClr val="tx1"/>
                </a:solidFill>
                <a:latin typeface="+mn-lt"/>
                <a:ea typeface="+mn-ea"/>
                <a:cs typeface="+mn-cs"/>
              </a:rPr>
              <a:t>17. </a:t>
            </a:r>
            <a:r>
              <a:rPr lang="en-US" sz="1200" b="1" i="0" u="none" strike="noStrike" kern="1200" baseline="0" dirty="0">
                <a:solidFill>
                  <a:schemeClr val="tx1"/>
                </a:solidFill>
                <a:latin typeface="+mn-lt"/>
                <a:ea typeface="+mn-ea"/>
                <a:cs typeface="+mn-cs"/>
              </a:rPr>
              <a:t>No Goal </a:t>
            </a:r>
            <a:r>
              <a:rPr lang="en-US" sz="1200" b="0" i="0" u="none" strike="noStrike" kern="1200" baseline="0" dirty="0">
                <a:solidFill>
                  <a:schemeClr val="tx1"/>
                </a:solidFill>
                <a:latin typeface="+mn-lt"/>
                <a:ea typeface="+mn-ea"/>
                <a:cs typeface="+mn-cs"/>
              </a:rPr>
              <a:t>– Extend and cross arms in front of body with palms down.</a:t>
            </a:r>
          </a:p>
          <a:p>
            <a:r>
              <a:rPr lang="en-US" sz="1200" b="0" i="0" u="none" strike="noStrike" kern="1200" baseline="0" dirty="0">
                <a:solidFill>
                  <a:schemeClr val="tx1"/>
                </a:solidFill>
                <a:latin typeface="+mn-lt"/>
                <a:ea typeface="+mn-ea"/>
                <a:cs typeface="+mn-cs"/>
              </a:rPr>
              <a:t>18. </a:t>
            </a:r>
            <a:r>
              <a:rPr lang="en-US" sz="1200" b="1" i="0" u="none" strike="noStrike" kern="1200" baseline="0" dirty="0">
                <a:solidFill>
                  <a:schemeClr val="tx1"/>
                </a:solidFill>
                <a:latin typeface="+mn-lt"/>
                <a:ea typeface="+mn-ea"/>
                <a:cs typeface="+mn-cs"/>
              </a:rPr>
              <a:t>Wrong Side of Stick </a:t>
            </a:r>
            <a:r>
              <a:rPr lang="en-US" sz="1200" b="0" i="0" u="none" strike="noStrike" kern="1200" baseline="0" dirty="0">
                <a:solidFill>
                  <a:schemeClr val="tx1"/>
                </a:solidFill>
                <a:latin typeface="+mn-lt"/>
                <a:ea typeface="+mn-ea"/>
                <a:cs typeface="+mn-cs"/>
              </a:rPr>
              <a:t>– One arm extended in front of body, touch back of</a:t>
            </a:r>
          </a:p>
          <a:p>
            <a:r>
              <a:rPr lang="en-US" sz="1200" b="0" i="0" u="none" strike="noStrike" kern="1200" baseline="0" dirty="0">
                <a:solidFill>
                  <a:schemeClr val="tx1"/>
                </a:solidFill>
                <a:latin typeface="+mn-lt"/>
                <a:ea typeface="+mn-ea"/>
                <a:cs typeface="+mn-cs"/>
              </a:rPr>
              <a:t>hand with palm of free hand.</a:t>
            </a:r>
          </a:p>
          <a:p>
            <a:r>
              <a:rPr lang="en-US" sz="1200" b="0" i="0" u="none" strike="noStrike" kern="1200" baseline="0" dirty="0">
                <a:solidFill>
                  <a:schemeClr val="tx1"/>
                </a:solidFill>
                <a:latin typeface="+mn-lt"/>
                <a:ea typeface="+mn-ea"/>
                <a:cs typeface="+mn-cs"/>
              </a:rPr>
              <a:t>19. </a:t>
            </a:r>
            <a:r>
              <a:rPr lang="en-US" sz="1200" b="1" i="0" u="none" strike="noStrike" kern="1200" baseline="0" dirty="0">
                <a:solidFill>
                  <a:schemeClr val="tx1"/>
                </a:solidFill>
                <a:latin typeface="+mn-lt"/>
                <a:ea typeface="+mn-ea"/>
                <a:cs typeface="+mn-cs"/>
              </a:rPr>
              <a:t>Pushing – </a:t>
            </a:r>
            <a:r>
              <a:rPr lang="en-US" sz="1200" b="0" i="0" u="none" strike="noStrike" kern="1200" baseline="0" dirty="0">
                <a:solidFill>
                  <a:schemeClr val="tx1"/>
                </a:solidFill>
                <a:latin typeface="+mn-lt"/>
                <a:ea typeface="+mn-ea"/>
                <a:cs typeface="+mn-cs"/>
              </a:rPr>
              <a:t>Hands out in front of body with a pushing motion.</a:t>
            </a:r>
          </a:p>
          <a:p>
            <a:r>
              <a:rPr lang="en-US" sz="1200" b="0" i="0" u="none" strike="noStrike" kern="1200" baseline="0" dirty="0">
                <a:solidFill>
                  <a:schemeClr val="tx1"/>
                </a:solidFill>
                <a:latin typeface="+mn-lt"/>
                <a:ea typeface="+mn-ea"/>
                <a:cs typeface="+mn-cs"/>
              </a:rPr>
              <a:t>20. </a:t>
            </a:r>
            <a:r>
              <a:rPr lang="en-US" sz="1200" b="1" i="0" u="none" strike="noStrike" kern="1200" baseline="0" dirty="0">
                <a:solidFill>
                  <a:schemeClr val="tx1"/>
                </a:solidFill>
                <a:latin typeface="+mn-lt"/>
                <a:ea typeface="+mn-ea"/>
                <a:cs typeface="+mn-cs"/>
              </a:rPr>
              <a:t>5-Yard Distance </a:t>
            </a:r>
            <a:r>
              <a:rPr lang="en-US" sz="1200" b="0" i="0" u="none" strike="noStrike" kern="1200" baseline="0" dirty="0">
                <a:solidFill>
                  <a:schemeClr val="tx1"/>
                </a:solidFill>
                <a:latin typeface="+mn-lt"/>
                <a:ea typeface="+mn-ea"/>
                <a:cs typeface="+mn-cs"/>
              </a:rPr>
              <a:t>– Extend one arm straight up in the air showing an open</a:t>
            </a:r>
          </a:p>
          <a:p>
            <a:r>
              <a:rPr lang="en-US" sz="1200" b="0" i="0" u="none" strike="noStrike" kern="1200" baseline="0" dirty="0">
                <a:solidFill>
                  <a:schemeClr val="tx1"/>
                </a:solidFill>
                <a:latin typeface="+mn-lt"/>
                <a:ea typeface="+mn-ea"/>
                <a:cs typeface="+mn-cs"/>
              </a:rPr>
              <a:t>hand with all fingers extended.</a:t>
            </a:r>
            <a:endParaRPr lang="en-US" baseline="0"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46</a:t>
            </a:fld>
            <a:endParaRPr lang="en-US" dirty="0"/>
          </a:p>
        </p:txBody>
      </p:sp>
    </p:spTree>
    <p:extLst>
      <p:ext uri="{BB962C8B-B14F-4D97-AF65-F5344CB8AC3E}">
        <p14:creationId xmlns:p14="http://schemas.microsoft.com/office/powerpoint/2010/main" val="4053410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a:t>
            </a:r>
            <a:r>
              <a:rPr lang="en-US" baseline="0" dirty="0"/>
              <a:t> this year is a new online system for the submission of rule change proposals.</a:t>
            </a:r>
          </a:p>
          <a:p>
            <a:pPr marL="171450" indent="-171450">
              <a:buFont typeface="Arial" panose="020B0604020202020204" pitchFamily="34" charset="0"/>
              <a:buChar char="•"/>
            </a:pPr>
            <a:r>
              <a:rPr lang="en-US" baseline="0" dirty="0"/>
              <a:t>The link to access the proposal form is under the control of each state association.  </a:t>
            </a:r>
          </a:p>
          <a:p>
            <a:pPr marL="171450" indent="-171450">
              <a:buFont typeface="Arial" panose="020B0604020202020204" pitchFamily="34" charset="0"/>
              <a:buChar char="•"/>
            </a:pPr>
            <a:r>
              <a:rPr lang="en-US" baseline="0" dirty="0"/>
              <a:t>This ensures that all suggested changes from coaches and officials go to the respective state association for review for consideration to advance to the NFHS sport rules committee or not advance.</a:t>
            </a:r>
          </a:p>
          <a:p>
            <a:pPr marL="171450" indent="-171450">
              <a:buFont typeface="Arial" panose="020B0604020202020204" pitchFamily="34" charset="0"/>
              <a:buChar char="•"/>
            </a:pPr>
            <a:r>
              <a:rPr lang="en-US" baseline="0" dirty="0"/>
              <a:t>The state associations will utilize this same for to submit proposed changes directly to the NFHS.</a:t>
            </a:r>
          </a:p>
          <a:p>
            <a:pPr marL="171450" indent="-171450">
              <a:buFont typeface="Arial" panose="020B0604020202020204" pitchFamily="34" charset="0"/>
              <a:buChar char="•"/>
            </a:pPr>
            <a:r>
              <a:rPr lang="en-US" baseline="0" dirty="0"/>
              <a:t>This system allows the state to manage more efficiently all proposed changes.</a:t>
            </a:r>
          </a:p>
          <a:p>
            <a:pPr marL="171450" indent="-171450">
              <a:buFont typeface="Arial" panose="020B0604020202020204" pitchFamily="34" charset="0"/>
              <a:buChar char="•"/>
            </a:pPr>
            <a:r>
              <a:rPr lang="en-US" baseline="0" dirty="0"/>
              <a:t>If a member of a NFHS sport rules committee the same form is used and the proposed change goes directly to the NFHS and not through the state association office.  This is the same process as in past years.</a:t>
            </a:r>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47</a:t>
            </a:fld>
            <a:endParaRPr lang="en-US" dirty="0"/>
          </a:p>
        </p:txBody>
      </p:sp>
    </p:spTree>
    <p:extLst>
      <p:ext uri="{BB962C8B-B14F-4D97-AF65-F5344CB8AC3E}">
        <p14:creationId xmlns:p14="http://schemas.microsoft.com/office/powerpoint/2010/main" val="3942088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standard annual open and close dates with</a:t>
            </a:r>
            <a:r>
              <a:rPr lang="en-US" baseline="0" dirty="0"/>
              <a:t> the exception of girls gymnastics which will always occur during odd number year. (i.e. 2017, 2019, etc.) due to this being an every other year rules book.</a:t>
            </a:r>
          </a:p>
          <a:p>
            <a:endParaRPr lang="en-US"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Sport Schedule page lists the time periods in which each sport will be open to accept entries for rule change proposal(s).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48</a:t>
            </a:fld>
            <a:endParaRPr lang="en-US" dirty="0"/>
          </a:p>
        </p:txBody>
      </p:sp>
    </p:spTree>
    <p:extLst>
      <p:ext uri="{BB962C8B-B14F-4D97-AF65-F5344CB8AC3E}">
        <p14:creationId xmlns:p14="http://schemas.microsoft.com/office/powerpoint/2010/main" val="4055836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first link takes</a:t>
            </a:r>
            <a:r>
              <a:rPr lang="en-US" baseline="0" dirty="0"/>
              <a:t> the individual to the actual rule change proposal form.</a:t>
            </a:r>
          </a:p>
          <a:p>
            <a:pPr marL="171450" indent="-171450">
              <a:buFont typeface="Arial" panose="020B0604020202020204" pitchFamily="34" charset="0"/>
              <a:buChar char="•"/>
            </a:pPr>
            <a:r>
              <a:rPr lang="en-US" baseline="0" dirty="0"/>
              <a:t>For the coach or official, the profile information such as name, email, state etc. must be completed.</a:t>
            </a:r>
          </a:p>
          <a:p>
            <a:pPr marL="171450" indent="-171450">
              <a:buFont typeface="Arial" panose="020B0604020202020204" pitchFamily="34" charset="0"/>
              <a:buChar char="•"/>
            </a:pPr>
            <a:r>
              <a:rPr lang="en-US" baseline="0" dirty="0"/>
              <a:t>For the state association staff member or committee member who is logged into the NFHS site, this profile information is automatically populated on the form.</a:t>
            </a:r>
          </a:p>
          <a:p>
            <a:pPr marL="171450" indent="-171450">
              <a:buFont typeface="Arial" panose="020B0604020202020204" pitchFamily="34" charset="0"/>
              <a:buChar char="•"/>
            </a:pPr>
            <a:r>
              <a:rPr lang="en-US" baseline="0" dirty="0"/>
              <a:t>The second link is for state association staff only and is the management side of the system to review, edit, approve or reject a submitted change.</a:t>
            </a:r>
          </a:p>
          <a:p>
            <a:pPr marL="171450" indent="-171450">
              <a:buFont typeface="Arial" panose="020B0604020202020204" pitchFamily="34" charset="0"/>
              <a:buChar char="•"/>
            </a:pPr>
            <a:r>
              <a:rPr lang="en-US" baseline="0" dirty="0"/>
              <a:t>For more information go to nfhs.org, login and go to My Groups to review a video and/or instruction documents on the RCPS.</a:t>
            </a:r>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49</a:t>
            </a:fld>
            <a:endParaRPr lang="en-US" dirty="0"/>
          </a:p>
        </p:txBody>
      </p:sp>
    </p:spTree>
    <p:extLst>
      <p:ext uri="{BB962C8B-B14F-4D97-AF65-F5344CB8AC3E}">
        <p14:creationId xmlns:p14="http://schemas.microsoft.com/office/powerpoint/2010/main" val="276587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endParaRPr lang="en-US" altLang="en-US" sz="900" dirty="0">
              <a:latin typeface="Arial" panose="020B0604020202020204" pitchFamily="34" charset="0"/>
            </a:endParaRPr>
          </a:p>
          <a:p>
            <a:pPr defTabSz="912813" eaLnBrk="1" hangingPunct="1"/>
            <a:endParaRPr lang="en-US" altLang="en-US" sz="900" dirty="0">
              <a:latin typeface="Arial" panose="020B0604020202020204" pitchFamily="34" charset="0"/>
            </a:endParaRPr>
          </a:p>
          <a:p>
            <a:pPr defTabSz="912813" eaLnBrk="1" hangingPunct="1"/>
            <a:r>
              <a:rPr lang="en-US" altLang="en-US" sz="900" dirty="0">
                <a:latin typeface="Arial" panose="020B0604020202020204" pitchFamily="34" charset="0"/>
              </a:rPr>
              <a:t>Overview</a:t>
            </a:r>
            <a:r>
              <a:rPr lang="en-US" altLang="en-US" sz="900" baseline="0" dirty="0">
                <a:latin typeface="Arial" panose="020B0604020202020204" pitchFamily="34" charset="0"/>
              </a:rPr>
              <a:t> of the NFHS.</a:t>
            </a:r>
            <a:endParaRPr lang="en-US" altLang="en-US" sz="9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a:t>
            </a:fld>
            <a:endParaRPr lang="en-US" dirty="0"/>
          </a:p>
        </p:txBody>
      </p:sp>
    </p:spTree>
    <p:extLst>
      <p:ext uri="{BB962C8B-B14F-4D97-AF65-F5344CB8AC3E}">
        <p14:creationId xmlns:p14="http://schemas.microsoft.com/office/powerpoint/2010/main" val="898453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eaLnBrk="1" hangingPunct="1">
              <a:buFont typeface="Wingdings" panose="05000000000000000000" pitchFamily="2" charset="2"/>
              <a:buChar char="v"/>
            </a:pPr>
            <a:r>
              <a:rPr lang="en-US" sz="900" b="1" u="sng" dirty="0">
                <a:latin typeface="Arial" pitchFamily="34" charset="0"/>
              </a:rPr>
              <a:t>NFHS REMINDER – Additional Information:</a:t>
            </a:r>
          </a:p>
          <a:p>
            <a:pPr eaLnBrk="1" hangingPunct="1"/>
            <a:endParaRPr lang="en-US" sz="900" b="1" u="sng" dirty="0">
              <a:latin typeface="Arial" pitchFamily="34" charset="0"/>
            </a:endParaRPr>
          </a:p>
          <a:p>
            <a:pPr eaLnBrk="1" hangingPunct="1"/>
            <a:r>
              <a:rPr lang="en-US" sz="900" dirty="0">
                <a:latin typeface="Arial" pitchFamily="34" charset="0"/>
              </a:rPr>
              <a:t>NFHS information with regards to field</a:t>
            </a:r>
            <a:r>
              <a:rPr lang="en-US" sz="900" baseline="0" dirty="0">
                <a:latin typeface="Arial" pitchFamily="34" charset="0"/>
              </a:rPr>
              <a:t> hockey</a:t>
            </a:r>
            <a:r>
              <a:rPr lang="en-US" sz="900" dirty="0">
                <a:latin typeface="Arial" pitchFamily="34" charset="0"/>
              </a:rPr>
              <a:t>.</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51</a:t>
            </a:fld>
            <a:endParaRPr lang="en-US" dirty="0"/>
          </a:p>
        </p:txBody>
      </p:sp>
    </p:spTree>
    <p:extLst>
      <p:ext uri="{BB962C8B-B14F-4D97-AF65-F5344CB8AC3E}">
        <p14:creationId xmlns:p14="http://schemas.microsoft.com/office/powerpoint/2010/main" val="2340208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52</a:t>
            </a:fld>
            <a:endParaRPr lang="en-US" dirty="0"/>
          </a:p>
        </p:txBody>
      </p:sp>
    </p:spTree>
    <p:extLst>
      <p:ext uri="{BB962C8B-B14F-4D97-AF65-F5344CB8AC3E}">
        <p14:creationId xmlns:p14="http://schemas.microsoft.com/office/powerpoint/2010/main" val="2251737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53</a:t>
            </a:fld>
            <a:endParaRPr lang="en-US" dirty="0"/>
          </a:p>
        </p:txBody>
      </p:sp>
    </p:spTree>
    <p:extLst>
      <p:ext uri="{BB962C8B-B14F-4D97-AF65-F5344CB8AC3E}">
        <p14:creationId xmlns:p14="http://schemas.microsoft.com/office/powerpoint/2010/main" val="959090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54</a:t>
            </a:fld>
            <a:endParaRPr lang="en-US" dirty="0"/>
          </a:p>
        </p:txBody>
      </p:sp>
    </p:spTree>
    <p:extLst>
      <p:ext uri="{BB962C8B-B14F-4D97-AF65-F5344CB8AC3E}">
        <p14:creationId xmlns:p14="http://schemas.microsoft.com/office/powerpoint/2010/main" val="1398907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55</a:t>
            </a:fld>
            <a:endParaRPr lang="en-US" dirty="0"/>
          </a:p>
        </p:txBody>
      </p:sp>
    </p:spTree>
    <p:extLst>
      <p:ext uri="{BB962C8B-B14F-4D97-AF65-F5344CB8AC3E}">
        <p14:creationId xmlns:p14="http://schemas.microsoft.com/office/powerpoint/2010/main" val="3973166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56</a:t>
            </a:fld>
            <a:endParaRPr lang="en-US" dirty="0"/>
          </a:p>
        </p:txBody>
      </p:sp>
    </p:spTree>
    <p:extLst>
      <p:ext uri="{BB962C8B-B14F-4D97-AF65-F5344CB8AC3E}">
        <p14:creationId xmlns:p14="http://schemas.microsoft.com/office/powerpoint/2010/main" val="3764253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57</a:t>
            </a:fld>
            <a:endParaRPr lang="en-US" dirty="0"/>
          </a:p>
        </p:txBody>
      </p:sp>
    </p:spTree>
    <p:extLst>
      <p:ext uri="{BB962C8B-B14F-4D97-AF65-F5344CB8AC3E}">
        <p14:creationId xmlns:p14="http://schemas.microsoft.com/office/powerpoint/2010/main" val="1920570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defRPr/>
            </a:pPr>
            <a:r>
              <a:rPr lang="en-US" sz="900" b="1" u="sng" dirty="0">
                <a:latin typeface="Arial" pitchFamily="34" charset="0"/>
                <a:cs typeface="Arial" pitchFamily="34" charset="0"/>
              </a:rPr>
              <a:t>Comment on Slide:</a:t>
            </a:r>
            <a:endParaRPr lang="en-US" sz="900" dirty="0">
              <a:latin typeface="Arial" pitchFamily="34" charset="0"/>
              <a:cs typeface="Arial" pitchFamily="34" charset="0"/>
            </a:endParaRPr>
          </a:p>
          <a:p>
            <a:pPr>
              <a:defRPr/>
            </a:pPr>
            <a:endParaRPr lang="en-US" sz="900" b="1" dirty="0">
              <a:latin typeface="Arial" pitchFamily="34" charset="0"/>
              <a:ea typeface="+mn-ea"/>
              <a:cs typeface="Arial" pitchFamily="34" charset="0"/>
            </a:endParaRPr>
          </a:p>
          <a:p>
            <a:pPr>
              <a:defRPr/>
            </a:pPr>
            <a:r>
              <a:rPr lang="en-US" sz="900" b="1" dirty="0">
                <a:latin typeface="Arial" pitchFamily="34" charset="0"/>
                <a:ea typeface="+mn-ea"/>
                <a:cs typeface="Arial" pitchFamily="34" charset="0"/>
              </a:rPr>
              <a:t>About:  </a:t>
            </a:r>
            <a:r>
              <a:rPr lang="en-US" sz="900" dirty="0">
                <a:latin typeface="Arial" pitchFamily="34" charset="0"/>
                <a:ea typeface="+mn-ea"/>
                <a:cs typeface="Arial" pitchFamily="34" charset="0"/>
              </a:rPr>
              <a:t>The NFHS has teamed up with the Centers for Disease Control and Prevention (CDC) to educate coaches, officials, parents and students on the importance of proper concussion recognition and management in high school sports. This course highlights the impact of sports-related concussion on athletes, teaches how to recognize a suspected concussion, and provides protocols to manage a suspected concussion with steps to help players return to play safely after a concussion.  Each state's requirements for concussion management are included as part of the course. </a:t>
            </a:r>
          </a:p>
          <a:p>
            <a:pPr>
              <a:defRPr/>
            </a:pPr>
            <a:r>
              <a:rPr lang="en-US" sz="900" dirty="0">
                <a:latin typeface="Arial" pitchFamily="34" charset="0"/>
                <a:ea typeface="+mn-ea"/>
                <a:cs typeface="Arial" pitchFamily="34" charset="0"/>
              </a:rPr>
              <a:t>  </a:t>
            </a:r>
          </a:p>
          <a:p>
            <a:pPr>
              <a:defRPr/>
            </a:pPr>
            <a:r>
              <a:rPr lang="en-US" sz="900" b="1" dirty="0">
                <a:latin typeface="Arial" pitchFamily="34" charset="0"/>
                <a:cs typeface="Arial" pitchFamily="34" charset="0"/>
              </a:rPr>
              <a:t>More:</a:t>
            </a:r>
            <a:r>
              <a:rPr lang="en-US" sz="900" dirty="0">
                <a:latin typeface="Arial" pitchFamily="34" charset="0"/>
                <a:cs typeface="Arial" pitchFamily="34" charset="0"/>
              </a:rPr>
              <a:t>  </a:t>
            </a:r>
          </a:p>
          <a:p>
            <a:pPr>
              <a:defRPr/>
            </a:pPr>
            <a:r>
              <a:rPr lang="en-US" sz="900" dirty="0">
                <a:latin typeface="Arial" pitchFamily="34" charset="0"/>
                <a:ea typeface="+mn-ea"/>
                <a:cs typeface="Arial" pitchFamily="34" charset="0"/>
              </a:rPr>
              <a:t>■ Unlimited access to course &amp; resources for 90 days from date of purchase</a:t>
            </a:r>
          </a:p>
          <a:p>
            <a:pPr>
              <a:defRPr/>
            </a:pPr>
            <a:r>
              <a:rPr lang="en-US" sz="900" dirty="0">
                <a:latin typeface="Arial" pitchFamily="34" charset="0"/>
                <a:ea typeface="+mn-ea"/>
                <a:cs typeface="Arial" pitchFamily="34" charset="0"/>
              </a:rPr>
              <a:t>■ FREE Course</a:t>
            </a:r>
          </a:p>
          <a:p>
            <a:pPr>
              <a:defRPr/>
            </a:pPr>
            <a:r>
              <a:rPr lang="en-US" sz="900" dirty="0">
                <a:latin typeface="Arial" pitchFamily="34" charset="0"/>
                <a:ea typeface="+mn-ea"/>
                <a:cs typeface="Arial" pitchFamily="34" charset="0"/>
              </a:rPr>
              <a:t>■ Required course for AIC and CIC certification </a:t>
            </a:r>
          </a:p>
          <a:p>
            <a:pPr>
              <a:defRPr/>
            </a:pPr>
            <a:r>
              <a:rPr lang="en-US" sz="900" dirty="0">
                <a:latin typeface="Arial" pitchFamily="34" charset="0"/>
                <a:ea typeface="+mn-ea"/>
                <a:cs typeface="Arial" pitchFamily="34" charset="0"/>
              </a:rPr>
              <a:t>■ Approved by NFHS for 1 course clock hour</a:t>
            </a:r>
          </a:p>
          <a:p>
            <a:pPr>
              <a:defRPr/>
            </a:pPr>
            <a:r>
              <a:rPr lang="en-US" dirty="0">
                <a:latin typeface="+mn-lt"/>
                <a:ea typeface="+mn-ea"/>
              </a:rPr>
              <a:t> </a:t>
            </a:r>
          </a:p>
          <a:p>
            <a:pPr>
              <a:defRPr/>
            </a:pPr>
            <a:r>
              <a:rPr lang="en-US" dirty="0">
                <a:latin typeface="+mn-lt"/>
                <a:ea typeface="+mn-ea"/>
              </a:rPr>
              <a:t> </a:t>
            </a:r>
          </a:p>
          <a:p>
            <a:pPr>
              <a:defRPr/>
            </a:pPr>
            <a:endParaRPr lang="en-US" b="1" dirty="0"/>
          </a:p>
        </p:txBody>
      </p:sp>
      <p:sp>
        <p:nvSpPr>
          <p:cNvPr id="81924" name="Slide Number Placeholder 3"/>
          <p:cNvSpPr>
            <a:spLocks noGrp="1"/>
          </p:cNvSpPr>
          <p:nvPr>
            <p:ph type="sldNum" sz="quarter" idx="5"/>
          </p:nvPr>
        </p:nvSpPr>
        <p:spPr>
          <a:noFill/>
        </p:spPr>
        <p:txBody>
          <a:bodyPr/>
          <a:lstStyle/>
          <a:p>
            <a:fld id="{E92634B6-90D3-4EDE-AF1E-E9446B44C0ED}" type="slidenum">
              <a:rPr lang="en-US" smtClean="0">
                <a:solidFill>
                  <a:srgbClr val="000000"/>
                </a:solidFill>
                <a:latin typeface="Arial" pitchFamily="34" charset="0"/>
                <a:ea typeface="ＭＳ Ｐゴシック" pitchFamily="34" charset="-128"/>
              </a:rPr>
              <a:pPr/>
              <a:t>58</a:t>
            </a:fld>
            <a:endParaRPr lang="en-US" dirty="0">
              <a:solidFill>
                <a:srgbClr val="000000"/>
              </a:solidFill>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Wingdings" panose="05000000000000000000" pitchFamily="2" charset="2"/>
              <a:buChar char="v"/>
              <a:defRPr/>
            </a:pPr>
            <a:r>
              <a:rPr lang="en-US" sz="900" b="1" u="sng" dirty="0">
                <a:latin typeface="Arial" panose="020B0604020202020204" pitchFamily="34" charset="0"/>
                <a:cs typeface="Arial" panose="020B0604020202020204" pitchFamily="34" charset="0"/>
              </a:rPr>
              <a:t>Comment on Slide:</a:t>
            </a:r>
            <a:endParaRPr lang="en-US" sz="900" dirty="0">
              <a:latin typeface="Arial" panose="020B0604020202020204" pitchFamily="34" charset="0"/>
              <a:cs typeface="Arial" panose="020B0604020202020204" pitchFamily="34" charset="0"/>
            </a:endParaRPr>
          </a:p>
          <a:p>
            <a:pPr>
              <a:buFont typeface="Wingdings" pitchFamily="2" charset="2"/>
              <a:buNone/>
              <a:defRPr/>
            </a:pPr>
            <a:endParaRPr lang="en-US" sz="900" dirty="0">
              <a:latin typeface="Arial" panose="020B0604020202020204" pitchFamily="34" charset="0"/>
              <a:ea typeface="MS PGothic" pitchFamily="34" charset="-128"/>
              <a:cs typeface="Arial" panose="020B0604020202020204" pitchFamily="34" charset="0"/>
            </a:endParaRPr>
          </a:p>
          <a:p>
            <a:pPr>
              <a:buFont typeface="Wingdings" pitchFamily="2" charset="2"/>
              <a:buNone/>
              <a:defRPr/>
            </a:pPr>
            <a:r>
              <a:rPr lang="en-US" sz="900" dirty="0">
                <a:latin typeface="Arial" panose="020B0604020202020204" pitchFamily="34" charset="0"/>
                <a:ea typeface="MS PGothic" pitchFamily="34" charset="-128"/>
                <a:cs typeface="Arial" panose="020B0604020202020204" pitchFamily="34" charset="0"/>
              </a:rPr>
              <a:t>The “NFHS Suggested Guidelines for Management of Concussion” is in the Appendix in all 2016-17 NFHS Rules Books and was developed by the NFHS Sports Medicine Advisory Committee (SMAC).</a:t>
            </a: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endParaRPr lang="en-US" altLang="en-US" sz="900" dirty="0">
              <a:latin typeface="Arial" panose="020B0604020202020204" pitchFamily="34" charset="0"/>
            </a:endParaRPr>
          </a:p>
          <a:p>
            <a:pPr defTabSz="912813" eaLnBrk="1" hangingPunct="1"/>
            <a:endParaRPr lang="en-US" altLang="en-US" sz="900" dirty="0">
              <a:latin typeface="Arial" panose="020B0604020202020204" pitchFamily="34" charset="0"/>
            </a:endParaRPr>
          </a:p>
          <a:p>
            <a:pPr defTabSz="912813" eaLnBrk="1" hangingPunct="1"/>
            <a:r>
              <a:rPr lang="en-US" altLang="en-US" sz="900" dirty="0">
                <a:latin typeface="Arial" panose="020B0604020202020204" pitchFamily="34" charset="0"/>
              </a:rPr>
              <a:t>Overview</a:t>
            </a:r>
            <a:r>
              <a:rPr lang="en-US" altLang="en-US" sz="900" baseline="0" dirty="0">
                <a:latin typeface="Arial" panose="020B0604020202020204" pitchFamily="34" charset="0"/>
              </a:rPr>
              <a:t> of NFHS Rules Review Committee.</a:t>
            </a:r>
            <a:endParaRPr lang="en-US" altLang="en-US" sz="9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a:t>
            </a:fld>
            <a:endParaRPr lang="en-US" dirty="0"/>
          </a:p>
        </p:txBody>
      </p:sp>
    </p:spTree>
    <p:extLst>
      <p:ext uri="{BB962C8B-B14F-4D97-AF65-F5344CB8AC3E}">
        <p14:creationId xmlns:p14="http://schemas.microsoft.com/office/powerpoint/2010/main" val="2051492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defRPr/>
            </a:pPr>
            <a:r>
              <a:rPr lang="en-US" sz="900" b="1" u="sng" dirty="0">
                <a:latin typeface="Arial" pitchFamily="34" charset="0"/>
                <a:cs typeface="Arial" pitchFamily="34" charset="0"/>
              </a:rPr>
              <a:t>Comment on Slide:</a:t>
            </a:r>
            <a:endParaRPr lang="en-US" sz="900" dirty="0">
              <a:latin typeface="Arial" pitchFamily="34" charset="0"/>
              <a:cs typeface="Arial" pitchFamily="34" charset="0"/>
            </a:endParaRPr>
          </a:p>
          <a:p>
            <a:pPr>
              <a:defRPr/>
            </a:pPr>
            <a:endParaRPr lang="en-US" sz="900" b="1" dirty="0">
              <a:latin typeface="Arial" pitchFamily="34" charset="0"/>
              <a:ea typeface="+mn-ea"/>
              <a:cs typeface="Arial" pitchFamily="34" charset="0"/>
            </a:endParaRPr>
          </a:p>
          <a:p>
            <a:pPr>
              <a:defRPr/>
            </a:pPr>
            <a:r>
              <a:rPr lang="en-US" sz="900" b="1" dirty="0">
                <a:latin typeface="Arial" pitchFamily="34" charset="0"/>
                <a:ea typeface="+mn-ea"/>
                <a:cs typeface="Arial" pitchFamily="34" charset="0"/>
              </a:rPr>
              <a:t>About: </a:t>
            </a:r>
            <a:r>
              <a:rPr lang="en-US" sz="900" dirty="0">
                <a:latin typeface="Arial" pitchFamily="34" charset="0"/>
                <a:ea typeface="+mn-ea"/>
                <a:cs typeface="Arial" pitchFamily="34" charset="0"/>
              </a:rPr>
              <a:t> Exertional heat stroke is the leading cause of preventable death in high school athletics. Exertional heat stroke also results in thousands of emergency room visits and hospitalizations throughout the nation each year. This free course, brought to you by EAS Sports Nutrition, a division of Abbott Labs, is designed to give you the critical information you need to minimize the risk of exertional heat stroke among your athletes.  The course presents seven fundamentals, which when followed, will minimize heat related illnesses of the students who participate. </a:t>
            </a:r>
          </a:p>
          <a:p>
            <a:pPr>
              <a:defRPr/>
            </a:pPr>
            <a:r>
              <a:rPr lang="en-US" sz="900" dirty="0">
                <a:latin typeface="Arial" pitchFamily="34" charset="0"/>
                <a:ea typeface="+mn-ea"/>
                <a:cs typeface="Arial" pitchFamily="34" charset="0"/>
              </a:rPr>
              <a:t>   </a:t>
            </a:r>
          </a:p>
          <a:p>
            <a:pPr>
              <a:defRPr/>
            </a:pPr>
            <a:r>
              <a:rPr lang="en-US" sz="900" b="1" dirty="0">
                <a:latin typeface="Arial" pitchFamily="34" charset="0"/>
                <a:cs typeface="Arial" pitchFamily="34" charset="0"/>
              </a:rPr>
              <a:t>More:</a:t>
            </a:r>
            <a:r>
              <a:rPr lang="en-US" sz="900" dirty="0">
                <a:latin typeface="Arial" pitchFamily="34" charset="0"/>
                <a:cs typeface="Arial" pitchFamily="34" charset="0"/>
              </a:rPr>
              <a:t>  </a:t>
            </a:r>
          </a:p>
          <a:p>
            <a:pPr>
              <a:defRPr/>
            </a:pPr>
            <a:r>
              <a:rPr lang="en-US" sz="900" dirty="0">
                <a:latin typeface="Arial" pitchFamily="34" charset="0"/>
                <a:ea typeface="+mn-ea"/>
                <a:cs typeface="Arial" pitchFamily="34" charset="0"/>
              </a:rPr>
              <a:t>■ Unlimited access to course &amp; resources for one year from date of purchase</a:t>
            </a:r>
          </a:p>
          <a:p>
            <a:pPr>
              <a:defRPr/>
            </a:pPr>
            <a:r>
              <a:rPr lang="en-US" sz="900" dirty="0">
                <a:latin typeface="Arial" pitchFamily="34" charset="0"/>
                <a:ea typeface="+mn-ea"/>
                <a:cs typeface="Arial" pitchFamily="34" charset="0"/>
              </a:rPr>
              <a:t>■ FREE Course</a:t>
            </a:r>
          </a:p>
          <a:p>
            <a:pPr>
              <a:defRPr/>
            </a:pPr>
            <a:r>
              <a:rPr lang="en-US" sz="900" dirty="0">
                <a:latin typeface="Arial" pitchFamily="34" charset="0"/>
                <a:ea typeface="+mn-ea"/>
                <a:cs typeface="Arial" pitchFamily="34" charset="0"/>
              </a:rPr>
              <a:t>■ Use as an elective to fulfill CIC certification requirements </a:t>
            </a:r>
          </a:p>
          <a:p>
            <a:pPr>
              <a:defRPr/>
            </a:pPr>
            <a:r>
              <a:rPr lang="en-US" sz="900" dirty="0">
                <a:latin typeface="Arial" pitchFamily="34" charset="0"/>
                <a:ea typeface="+mn-ea"/>
                <a:cs typeface="Arial" pitchFamily="34" charset="0"/>
              </a:rPr>
              <a:t>■ Approved by NFHS for 1 course clock hour</a:t>
            </a:r>
          </a:p>
        </p:txBody>
      </p:sp>
      <p:sp>
        <p:nvSpPr>
          <p:cNvPr id="83972" name="Slide Number Placeholder 3"/>
          <p:cNvSpPr>
            <a:spLocks noGrp="1"/>
          </p:cNvSpPr>
          <p:nvPr>
            <p:ph type="sldNum" sz="quarter" idx="5"/>
          </p:nvPr>
        </p:nvSpPr>
        <p:spPr>
          <a:noFill/>
        </p:spPr>
        <p:txBody>
          <a:bodyPr/>
          <a:lstStyle/>
          <a:p>
            <a:fld id="{30841153-245C-40FD-A932-63F6F1647D1E}" type="slidenum">
              <a:rPr lang="en-US" smtClean="0">
                <a:solidFill>
                  <a:srgbClr val="000000"/>
                </a:solidFill>
                <a:latin typeface="Arial" pitchFamily="34" charset="0"/>
                <a:ea typeface="ＭＳ Ｐゴシック" pitchFamily="34" charset="-128"/>
              </a:rPr>
              <a:pPr/>
              <a:t>60</a:t>
            </a:fld>
            <a:endParaRPr lang="en-US" dirty="0">
              <a:solidFill>
                <a:srgbClr val="000000"/>
              </a:solidFill>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lang="en-US" sz="900" b="1" u="sng" dirty="0">
                <a:latin typeface="Arial" pitchFamily="34" charset="0"/>
                <a:cs typeface="Arial" pitchFamily="34" charset="0"/>
              </a:rPr>
              <a:t>Comment on Slide:</a:t>
            </a:r>
            <a:endParaRPr lang="en-US" sz="900" dirty="0">
              <a:latin typeface="Arial" pitchFamily="34" charset="0"/>
              <a:cs typeface="Arial" pitchFamily="34" charset="0"/>
            </a:endParaRPr>
          </a:p>
          <a:p>
            <a:endParaRPr lang="en-US" sz="900" b="1" dirty="0"/>
          </a:p>
          <a:p>
            <a:r>
              <a:rPr lang="en-US" sz="900" b="1" dirty="0"/>
              <a:t>About:  </a:t>
            </a:r>
            <a:r>
              <a:rPr lang="en-US" sz="900" dirty="0"/>
              <a:t>Sudden Cardiac Arrest is the number one cause of death in student athletes during exercise across the United States. Caused by a structural or electrical problem associated with the heart, Sudden Cardiac Arrest happens when the heart unexpectedly stops beating and pumping blood. With content developed by Simon’s Fund, this course will help you learn and recognize the warning signs and symptoms of Sudden Cardiac Arrest. Also included are tips for what to do in the critical moments after an individual suddenly collapses in order to save their life. </a:t>
            </a:r>
          </a:p>
          <a:p>
            <a:r>
              <a:rPr lang="en-US" sz="900" dirty="0"/>
              <a:t>  </a:t>
            </a:r>
          </a:p>
          <a:p>
            <a:r>
              <a:rPr lang="en-US" sz="900" b="1" dirty="0"/>
              <a:t>More:</a:t>
            </a:r>
            <a:r>
              <a:rPr lang="en-US" sz="900" b="0" dirty="0"/>
              <a:t>  </a:t>
            </a:r>
          </a:p>
          <a:p>
            <a:r>
              <a:rPr lang="en-US" sz="900" dirty="0"/>
              <a:t>■ Unlimited access to course &amp; resources for 90 days from order date</a:t>
            </a:r>
          </a:p>
          <a:p>
            <a:r>
              <a:rPr lang="en-US" sz="900" dirty="0"/>
              <a:t>■ FREE Course</a:t>
            </a:r>
          </a:p>
          <a:p>
            <a:r>
              <a:rPr lang="en-US" sz="900" dirty="0"/>
              <a:t>■ Use to fulfill CIC certification requirements </a:t>
            </a:r>
          </a:p>
          <a:p>
            <a:r>
              <a:rPr lang="en-US" sz="900" dirty="0"/>
              <a:t>■ Approved by NFHS for 1 course clock hour</a:t>
            </a:r>
          </a:p>
        </p:txBody>
      </p:sp>
      <p:sp>
        <p:nvSpPr>
          <p:cNvPr id="4" name="Slide Number Placeholder 3"/>
          <p:cNvSpPr>
            <a:spLocks noGrp="1"/>
          </p:cNvSpPr>
          <p:nvPr>
            <p:ph type="sldNum" sz="quarter" idx="10"/>
          </p:nvPr>
        </p:nvSpPr>
        <p:spPr/>
        <p:txBody>
          <a:bodyPr/>
          <a:lstStyle/>
          <a:p>
            <a:fld id="{27050D54-84B1-458C-AAB4-B90D893DDF5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4084836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defRPr/>
            </a:pPr>
            <a:r>
              <a:rPr lang="en-US" sz="900" b="1" u="sng" dirty="0">
                <a:latin typeface="Arial" pitchFamily="34" charset="0"/>
                <a:cs typeface="Arial" pitchFamily="34" charset="0"/>
              </a:rPr>
              <a:t>Comment</a:t>
            </a:r>
            <a:r>
              <a:rPr lang="en-US" sz="900" b="1" u="sng" baseline="0" dirty="0">
                <a:latin typeface="Arial" pitchFamily="34" charset="0"/>
                <a:cs typeface="Arial" pitchFamily="34" charset="0"/>
              </a:rPr>
              <a:t> on Slide</a:t>
            </a:r>
            <a:r>
              <a:rPr lang="en-US" sz="900" b="1" u="sng" dirty="0">
                <a:latin typeface="Arial" pitchFamily="34" charset="0"/>
                <a:cs typeface="Arial" pitchFamily="34" charset="0"/>
              </a:rPr>
              <a:t>:</a:t>
            </a:r>
            <a:endParaRPr lang="en-US" sz="900" b="1" dirty="0">
              <a:latin typeface="Arial" pitchFamily="34" charset="0"/>
              <a:ea typeface="+mn-ea"/>
              <a:cs typeface="Arial" pitchFamily="34" charset="0"/>
            </a:endParaRPr>
          </a:p>
          <a:p>
            <a:pPr>
              <a:defRPr/>
            </a:pPr>
            <a:endParaRPr lang="en-US" sz="900" b="1" dirty="0">
              <a:latin typeface="Arial" pitchFamily="34" charset="0"/>
              <a:ea typeface="+mn-ea"/>
              <a:cs typeface="Arial" pitchFamily="34" charset="0"/>
            </a:endParaRPr>
          </a:p>
          <a:p>
            <a:pPr>
              <a:defRPr/>
            </a:pPr>
            <a:r>
              <a:rPr lang="en-US" sz="900" b="1" dirty="0">
                <a:latin typeface="Arial" pitchFamily="34" charset="0"/>
                <a:ea typeface="+mn-ea"/>
                <a:cs typeface="Arial" pitchFamily="34" charset="0"/>
              </a:rPr>
              <a:t>About: </a:t>
            </a:r>
            <a:r>
              <a:rPr lang="en-US" sz="900" dirty="0">
                <a:latin typeface="Arial" pitchFamily="34" charset="0"/>
                <a:ea typeface="+mn-ea"/>
                <a:cs typeface="Arial" pitchFamily="34" charset="0"/>
              </a:rPr>
              <a:t> Proper nutrition can optimize athletic performance. This free course, brought to you by EAS Sports Nutrition, a division of Abbott Labs, can help your students perform at their peak. This course presents practical tips on how you can teach and model proper nutrition to your athletes.</a:t>
            </a:r>
          </a:p>
          <a:p>
            <a:pPr>
              <a:defRPr/>
            </a:pPr>
            <a:r>
              <a:rPr lang="en-US" sz="900" dirty="0">
                <a:latin typeface="Arial" pitchFamily="34" charset="0"/>
                <a:ea typeface="+mn-ea"/>
                <a:cs typeface="Arial" pitchFamily="34" charset="0"/>
              </a:rPr>
              <a:t> </a:t>
            </a:r>
          </a:p>
          <a:p>
            <a:pPr>
              <a:defRPr/>
            </a:pPr>
            <a:r>
              <a:rPr lang="en-US" sz="900" b="1" dirty="0">
                <a:latin typeface="Arial" pitchFamily="34" charset="0"/>
                <a:cs typeface="Arial" pitchFamily="34" charset="0"/>
              </a:rPr>
              <a:t>More:</a:t>
            </a:r>
            <a:r>
              <a:rPr lang="en-US" sz="900" dirty="0">
                <a:latin typeface="Arial" pitchFamily="34" charset="0"/>
                <a:cs typeface="Arial" pitchFamily="34" charset="0"/>
              </a:rPr>
              <a:t>  </a:t>
            </a:r>
          </a:p>
          <a:p>
            <a:pPr>
              <a:defRPr/>
            </a:pPr>
            <a:r>
              <a:rPr lang="en-US" sz="900" dirty="0">
                <a:latin typeface="Arial" pitchFamily="34" charset="0"/>
                <a:ea typeface="+mn-ea"/>
                <a:cs typeface="Arial" pitchFamily="34" charset="0"/>
              </a:rPr>
              <a:t>■ Unlimited access to course &amp; resources for one year from date of purchase</a:t>
            </a:r>
          </a:p>
          <a:p>
            <a:pPr>
              <a:defRPr/>
            </a:pPr>
            <a:r>
              <a:rPr lang="en-US" sz="900" dirty="0">
                <a:latin typeface="Arial" pitchFamily="34" charset="0"/>
                <a:ea typeface="+mn-ea"/>
                <a:cs typeface="Arial" pitchFamily="34" charset="0"/>
              </a:rPr>
              <a:t>■ FREE Course</a:t>
            </a:r>
          </a:p>
          <a:p>
            <a:pPr>
              <a:defRPr/>
            </a:pPr>
            <a:r>
              <a:rPr lang="en-US" sz="900" dirty="0">
                <a:latin typeface="Arial" pitchFamily="34" charset="0"/>
                <a:ea typeface="+mn-ea"/>
                <a:cs typeface="Arial" pitchFamily="34" charset="0"/>
              </a:rPr>
              <a:t>■ Use as an elective to fulfill CIC certification requirements </a:t>
            </a:r>
          </a:p>
          <a:p>
            <a:pPr>
              <a:defRPr/>
            </a:pPr>
            <a:r>
              <a:rPr lang="en-US" sz="900" dirty="0">
                <a:latin typeface="Arial" pitchFamily="34" charset="0"/>
                <a:ea typeface="+mn-ea"/>
                <a:cs typeface="Arial" pitchFamily="34" charset="0"/>
              </a:rPr>
              <a:t>■ Approved by NFHS for 3 course clock hours</a:t>
            </a:r>
          </a:p>
          <a:p>
            <a:pPr>
              <a:defRPr/>
            </a:pPr>
            <a:r>
              <a:rPr lang="en-US" dirty="0">
                <a:latin typeface="+mn-lt"/>
                <a:ea typeface="+mn-ea"/>
              </a:rPr>
              <a:t> </a:t>
            </a:r>
          </a:p>
          <a:p>
            <a:pPr>
              <a:defRPr/>
            </a:pPr>
            <a:r>
              <a:rPr lang="en-US" dirty="0">
                <a:latin typeface="+mn-lt"/>
                <a:ea typeface="+mn-ea"/>
              </a:rPr>
              <a:t> </a:t>
            </a:r>
          </a:p>
          <a:p>
            <a:pPr>
              <a:defRPr/>
            </a:pPr>
            <a:endParaRPr lang="en-US" b="1" dirty="0"/>
          </a:p>
        </p:txBody>
      </p:sp>
      <p:sp>
        <p:nvSpPr>
          <p:cNvPr id="84996" name="Slide Number Placeholder 3"/>
          <p:cNvSpPr>
            <a:spLocks noGrp="1"/>
          </p:cNvSpPr>
          <p:nvPr>
            <p:ph type="sldNum" sz="quarter" idx="5"/>
          </p:nvPr>
        </p:nvSpPr>
        <p:spPr>
          <a:noFill/>
        </p:spPr>
        <p:txBody>
          <a:bodyPr/>
          <a:lstStyle/>
          <a:p>
            <a:fld id="{ECB4ED69-21BF-4A7E-B73F-FAFF6254D480}" type="slidenum">
              <a:rPr lang="en-US" smtClean="0">
                <a:solidFill>
                  <a:srgbClr val="000000"/>
                </a:solidFill>
                <a:latin typeface="Arial" pitchFamily="34" charset="0"/>
                <a:ea typeface="ＭＳ Ｐゴシック" pitchFamily="34" charset="-128"/>
              </a:rPr>
              <a:pPr/>
              <a:t>62</a:t>
            </a:fld>
            <a:endParaRPr lang="en-US" dirty="0">
              <a:solidFill>
                <a:srgbClr val="000000"/>
              </a:solidFill>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defRPr/>
            </a:pPr>
            <a:r>
              <a:rPr lang="en-US" sz="900" b="1" u="sng" dirty="0">
                <a:latin typeface="Arial" pitchFamily="34" charset="0"/>
              </a:rPr>
              <a:t>Comment on Slide:</a:t>
            </a:r>
            <a:endParaRPr lang="en-US" sz="900" b="1" dirty="0">
              <a:latin typeface="Arial" pitchFamily="34" charset="0"/>
              <a:ea typeface="+mn-ea"/>
              <a:cs typeface="Arial" pitchFamily="34" charset="0"/>
            </a:endParaRPr>
          </a:p>
          <a:p>
            <a:pPr>
              <a:defRPr/>
            </a:pPr>
            <a:endParaRPr lang="en-US" sz="900" b="1" dirty="0">
              <a:latin typeface="Arial" pitchFamily="34" charset="0"/>
              <a:ea typeface="+mn-ea"/>
              <a:cs typeface="Arial" pitchFamily="34" charset="0"/>
            </a:endParaRPr>
          </a:p>
          <a:p>
            <a:pPr>
              <a:defRPr/>
            </a:pPr>
            <a:r>
              <a:rPr lang="en-US" sz="900" b="1" dirty="0">
                <a:latin typeface="Arial" pitchFamily="34" charset="0"/>
                <a:ea typeface="+mn-ea"/>
                <a:cs typeface="Arial" pitchFamily="34" charset="0"/>
              </a:rPr>
              <a:t>About: </a:t>
            </a:r>
            <a:r>
              <a:rPr lang="en-US" sz="900" dirty="0">
                <a:latin typeface="Arial" pitchFamily="34" charset="0"/>
                <a:ea typeface="+mn-ea"/>
                <a:cs typeface="Arial" pitchFamily="34" charset="0"/>
              </a:rPr>
              <a:t> Coaching Football developed by USA Football in partnership with the NFHS, provides a student-centered curriculum in essential football coaching techniques and methods for interscholastic teacher/coaches. This course provides demonstration and teaching tips for each offensive and defensive position and shares practical methods for increasing student participation through effective feedback and stress reduction. Coaches who complete this course receive a one-year membership to USA Football that includes $1 million of general liability insurance.  </a:t>
            </a:r>
          </a:p>
          <a:p>
            <a:pPr>
              <a:defRPr/>
            </a:pPr>
            <a:r>
              <a:rPr lang="en-US" sz="900" dirty="0">
                <a:latin typeface="Arial" pitchFamily="34" charset="0"/>
                <a:ea typeface="+mn-ea"/>
                <a:cs typeface="Arial" pitchFamily="34" charset="0"/>
              </a:rPr>
              <a:t> </a:t>
            </a:r>
          </a:p>
          <a:p>
            <a:pPr>
              <a:defRPr/>
            </a:pPr>
            <a:r>
              <a:rPr lang="en-US" sz="900" b="1" dirty="0">
                <a:latin typeface="Arial" pitchFamily="34" charset="0"/>
                <a:cs typeface="Arial" pitchFamily="34" charset="0"/>
              </a:rPr>
              <a:t>More:</a:t>
            </a:r>
            <a:r>
              <a:rPr lang="en-US" sz="900" dirty="0">
                <a:latin typeface="Arial" pitchFamily="34" charset="0"/>
                <a:cs typeface="Arial" pitchFamily="34" charset="0"/>
              </a:rPr>
              <a:t>  </a:t>
            </a:r>
          </a:p>
          <a:p>
            <a:pPr>
              <a:defRPr/>
            </a:pPr>
            <a:r>
              <a:rPr lang="en-US" sz="900" dirty="0">
                <a:latin typeface="Arial" pitchFamily="34" charset="0"/>
                <a:ea typeface="+mn-ea"/>
                <a:cs typeface="Arial" pitchFamily="34" charset="0"/>
              </a:rPr>
              <a:t>■ Unlimited access to course &amp; resources for one year from date of purchase</a:t>
            </a:r>
          </a:p>
          <a:p>
            <a:pPr>
              <a:defRPr/>
            </a:pPr>
            <a:r>
              <a:rPr lang="en-US" sz="900" dirty="0">
                <a:latin typeface="Arial" pitchFamily="34" charset="0"/>
                <a:ea typeface="+mn-ea"/>
                <a:cs typeface="Arial" pitchFamily="34" charset="0"/>
              </a:rPr>
              <a:t>■ Use to fulfill AIC or CIC certification requirements </a:t>
            </a:r>
          </a:p>
          <a:p>
            <a:pPr>
              <a:defRPr/>
            </a:pPr>
            <a:r>
              <a:rPr lang="en-US" sz="900" dirty="0">
                <a:latin typeface="Arial" pitchFamily="34" charset="0"/>
                <a:ea typeface="+mn-ea"/>
                <a:cs typeface="Arial" pitchFamily="34" charset="0"/>
              </a:rPr>
              <a:t>■ Approved by NFHS for 5 course clock hours</a:t>
            </a:r>
          </a:p>
          <a:p>
            <a:pPr>
              <a:defRPr/>
            </a:pPr>
            <a:r>
              <a:rPr lang="en-US" dirty="0">
                <a:latin typeface="+mn-lt"/>
                <a:ea typeface="+mn-ea"/>
              </a:rPr>
              <a:t> </a:t>
            </a:r>
          </a:p>
          <a:p>
            <a:pPr>
              <a:defRPr/>
            </a:pPr>
            <a:endParaRPr lang="en-US" b="1" dirty="0"/>
          </a:p>
        </p:txBody>
      </p:sp>
      <p:sp>
        <p:nvSpPr>
          <p:cNvPr id="86020" name="Slide Number Placeholder 3"/>
          <p:cNvSpPr>
            <a:spLocks noGrp="1"/>
          </p:cNvSpPr>
          <p:nvPr>
            <p:ph type="sldNum" sz="quarter" idx="5"/>
          </p:nvPr>
        </p:nvSpPr>
        <p:spPr>
          <a:noFill/>
        </p:spPr>
        <p:txBody>
          <a:bodyPr/>
          <a:lstStyle/>
          <a:p>
            <a:fld id="{33AC0502-7DEB-44DC-9859-B275EDC99449}" type="slidenum">
              <a:rPr lang="en-US" smtClean="0">
                <a:solidFill>
                  <a:srgbClr val="000000"/>
                </a:solidFill>
                <a:latin typeface="Arial" pitchFamily="34" charset="0"/>
                <a:ea typeface="ＭＳ Ｐゴシック" pitchFamily="34" charset="-128"/>
              </a:rPr>
              <a:pPr/>
              <a:t>63</a:t>
            </a:fld>
            <a:endParaRPr lang="en-US" dirty="0">
              <a:solidFill>
                <a:srgbClr val="000000"/>
              </a:solidFill>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64</a:t>
            </a:fld>
            <a:endParaRPr lang="en-US" dirty="0"/>
          </a:p>
        </p:txBody>
      </p:sp>
    </p:spTree>
    <p:extLst>
      <p:ext uri="{BB962C8B-B14F-4D97-AF65-F5344CB8AC3E}">
        <p14:creationId xmlns:p14="http://schemas.microsoft.com/office/powerpoint/2010/main" val="4098193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65</a:t>
            </a:fld>
            <a:endParaRPr lang="en-US" dirty="0"/>
          </a:p>
        </p:txBody>
      </p:sp>
    </p:spTree>
    <p:extLst>
      <p:ext uri="{BB962C8B-B14F-4D97-AF65-F5344CB8AC3E}">
        <p14:creationId xmlns:p14="http://schemas.microsoft.com/office/powerpoint/2010/main" val="1441382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66</a:t>
            </a:fld>
            <a:endParaRPr lang="en-US" dirty="0"/>
          </a:p>
        </p:txBody>
      </p:sp>
    </p:spTree>
    <p:extLst>
      <p:ext uri="{BB962C8B-B14F-4D97-AF65-F5344CB8AC3E}">
        <p14:creationId xmlns:p14="http://schemas.microsoft.com/office/powerpoint/2010/main" val="269738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latin typeface="Arial" panose="020B0604020202020204" pitchFamily="34" charset="0"/>
              </a:rPr>
              <a:t>Comment on Slide</a:t>
            </a:r>
            <a:r>
              <a:rPr lang="en-US" altLang="en-US" sz="900" b="1" dirty="0">
                <a:latin typeface="Arial" panose="020B0604020202020204" pitchFamily="34" charset="0"/>
              </a:rPr>
              <a:t>:</a:t>
            </a:r>
            <a:endParaRPr lang="en-US" altLang="en-US" sz="900" dirty="0">
              <a:latin typeface="Arial" panose="020B0604020202020204" pitchFamily="34" charset="0"/>
            </a:endParaRPr>
          </a:p>
          <a:p>
            <a:endParaRPr lang="en-US" altLang="en-US" sz="900" dirty="0">
              <a:latin typeface="Arial" panose="020B0604020202020204" pitchFamily="34" charset="0"/>
            </a:endParaRPr>
          </a:p>
          <a:p>
            <a:pPr eaLnBrk="1" hangingPunct="1">
              <a:buFont typeface="Wingdings" panose="05000000000000000000" pitchFamily="2" charset="2"/>
              <a:buNone/>
            </a:pPr>
            <a:r>
              <a:rPr lang="en-US" altLang="en-US" sz="900" dirty="0">
                <a:latin typeface="Arial" panose="020B0604020202020204" pitchFamily="34" charset="0"/>
              </a:rPr>
              <a:t>See comments on slide.  </a:t>
            </a:r>
            <a:endParaRPr lang="en-US" altLang="en-US" sz="900" b="1" u="sng"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67</a:t>
            </a:fld>
            <a:endParaRPr lang="en-US" dirty="0"/>
          </a:p>
        </p:txBody>
      </p:sp>
    </p:spTree>
    <p:extLst>
      <p:ext uri="{BB962C8B-B14F-4D97-AF65-F5344CB8AC3E}">
        <p14:creationId xmlns:p14="http://schemas.microsoft.com/office/powerpoint/2010/main" val="4124415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68</a:t>
            </a:fld>
            <a:endParaRPr lang="en-US" dirty="0"/>
          </a:p>
        </p:txBody>
      </p:sp>
    </p:spTree>
    <p:extLst>
      <p:ext uri="{BB962C8B-B14F-4D97-AF65-F5344CB8AC3E}">
        <p14:creationId xmlns:p14="http://schemas.microsoft.com/office/powerpoint/2010/main" val="56211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endParaRPr lang="en-US" altLang="en-US" sz="900" dirty="0">
              <a:latin typeface="Arial" panose="020B0604020202020204" pitchFamily="34" charset="0"/>
            </a:endParaRPr>
          </a:p>
          <a:p>
            <a:pPr defTabSz="912813" eaLnBrk="1" hangingPunct="1"/>
            <a:endParaRPr lang="en-US" altLang="en-US" sz="900" dirty="0">
              <a:latin typeface="Arial" panose="020B0604020202020204" pitchFamily="34" charset="0"/>
            </a:endParaRPr>
          </a:p>
          <a:p>
            <a:pPr defTabSz="912813" eaLnBrk="1" hangingPunct="1"/>
            <a:r>
              <a:rPr lang="en-US" altLang="en-US" sz="900" dirty="0">
                <a:latin typeface="Arial" panose="020B0604020202020204" pitchFamily="34" charset="0"/>
              </a:rPr>
              <a:t>Overview</a:t>
            </a:r>
            <a:r>
              <a:rPr lang="en-US" altLang="en-US" sz="900" baseline="0" dirty="0">
                <a:latin typeface="Arial" panose="020B0604020202020204" pitchFamily="34" charset="0"/>
              </a:rPr>
              <a:t> of NFHS Rules Books and Publications.</a:t>
            </a:r>
            <a:endParaRPr lang="en-US" altLang="en-US" sz="9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7</a:t>
            </a:fld>
            <a:endParaRPr lang="en-US" dirty="0"/>
          </a:p>
        </p:txBody>
      </p:sp>
    </p:spTree>
    <p:extLst>
      <p:ext uri="{BB962C8B-B14F-4D97-AF65-F5344CB8AC3E}">
        <p14:creationId xmlns:p14="http://schemas.microsoft.com/office/powerpoint/2010/main" val="208014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eaLnBrk="1" hangingPunct="1">
              <a:buFont typeface="Wingdings" panose="05000000000000000000" pitchFamily="2" charset="2"/>
              <a:buChar char="v"/>
            </a:pPr>
            <a:r>
              <a:rPr lang="en-US" altLang="en-US" sz="900" b="1" u="sng" dirty="0">
                <a:latin typeface="Arial" panose="020B0604020202020204" pitchFamily="34" charset="0"/>
              </a:rPr>
              <a:t>Comment on Slide:</a:t>
            </a:r>
            <a:endParaRPr lang="en-US" altLang="en-US" sz="900" dirty="0">
              <a:latin typeface="Arial" panose="020B0604020202020204" pitchFamily="34" charset="0"/>
            </a:endParaRPr>
          </a:p>
          <a:p>
            <a:pPr defTabSz="912813" eaLnBrk="1" hangingPunct="1"/>
            <a:endParaRPr lang="en-US" altLang="en-US" sz="900" dirty="0">
              <a:latin typeface="Arial" panose="020B0604020202020204" pitchFamily="34" charset="0"/>
            </a:endParaRPr>
          </a:p>
          <a:p>
            <a:pPr defTabSz="912813" eaLnBrk="1" hangingPunct="1"/>
            <a:r>
              <a:rPr lang="en-US" altLang="en-US" sz="900" dirty="0">
                <a:latin typeface="Arial" panose="020B0604020202020204" pitchFamily="34" charset="0"/>
              </a:rPr>
              <a:t>Overview</a:t>
            </a:r>
            <a:r>
              <a:rPr lang="en-US" altLang="en-US" sz="900" baseline="0" dirty="0">
                <a:latin typeface="Arial" panose="020B0604020202020204" pitchFamily="34" charset="0"/>
              </a:rPr>
              <a:t> of NFHS Rules Book as E-Books.</a:t>
            </a:r>
            <a:endParaRPr lang="en-US" altLang="en-US" sz="9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8</a:t>
            </a:fld>
            <a:endParaRPr lang="en-US" dirty="0"/>
          </a:p>
        </p:txBody>
      </p:sp>
    </p:spTree>
    <p:extLst>
      <p:ext uri="{BB962C8B-B14F-4D97-AF65-F5344CB8AC3E}">
        <p14:creationId xmlns:p14="http://schemas.microsoft.com/office/powerpoint/2010/main" val="270596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9</a:t>
            </a:fld>
            <a:endParaRPr lang="en-US" dirty="0"/>
          </a:p>
        </p:txBody>
      </p:sp>
    </p:spTree>
    <p:extLst>
      <p:ext uri="{BB962C8B-B14F-4D97-AF65-F5344CB8AC3E}">
        <p14:creationId xmlns:p14="http://schemas.microsoft.com/office/powerpoint/2010/main" val="4127268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a:blip r:embed="rId2" cstate="print"/>
          <a:srcRect/>
          <a:stretch>
            <a:fillRect/>
          </a:stretch>
        </p:blipFill>
        <p:spPr bwMode="auto">
          <a:xfrm>
            <a:off x="0" y="-7938"/>
            <a:ext cx="9144000" cy="4435476"/>
          </a:xfrm>
          <a:prstGeom prst="rect">
            <a:avLst/>
          </a:prstGeom>
          <a:noFill/>
          <a:ln w="9525">
            <a:noFill/>
            <a:miter lim="800000"/>
            <a:headEnd/>
            <a:tailEnd/>
          </a:ln>
        </p:spPr>
      </p:pic>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671513" y="5002213"/>
            <a:ext cx="760412" cy="1109662"/>
          </a:xfrm>
          <a:prstGeom prst="rect">
            <a:avLst/>
          </a:prstGeom>
          <a:noFill/>
          <a:ln w="9525">
            <a:noFill/>
            <a:miter lim="800000"/>
            <a:headEnd/>
            <a:tailEnd/>
          </a:ln>
        </p:spPr>
      </p:pic>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16" descr="Students.jpg"/>
          <p:cNvPicPr>
            <a:picLocks noChangeAspect="1"/>
          </p:cNvPicPr>
          <p:nvPr userDrawn="1"/>
        </p:nvPicPr>
        <p:blipFill>
          <a:blip r:embed="rId2" cstate="print"/>
          <a:srcRect/>
          <a:stretch>
            <a:fillRect/>
          </a:stretch>
        </p:blipFill>
        <p:spPr bwMode="auto">
          <a:xfrm>
            <a:off x="0" y="-7938"/>
            <a:ext cx="9144000" cy="4435476"/>
          </a:xfrm>
          <a:prstGeom prst="rect">
            <a:avLst/>
          </a:prstGeom>
          <a:noFill/>
          <a:ln w="9525">
            <a:noFill/>
            <a:miter lim="800000"/>
            <a:headEnd/>
            <a:tailEnd/>
          </a:ln>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0" descr="NFHS-Small-Logo-CMYK_W.png"/>
          <p:cNvPicPr>
            <a:picLocks noChangeAspect="1"/>
          </p:cNvPicPr>
          <p:nvPr userDrawn="1"/>
        </p:nvPicPr>
        <p:blipFill>
          <a:blip r:embed="rId3" cstate="print"/>
          <a:srcRect/>
          <a:stretch>
            <a:fillRect/>
          </a:stretch>
        </p:blipFill>
        <p:spPr bwMode="auto">
          <a:xfrm>
            <a:off x="7737475" y="4649788"/>
            <a:ext cx="762000" cy="1112837"/>
          </a:xfrm>
          <a:prstGeom prst="rect">
            <a:avLst/>
          </a:prstGeom>
          <a:noFill/>
          <a:ln w="9525">
            <a:noFill/>
            <a:miter lim="800000"/>
            <a:headEnd/>
            <a:tailEnd/>
          </a:ln>
        </p:spPr>
      </p:pic>
      <p:sp>
        <p:nvSpPr>
          <p:cNvPr id="2" name="Title 1"/>
          <p:cNvSpPr>
            <a:spLocks noGrp="1"/>
          </p:cNvSpPr>
          <p:nvPr>
            <p:ph type="title"/>
          </p:nvPr>
        </p:nvSpPr>
        <p:spPr>
          <a:xfrm>
            <a:off x="722313" y="4406900"/>
            <a:ext cx="6651409"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a:stretch>
            <a:fillRect/>
          </a:stretch>
        </p:blipFill>
        <p:spPr bwMode="auto">
          <a:xfrm>
            <a:off x="0" y="0"/>
            <a:ext cx="9144000" cy="4412202"/>
          </a:xfrm>
          <a:prstGeom prst="rect">
            <a:avLst/>
          </a:prstGeom>
          <a:noFill/>
          <a:ln w="9525">
            <a:noFill/>
            <a:miter lim="800000"/>
            <a:headEnd/>
            <a:tailEnd/>
          </a:ln>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0" descr="NFHS-Small-Logo-CMYK_W.png"/>
          <p:cNvPicPr>
            <a:picLocks noChangeAspect="1"/>
          </p:cNvPicPr>
          <p:nvPr userDrawn="1"/>
        </p:nvPicPr>
        <p:blipFill>
          <a:blip r:embed="rId3" cstate="print"/>
          <a:srcRect/>
          <a:stretch>
            <a:fillRect/>
          </a:stretch>
        </p:blipFill>
        <p:spPr bwMode="auto">
          <a:xfrm>
            <a:off x="7737475" y="4649788"/>
            <a:ext cx="762000" cy="1112837"/>
          </a:xfrm>
          <a:prstGeom prst="rect">
            <a:avLst/>
          </a:prstGeom>
          <a:noFill/>
          <a:ln w="9525">
            <a:noFill/>
            <a:miter lim="800000"/>
            <a:headEnd/>
            <a:tailEnd/>
          </a:ln>
        </p:spPr>
      </p:pic>
      <p:sp>
        <p:nvSpPr>
          <p:cNvPr id="2" name="Title 1"/>
          <p:cNvSpPr>
            <a:spLocks noGrp="1"/>
          </p:cNvSpPr>
          <p:nvPr>
            <p:ph type="title"/>
          </p:nvPr>
        </p:nvSpPr>
        <p:spPr>
          <a:xfrm>
            <a:off x="722313" y="4406900"/>
            <a:ext cx="6651409"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0" name="Picture 1" descr="Slide18.png"/>
          <p:cNvPicPr>
            <a:picLocks noChangeAspect="1"/>
          </p:cNvPicPr>
          <p:nvPr userDrawn="1"/>
        </p:nvPicPr>
        <p:blipFill>
          <a:blip r:embed="rId2" cstate="print">
            <a:extLst>
              <a:ext uri="{28A0092B-C50C-407E-A947-70E740481C1C}">
                <a14:useLocalDpi xmlns:a14="http://schemas.microsoft.com/office/drawing/2010/main" val="0"/>
              </a:ext>
            </a:extLst>
          </a:blip>
          <a:srcRect t="6187" b="19963"/>
          <a:stretch>
            <a:fillRect/>
          </a:stretch>
        </p:blipFill>
        <p:spPr bwMode="auto">
          <a:xfrm>
            <a:off x="0" y="-7938"/>
            <a:ext cx="9144000" cy="578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20" descr="NFHS-Small-Logo-CMYK_W.png"/>
          <p:cNvPicPr>
            <a:picLocks noChangeAspect="1"/>
          </p:cNvPicPr>
          <p:nvPr userDrawn="1"/>
        </p:nvPicPr>
        <p:blipFill>
          <a:blip r:embed="rId3" cstate="print"/>
          <a:srcRect/>
          <a:stretch>
            <a:fillRect/>
          </a:stretch>
        </p:blipFill>
        <p:spPr bwMode="auto">
          <a:xfrm>
            <a:off x="7737475" y="4649788"/>
            <a:ext cx="762000" cy="1112837"/>
          </a:xfrm>
          <a:prstGeom prst="rect">
            <a:avLst/>
          </a:prstGeom>
          <a:noFill/>
          <a:ln w="9525">
            <a:noFill/>
            <a:miter lim="800000"/>
            <a:headEnd/>
            <a:tailEnd/>
          </a:ln>
        </p:spPr>
      </p:pic>
      <p:sp>
        <p:nvSpPr>
          <p:cNvPr id="2" name="Title 1"/>
          <p:cNvSpPr>
            <a:spLocks noGrp="1"/>
          </p:cNvSpPr>
          <p:nvPr>
            <p:ph type="title"/>
          </p:nvPr>
        </p:nvSpPr>
        <p:spPr>
          <a:xfrm>
            <a:off x="722313" y="4406900"/>
            <a:ext cx="6651409"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956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1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2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7/20/2016</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1587A4D5-47CD-4BB9-A29A-E86ADC263BE0}" type="datetimeFigureOut">
              <a:rPr lang="en-US"/>
              <a:pPr>
                <a:defRPr/>
              </a:pPr>
              <a:t>7/20/2016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998678D8-6F60-47FF-A8E3-3BCB12386DD4}" type="slidenum">
              <a:rPr lang="en-US"/>
              <a:pPr>
                <a:defRPr/>
              </a:pPr>
              <a:t>‹#›</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C3A733F0-7438-4308-9022-E7343D9ACDF6}" type="datetimeFigureOut">
              <a:rPr lang="en-US"/>
              <a:pPr>
                <a:defRPr/>
              </a:pPr>
              <a:t>7/20/2016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E7E3AD54-440F-45A8-9F60-E80C5BE2D651}" type="slidenum">
              <a:rPr lang="en-US"/>
              <a:pPr>
                <a:defRPr/>
              </a:pPr>
              <a:t>‹#›</a:t>
            </a:fld>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301CCC75-2B40-4E60-AFFD-B6D839B6A3C2}" type="datetimeFigureOut">
              <a:rPr lang="en-US"/>
              <a:pPr>
                <a:defRPr/>
              </a:pPr>
              <a:t>7/20/2016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A7B2D344-B933-425C-845C-119267A03339}" type="slidenum">
              <a:rPr lang="en-US"/>
              <a:pPr>
                <a:defRPr/>
              </a:pPr>
              <a:t>‹#›</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C264CF12-581F-4A43-8EC2-C99A8A1830E8}" type="datetimeFigureOut">
              <a:rPr lang="en-US"/>
              <a:pPr>
                <a:defRPr/>
              </a:pPr>
              <a:t>7/20/2016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893F06A4-606A-460E-BD7F-40EA84602BC3}" type="slidenum">
              <a:rPr lang="en-US"/>
              <a:pPr>
                <a:defRPr/>
              </a:pPr>
              <a:t>‹#›</a:t>
            </a:fld>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C7865-41B5-42E4-9714-A0DAAF35712B}" type="datetimeFigureOut">
              <a:rPr lang="en-US" smtClean="0">
                <a:solidFill>
                  <a:prstClr val="black">
                    <a:tint val="75000"/>
                  </a:prstClr>
                </a:solidFill>
              </a:rPr>
              <a:pPr/>
              <a:t>7/20/2016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1E3065-4887-487E-8BEF-8A169CDC0A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541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3" y="-10895"/>
            <a:ext cx="9147513" cy="4427319"/>
          </a:xfrm>
          <a:prstGeom prst="rect">
            <a:avLst/>
          </a:prstGeom>
        </p:spPr>
      </p:pic>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671513" y="5002213"/>
            <a:ext cx="760412" cy="1109662"/>
          </a:xfrm>
          <a:prstGeom prst="rect">
            <a:avLst/>
          </a:prstGeom>
          <a:noFill/>
          <a:ln w="9525">
            <a:noFill/>
            <a:miter lim="800000"/>
            <a:headEnd/>
            <a:tailEnd/>
          </a:ln>
        </p:spPr>
      </p:pic>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0831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2" cstate="print"/>
          <a:srcRect/>
          <a:stretch>
            <a:fillRect/>
          </a:stretch>
        </p:blipFill>
        <p:spPr bwMode="auto">
          <a:xfrm>
            <a:off x="671513" y="5002213"/>
            <a:ext cx="760412" cy="1109662"/>
          </a:xfrm>
          <a:prstGeom prst="rect">
            <a:avLst/>
          </a:prstGeom>
          <a:noFill/>
          <a:ln w="9525">
            <a:noFill/>
            <a:miter lim="800000"/>
            <a:headEnd/>
            <a:tailEnd/>
          </a:ln>
        </p:spPr>
      </p:pic>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7/20/2016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7/20/2016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7/20/2016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7/20/2016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7/20/2016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7/20/2016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273050" y="412750"/>
            <a:ext cx="381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455738" y="525463"/>
            <a:ext cx="7519987"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100138" y="1989138"/>
            <a:ext cx="7875587"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700" y="6516688"/>
            <a:ext cx="21336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7/20/2016</a:t>
            </a:fld>
            <a:endParaRPr lang="en-US" dirty="0"/>
          </a:p>
        </p:txBody>
      </p:sp>
      <p:sp>
        <p:nvSpPr>
          <p:cNvPr id="5" name="Footer Placeholder 4"/>
          <p:cNvSpPr>
            <a:spLocks noGrp="1"/>
          </p:cNvSpPr>
          <p:nvPr>
            <p:ph type="ftr" sz="quarter" idx="3"/>
          </p:nvPr>
        </p:nvSpPr>
        <p:spPr>
          <a:xfrm>
            <a:off x="7497763" y="6516688"/>
            <a:ext cx="1493837" cy="303212"/>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6257925" y="6516688"/>
            <a:ext cx="1041400"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9144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655638" y="0"/>
            <a:ext cx="3017837"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655638" y="1874838"/>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638" y="6524625"/>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503238" y="855663"/>
            <a:ext cx="849312"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037" name="Picture 27" descr="NFHS-Small-Logo-color-Trans.gif"/>
          <p:cNvPicPr>
            <a:picLocks noChangeAspect="1"/>
          </p:cNvPicPr>
          <p:nvPr/>
        </p:nvPicPr>
        <p:blipFill>
          <a:blip r:embed="rId16" cstate="print"/>
          <a:srcRect/>
          <a:stretch>
            <a:fillRect/>
          </a:stretch>
        </p:blipFill>
        <p:spPr bwMode="auto">
          <a:xfrm>
            <a:off x="379413" y="5973763"/>
            <a:ext cx="534987" cy="782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0" r:id="rId1"/>
    <p:sldLayoutId id="2147483801" r:id="rId2"/>
    <p:sldLayoutId id="2147483791" r:id="rId3"/>
    <p:sldLayoutId id="2147483789" r:id="rId4"/>
    <p:sldLayoutId id="2147483792" r:id="rId5"/>
    <p:sldLayoutId id="2147483793" r:id="rId6"/>
    <p:sldLayoutId id="2147483794" r:id="rId7"/>
    <p:sldLayoutId id="2147483795" r:id="rId8"/>
    <p:sldLayoutId id="2147483796" r:id="rId9"/>
    <p:sldLayoutId id="2147483797" r:id="rId10"/>
    <p:sldLayoutId id="2147483802" r:id="rId11"/>
    <p:sldLayoutId id="2147483800" r:id="rId12"/>
    <p:sldLayoutId id="2147483798" r:id="rId13"/>
    <p:sldLayoutId id="2147483799" r:id="rId14"/>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59B66D77-E4CE-439C-BF88-BD43E993AFDE}" type="datetimeFigureOut">
              <a:rPr lang="en-US">
                <a:cs typeface="+mn-cs"/>
              </a:rPr>
              <a:pPr>
                <a:defRPr/>
              </a:pPr>
              <a:t>7/20/2016</a:t>
            </a:fld>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847662FB-4EEE-4FF2-904E-64DE65EABCE7}" type="slidenum">
              <a:rPr lang="en-US">
                <a:cs typeface="+mn-cs"/>
              </a:rPr>
              <a:pPr>
                <a:defRPr/>
              </a:pPr>
              <a:t>‹#›</a:t>
            </a:fld>
            <a:endParaRPr lang="en-US" dirty="0">
              <a:cs typeface="+mn-cs"/>
            </a:endParaRPr>
          </a:p>
        </p:txBody>
      </p:sp>
    </p:spTree>
  </p:cSld>
  <p:clrMap bg1="lt1" tx1="dk1" bg2="lt2" tx2="dk2" accent1="accent1" accent2="accent2" accent3="accent3" accent4="accent4" accent5="accent5" accent6="accent6" hlink="hlink" folHlink="folHlink"/>
  <p:sldLayoutIdLst>
    <p:sldLayoutId id="2147483838" r:id="rId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EB050541-7530-496D-9AC2-3257237C9B18}" type="datetimeFigureOut">
              <a:rPr lang="en-US">
                <a:cs typeface="+mn-cs"/>
              </a:rPr>
              <a:pPr>
                <a:defRPr/>
              </a:pPr>
              <a:t>7/20/2016</a:t>
            </a:fld>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647AA580-3E36-492E-A0FF-B829AD228933}" type="slidenum">
              <a:rPr lang="en-US">
                <a:cs typeface="+mn-cs"/>
              </a:rPr>
              <a:pPr>
                <a:defRPr/>
              </a:pPr>
              <a:t>‹#›</a:t>
            </a:fld>
            <a:endParaRPr lang="en-US" dirty="0">
              <a:cs typeface="+mn-cs"/>
            </a:endParaRPr>
          </a:p>
        </p:txBody>
      </p:sp>
    </p:spTree>
  </p:cSld>
  <p:clrMap bg1="lt1" tx1="dk1" bg2="lt2" tx2="dk2" accent1="accent1" accent2="accent2" accent3="accent3" accent4="accent4" accent5="accent5" accent6="accent6" hlink="hlink" folHlink="folHlink"/>
  <p:sldLayoutIdLst>
    <p:sldLayoutId id="2147483840" r:id="rId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95F2E2FA-41D6-4762-84F3-235F25E49DBD}" type="datetimeFigureOut">
              <a:rPr lang="en-US">
                <a:cs typeface="+mn-cs"/>
              </a:rPr>
              <a:pPr>
                <a:defRPr/>
              </a:pPr>
              <a:t>7/20/2016</a:t>
            </a:fld>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68EF1A66-409F-4E5E-816D-9B84181C2D03}" type="slidenum">
              <a:rPr lang="en-US">
                <a:cs typeface="+mn-cs"/>
              </a:rPr>
              <a:pPr>
                <a:defRPr/>
              </a:pPr>
              <a:t>‹#›</a:t>
            </a:fld>
            <a:endParaRPr lang="en-US" dirty="0">
              <a:cs typeface="+mn-cs"/>
            </a:endParaRPr>
          </a:p>
        </p:txBody>
      </p:sp>
    </p:spTree>
  </p:cSld>
  <p:clrMap bg1="lt1" tx1="dk1" bg2="lt2" tx2="dk2" accent1="accent1" accent2="accent2" accent3="accent3" accent4="accent4" accent5="accent5" accent6="accent6" hlink="hlink" folHlink="folHlink"/>
  <p:sldLayoutIdLst>
    <p:sldLayoutId id="2147483842" r:id="rId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61DBAB5A-B352-4135-A849-E83CCE995EAA}" type="datetimeFigureOut">
              <a:rPr lang="en-US">
                <a:cs typeface="+mn-cs"/>
              </a:rPr>
              <a:pPr>
                <a:defRPr/>
              </a:pPr>
              <a:t>7/20/2016</a:t>
            </a:fld>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EAEB58DB-9A4A-40F0-874E-233F10C3E00A}" type="slidenum">
              <a:rPr lang="en-US">
                <a:cs typeface="+mn-cs"/>
              </a:rPr>
              <a:pPr>
                <a:defRPr/>
              </a:pPr>
              <a:t>‹#›</a:t>
            </a:fld>
            <a:endParaRPr lang="en-US" dirty="0">
              <a:cs typeface="+mn-cs"/>
            </a:endParaRPr>
          </a:p>
        </p:txBody>
      </p:sp>
    </p:spTree>
  </p:cSld>
  <p:clrMap bg1="lt1" tx1="dk1" bg2="lt2" tx2="dk2" accent1="accent1" accent2="accent2" accent3="accent3" accent4="accent4" accent5="accent5" accent6="accent6" hlink="hlink" folHlink="folHlink"/>
  <p:sldLayoutIdLst>
    <p:sldLayoutId id="2147483844" r:id="rId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B7C7865-41B5-42E4-9714-A0DAAF35712B}" type="datetimeFigureOut">
              <a:rPr lang="en-US" smtClean="0">
                <a:solidFill>
                  <a:prstClr val="black">
                    <a:tint val="75000"/>
                  </a:prstClr>
                </a:solidFill>
                <a:latin typeface="Calibri"/>
                <a:cs typeface="+mn-cs"/>
              </a:rPr>
              <a:pPr fontAlgn="auto">
                <a:spcBef>
                  <a:spcPts val="0"/>
                </a:spcBef>
                <a:spcAft>
                  <a:spcPts val="0"/>
                </a:spcAft>
              </a:pPr>
              <a:t>7/20/2016</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11E3065-4887-487E-8BEF-8A169CDC0AE0}" type="slidenum">
              <a:rPr lang="en-US" smtClean="0">
                <a:solidFill>
                  <a:prstClr val="black">
                    <a:tint val="75000"/>
                  </a:prstClr>
                </a:solidFill>
                <a:latin typeface="Calibri"/>
                <a:cs typeface="+mn-cs"/>
              </a:rPr>
              <a:pPr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3675567959"/>
      </p:ext>
    </p:extLst>
  </p:cSld>
  <p:clrMap bg1="lt1" tx1="dk1" bg2="lt2" tx2="dk2" accent1="accent1" accent2="accent2" accent3="accent3" accent4="accent4" accent5="accent5" accent6="accent6" hlink="hlink" folHlink="folHlink"/>
  <p:sldLayoutIdLst>
    <p:sldLayoutId id="214748384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nfhs.org/RuleChangeProposal"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www.nfhs.org/RuleChangeProposal/Associ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5.xml"/><Relationship Id="rId5" Type="http://schemas.openxmlformats.org/officeDocument/2006/relationships/image" Target="../media/image60.jpeg"/><Relationship Id="rId4" Type="http://schemas.openxmlformats.org/officeDocument/2006/relationships/image" Target="../media/image59.wmf"/></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tiff"/><Relationship Id="rId5" Type="http://schemas.openxmlformats.org/officeDocument/2006/relationships/image" Target="../media/image16.jpeg"/><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6.xml"/><Relationship Id="rId5" Type="http://schemas.openxmlformats.org/officeDocument/2006/relationships/image" Target="../media/image63.wmf"/><Relationship Id="rId4" Type="http://schemas.openxmlformats.org/officeDocument/2006/relationships/image" Target="../media/image59.wmf"/></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59.wmf"/></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7.xml"/><Relationship Id="rId5" Type="http://schemas.openxmlformats.org/officeDocument/2006/relationships/image" Target="../media/image63.wmf"/><Relationship Id="rId4" Type="http://schemas.openxmlformats.org/officeDocument/2006/relationships/image" Target="../media/image59.wmf"/></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68.wmf"/><Relationship Id="rId4" Type="http://schemas.openxmlformats.org/officeDocument/2006/relationships/image" Target="../media/image59.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7.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92450"/>
            <a:ext cx="8474075" cy="1241425"/>
          </a:xfrm>
        </p:spPr>
        <p:txBody>
          <a:bodyPr/>
          <a:lstStyle/>
          <a:p>
            <a:pPr algn="ctr" eaLnBrk="1" hangingPunct="1">
              <a:defRPr/>
            </a:pPr>
            <a:r>
              <a:rPr lang="en-US" dirty="0"/>
              <a:t>2016 NFHS FIELD HOCKEY rules PowerPoint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755" y="0"/>
            <a:ext cx="3580983" cy="280851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193" t="1835"/>
          <a:stretch/>
        </p:blipFill>
        <p:spPr>
          <a:xfrm>
            <a:off x="836022" y="0"/>
            <a:ext cx="3580983" cy="28085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Field Hockey RULES</a:t>
            </a:r>
          </a:p>
        </p:txBody>
      </p:sp>
      <p:sp>
        <p:nvSpPr>
          <p:cNvPr id="3" name="Content Placeholder 2"/>
          <p:cNvSpPr>
            <a:spLocks noGrp="1"/>
          </p:cNvSpPr>
          <p:nvPr>
            <p:ph idx="1"/>
          </p:nvPr>
        </p:nvSpPr>
        <p:spPr>
          <a:xfrm>
            <a:off x="675081" y="1989138"/>
            <a:ext cx="8220722" cy="4482683"/>
          </a:xfrm>
        </p:spPr>
        <p:txBody>
          <a:bodyPr/>
          <a:lstStyle/>
          <a:p>
            <a:pPr algn="just">
              <a:buNone/>
            </a:pPr>
            <a:r>
              <a:rPr lang="en-US" sz="2400" b="1" dirty="0"/>
              <a:t>     	     </a:t>
            </a:r>
            <a:r>
              <a:rPr lang="en-US" sz="2500" dirty="0">
                <a:latin typeface="+mj-lt"/>
              </a:rPr>
              <a:t>Each state high school association adopting these rules is the sole and exclusive source of binding rules interpretations for contests involving its member schools. Any person having questions about the interpretation of NFHS rules should contact the rules interpreter designated by his or her state </a:t>
            </a:r>
          </a:p>
          <a:p>
            <a:pPr algn="just">
              <a:buNone/>
            </a:pPr>
            <a:r>
              <a:rPr lang="en-US" sz="2500" dirty="0">
                <a:latin typeface="+mj-lt"/>
              </a:rPr>
              <a:t>	high school association.</a:t>
            </a:r>
          </a:p>
          <a:p>
            <a:pPr algn="just">
              <a:buNone/>
            </a:pPr>
            <a:r>
              <a:rPr lang="en-US" sz="2500" dirty="0">
                <a:latin typeface="+mj-lt"/>
              </a:rPr>
              <a:t>          The NFHS is the sole and exclusive source of model</a:t>
            </a:r>
          </a:p>
          <a:p>
            <a:pPr algn="just">
              <a:buNone/>
            </a:pPr>
            <a:r>
              <a:rPr lang="en-US" sz="2500" dirty="0">
                <a:latin typeface="+mj-lt"/>
              </a:rPr>
              <a:t>	interpretations of NFHS rules. State rules interpreters may contact the NFHS for model rules interpretations. No other model rules interpretations should be considered.</a:t>
            </a:r>
          </a:p>
        </p:txBody>
      </p:sp>
      <p:sp>
        <p:nvSpPr>
          <p:cNvPr id="4" name="Footer Placeholder 3"/>
          <p:cNvSpPr>
            <a:spLocks noGrp="1"/>
          </p:cNvSpPr>
          <p:nvPr>
            <p:ph type="ftr" sz="quarter" idx="11"/>
          </p:nvPr>
        </p:nvSpPr>
        <p:spPr/>
        <p:txBody>
          <a:bodyPr/>
          <a:lstStyle/>
          <a:p>
            <a:pPr>
              <a:defRPr/>
            </a:pPr>
            <a:r>
              <a:rPr lang="en-US" dirty="0"/>
              <a:t>www.nfhs.org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8" name="TextBox 4"/>
          <p:cNvSpPr txBox="1">
            <a:spLocks noChangeArrowheads="1"/>
          </p:cNvSpPr>
          <p:nvPr/>
        </p:nvSpPr>
        <p:spPr bwMode="auto">
          <a:xfrm>
            <a:off x="8246530" y="1471875"/>
            <a:ext cx="8878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Field Hockey RULES committee</a:t>
            </a:r>
          </a:p>
        </p:txBody>
      </p:sp>
      <p:sp>
        <p:nvSpPr>
          <p:cNvPr id="4" name="Footer Placeholder 3"/>
          <p:cNvSpPr>
            <a:spLocks noGrp="1"/>
          </p:cNvSpPr>
          <p:nvPr>
            <p:ph type="ftr" sz="quarter" idx="11"/>
          </p:nvPr>
        </p:nvSpPr>
        <p:spPr/>
        <p:txBody>
          <a:bodyPr/>
          <a:lstStyle/>
          <a:p>
            <a:pPr>
              <a:defRPr/>
            </a:pPr>
            <a:r>
              <a:rPr lang="en-US" dirty="0"/>
              <a:t>www.nfhs.org</a:t>
            </a:r>
          </a:p>
        </p:txBody>
      </p:sp>
      <p:sp>
        <p:nvSpPr>
          <p:cNvPr id="6" name="TextBox 4"/>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12</a:t>
            </a: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05" t="5039" r="7889" b="4636"/>
          <a:stretch/>
        </p:blipFill>
        <p:spPr>
          <a:xfrm rot="5400000">
            <a:off x="2789746" y="989088"/>
            <a:ext cx="4523529" cy="6433906"/>
          </a:xfrm>
          <a:ln>
            <a:solidFill>
              <a:schemeClr val="tx1">
                <a:lumMod val="50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252591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is-IS" dirty="0"/>
            </a:br>
            <a:r>
              <a:rPr lang="en-US" dirty="0"/>
              <a:t>The field and markings</a:t>
            </a:r>
            <a:br>
              <a:rPr lang="is-IS" dirty="0"/>
            </a:br>
            <a:r>
              <a:rPr lang="is-IS" dirty="0"/>
              <a:t>RULE 1-2</a:t>
            </a:r>
            <a:br>
              <a:rPr lang="is-IS" dirty="0"/>
            </a:br>
            <a:endParaRPr lang="en-US" dirty="0"/>
          </a:p>
        </p:txBody>
      </p:sp>
      <p:sp>
        <p:nvSpPr>
          <p:cNvPr id="3" name="Content Placeholder 2"/>
          <p:cNvSpPr>
            <a:spLocks noGrp="1"/>
          </p:cNvSpPr>
          <p:nvPr>
            <p:ph idx="1"/>
          </p:nvPr>
        </p:nvSpPr>
        <p:spPr>
          <a:xfrm>
            <a:off x="1100138" y="1989138"/>
            <a:ext cx="3733119" cy="4338637"/>
          </a:xfrm>
        </p:spPr>
        <p:txBody>
          <a:bodyPr/>
          <a:lstStyle/>
          <a:p>
            <a:r>
              <a:rPr lang="en-US" dirty="0"/>
              <a:t>New procedure for Long Hit eliminates the need for this field marking. Long Hit Line will also be eliminated from Field Diagram.</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653" t="8526" r="8370" b="6952"/>
          <a:stretch/>
        </p:blipFill>
        <p:spPr>
          <a:xfrm>
            <a:off x="5199017" y="1152992"/>
            <a:ext cx="3899999" cy="5344397"/>
          </a:xfrm>
          <a:prstGeom prst="rect">
            <a:avLst/>
          </a:prstGeom>
          <a:ln w="3175">
            <a:solidFill>
              <a:schemeClr val="tx1">
                <a:lumMod val="50000"/>
              </a:schemeClr>
            </a:solidFill>
          </a:ln>
          <a:effectLst>
            <a:softEdge rad="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872" y="39973"/>
            <a:ext cx="771552" cy="1040722"/>
          </a:xfrm>
          <a:prstGeom prst="rect">
            <a:avLst/>
          </a:prstGeom>
          <a:ln>
            <a:solidFill>
              <a:schemeClr val="tx1">
                <a:lumMod val="50000"/>
              </a:schemeClr>
            </a:solidFill>
          </a:ln>
        </p:spPr>
      </p:pic>
      <p:sp>
        <p:nvSpPr>
          <p:cNvPr id="11" name="TextBox 10"/>
          <p:cNvSpPr txBox="1">
            <a:spLocks noChangeArrowheads="1"/>
          </p:cNvSpPr>
          <p:nvPr/>
        </p:nvSpPr>
        <p:spPr bwMode="auto">
          <a:xfrm>
            <a:off x="8246530" y="1079991"/>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14</a:t>
            </a:r>
          </a:p>
        </p:txBody>
      </p:sp>
    </p:spTree>
    <p:extLst>
      <p:ext uri="{BB962C8B-B14F-4D97-AF65-F5344CB8AC3E}">
        <p14:creationId xmlns:p14="http://schemas.microsoft.com/office/powerpoint/2010/main" val="227264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Player uniform</a:t>
            </a:r>
            <a:br>
              <a:rPr lang="is-IS" dirty="0"/>
            </a:br>
            <a:r>
              <a:rPr lang="is-IS" dirty="0"/>
              <a:t>RULE 1-5-3</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The home team is required to wear single solid white uniform tops front and back on the torso. The home team should only wear white socks to match the uniform top. There is no need for the home team to wear any other color sock/sock guard than white. Light-colored is ambiguous.</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6" name="TextBox 4"/>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19</a:t>
            </a:r>
          </a:p>
        </p:txBody>
      </p:sp>
    </p:spTree>
    <p:extLst>
      <p:ext uri="{BB962C8B-B14F-4D97-AF65-F5344CB8AC3E}">
        <p14:creationId xmlns:p14="http://schemas.microsoft.com/office/powerpoint/2010/main" val="123922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Player UNIFORM</a:t>
            </a:r>
            <a:br>
              <a:rPr lang="is-IS" dirty="0"/>
            </a:br>
            <a:r>
              <a:rPr lang="is-IS" dirty="0"/>
              <a:t>RULE 1-5-6 penalties 2 </a:t>
            </a:r>
            <a:r>
              <a:rPr lang="is-IS" sz="2000" dirty="0"/>
              <a:t>(new)</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When an illegally uniformed team is unable to correct the situation or cannot verify state association approval of the uniform, the game shall be played. The referee must, however, notify the state association following the game.</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sp>
        <p:nvSpPr>
          <p:cNvPr id="5" name="TextBox 4"/>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19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44164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Player equipment</a:t>
            </a:r>
            <a:br>
              <a:rPr lang="is-IS" dirty="0"/>
            </a:br>
            <a:r>
              <a:rPr lang="is-IS" dirty="0"/>
              <a:t>RULE 1-6-5</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Face masks are no longer permitted</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6" name="TextBox 5"/>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20</a:t>
            </a:r>
          </a:p>
        </p:txBody>
      </p:sp>
    </p:spTree>
    <p:extLst>
      <p:ext uri="{BB962C8B-B14F-4D97-AF65-F5344CB8AC3E}">
        <p14:creationId xmlns:p14="http://schemas.microsoft.com/office/powerpoint/2010/main" val="427679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Goalkeeper equipment</a:t>
            </a:r>
            <a:br>
              <a:rPr lang="is-IS" dirty="0"/>
            </a:br>
            <a:r>
              <a:rPr lang="is-IS" dirty="0"/>
              <a:t>RULE 1-8-1A</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Goalkeeper uniform tops may be multiple colors to ensure contrasting uniforms with field players. Effective 2017, the goalkeeper’s uniform top must have visible numbers on the front and back. This will create consistency with all uniforms worn on the field.</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sp>
        <p:nvSpPr>
          <p:cNvPr id="5" name="TextBox 4"/>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22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180175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End line</a:t>
            </a:r>
            <a:br>
              <a:rPr lang="is-IS" dirty="0"/>
            </a:br>
            <a:r>
              <a:rPr lang="is-IS" dirty="0"/>
              <a:t>RULE 7-3-2</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The implementation of the new “Long Hit Procedure” created a new name that is consistent with the new procedure.</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6" name="TextBox 5"/>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41</a:t>
            </a:r>
          </a:p>
        </p:txBody>
      </p:sp>
    </p:spTree>
    <p:extLst>
      <p:ext uri="{BB962C8B-B14F-4D97-AF65-F5344CB8AC3E}">
        <p14:creationId xmlns:p14="http://schemas.microsoft.com/office/powerpoint/2010/main" val="24914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Penalty corner – regulation   or extended play</a:t>
            </a:r>
            <a:br>
              <a:rPr lang="is-IS" dirty="0"/>
            </a:br>
            <a:r>
              <a:rPr lang="is-IS" dirty="0"/>
              <a:t>RULE 10-3-2</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The rule change for 2015 (dealing with restarts for extended play penalty corners) eliminated the clear definitions for when a penalty corner, during regular play, is considered to be completed. The exception to the rule added in 2015 (dealing with restarts for extended play penalty corners) should apply to an injury during regulation play as well as extended play.</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sp>
        <p:nvSpPr>
          <p:cNvPr id="5" name="TextBox 4"/>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51</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226458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86720"/>
            <a:ext cx="7519987" cy="1204912"/>
          </a:xfrm>
        </p:spPr>
        <p:txBody>
          <a:bodyPr/>
          <a:lstStyle/>
          <a:p>
            <a:r>
              <a:rPr lang="is-IS" dirty="0"/>
              <a:t>When awarded</a:t>
            </a:r>
            <a:br>
              <a:rPr lang="is-IS" dirty="0"/>
            </a:br>
            <a:r>
              <a:rPr lang="is-IS" dirty="0"/>
              <a:t>RULE 11-1-1e</a:t>
            </a:r>
            <a:br>
              <a:rPr lang="is-IS" dirty="0"/>
            </a:br>
            <a:endParaRPr lang="en-US" dirty="0"/>
          </a:p>
        </p:txBody>
      </p:sp>
      <p:sp>
        <p:nvSpPr>
          <p:cNvPr id="3" name="Content Placeholder 2"/>
          <p:cNvSpPr>
            <a:spLocks noGrp="1"/>
          </p:cNvSpPr>
          <p:nvPr>
            <p:ph idx="1"/>
          </p:nvPr>
        </p:nvSpPr>
        <p:spPr>
          <a:xfrm>
            <a:off x="1100138" y="1989138"/>
            <a:ext cx="7730353" cy="4338637"/>
          </a:xfrm>
        </p:spPr>
        <p:txBody>
          <a:bodyPr/>
          <a:lstStyle/>
          <a:p>
            <a:r>
              <a:rPr lang="en-US" dirty="0"/>
              <a:t>The rules have evolved to allow umpires to better manage this situation if it occurs. Deleted provision to award a penalty stroke when the defending team continues to deliberately cause the ball to go over the end line.</a:t>
            </a:r>
          </a:p>
        </p:txBody>
      </p:sp>
      <p:sp>
        <p:nvSpPr>
          <p:cNvPr id="4" name="Footer Placeholder 3"/>
          <p:cNvSpPr>
            <a:spLocks noGrp="1"/>
          </p:cNvSpPr>
          <p:nvPr>
            <p:ph type="ftr" sz="quarter" idx="11"/>
          </p:nvPr>
        </p:nvSpPr>
        <p:spPr>
          <a:xfrm>
            <a:off x="7335531" y="6533535"/>
            <a:ext cx="1640194" cy="32446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6" name="TextBox 5"/>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54</a:t>
            </a:r>
          </a:p>
        </p:txBody>
      </p:sp>
    </p:spTree>
    <p:extLst>
      <p:ext uri="{BB962C8B-B14F-4D97-AF65-F5344CB8AC3E}">
        <p14:creationId xmlns:p14="http://schemas.microsoft.com/office/powerpoint/2010/main" val="65999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722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a:t>
            </a:r>
            <a:br>
              <a:rPr lang="en-US" dirty="0"/>
            </a:br>
            <a:r>
              <a:rPr lang="en-US" dirty="0"/>
              <a:t>Field hockey </a:t>
            </a:r>
            <a:br>
              <a:rPr lang="en-US" dirty="0"/>
            </a:br>
            <a:r>
              <a:rPr lang="en-US" dirty="0"/>
              <a:t>editorial changes</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755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654322076"/>
              </p:ext>
            </p:extLst>
          </p:nvPr>
        </p:nvGraphicFramePr>
        <p:xfrm>
          <a:off x="1110342" y="2050028"/>
          <a:ext cx="7865379" cy="3451262"/>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Field Diagram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Except as specifically stated within the rules, any</a:t>
                      </a:r>
                    </a:p>
                    <a:p>
                      <a:r>
                        <a:rPr lang="en-US" sz="1800" b="0" i="0" u="none" strike="noStrike" kern="1200" baseline="0" dirty="0">
                          <a:solidFill>
                            <a:schemeClr val="dk1"/>
                          </a:solidFill>
                          <a:latin typeface="+mn-lt"/>
                          <a:ea typeface="+mn-ea"/>
                          <a:cs typeface="+mn-cs"/>
                        </a:rPr>
                        <a:t>dimensions or other information in diagrams of fields is</a:t>
                      </a:r>
                    </a:p>
                    <a:p>
                      <a:r>
                        <a:rPr lang="en-US" sz="1800" b="0" i="0" u="none" strike="noStrike" kern="1200" baseline="0" dirty="0">
                          <a:solidFill>
                            <a:schemeClr val="dk1"/>
                          </a:solidFill>
                          <a:latin typeface="+mn-lt"/>
                          <a:ea typeface="+mn-ea"/>
                          <a:cs typeface="+mn-cs"/>
                        </a:rPr>
                        <a:t>suggestive only; it is not required by NFHS rules. The</a:t>
                      </a:r>
                    </a:p>
                    <a:p>
                      <a:r>
                        <a:rPr lang="en-US" sz="1800" b="0" i="0" u="none" strike="noStrike" kern="1200" baseline="0" dirty="0">
                          <a:solidFill>
                            <a:schemeClr val="dk1"/>
                          </a:solidFill>
                          <a:latin typeface="+mn-lt"/>
                          <a:ea typeface="+mn-ea"/>
                          <a:cs typeface="+mn-cs"/>
                        </a:rPr>
                        <a:t>construction and layout of all facilities used for high</a:t>
                      </a:r>
                    </a:p>
                    <a:p>
                      <a:r>
                        <a:rPr lang="en-US" sz="1800" b="0" i="0" u="none" strike="noStrike" kern="1200" baseline="0" dirty="0">
                          <a:solidFill>
                            <a:schemeClr val="dk1"/>
                          </a:solidFill>
                          <a:latin typeface="+mn-lt"/>
                          <a:ea typeface="+mn-ea"/>
                          <a:cs typeface="+mn-cs"/>
                        </a:rPr>
                        <a:t>school competition are subject to any applicable laws and</a:t>
                      </a:r>
                    </a:p>
                    <a:p>
                      <a:r>
                        <a:rPr lang="en-US" sz="1800" b="0" i="0" u="none" strike="noStrike" kern="1200" baseline="0" dirty="0">
                          <a:solidFill>
                            <a:schemeClr val="dk1"/>
                          </a:solidFill>
                          <a:latin typeface="+mn-lt"/>
                          <a:ea typeface="+mn-ea"/>
                          <a:cs typeface="+mn-cs"/>
                        </a:rPr>
                        <a:t>building codes, and to the sound judgments of the persons in charge of the facilities.</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7911796"/>
                  </a:ext>
                </a:extLst>
              </a:tr>
              <a:tr h="399751">
                <a:tc>
                  <a:txBody>
                    <a:bodyPr/>
                    <a:lstStyle/>
                    <a:p>
                      <a:r>
                        <a:rPr lang="en-US" sz="1800" b="1" i="0" u="none" strike="noStrike" kern="1200" baseline="0" dirty="0">
                          <a:solidFill>
                            <a:schemeClr val="dk1"/>
                          </a:solidFill>
                          <a:latin typeface="+mn-lt"/>
                          <a:ea typeface="+mn-ea"/>
                          <a:cs typeface="+mn-cs"/>
                        </a:rPr>
                        <a:t>All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All references to long hit shall be changed to 25-yard free</a:t>
                      </a:r>
                    </a:p>
                    <a:p>
                      <a:r>
                        <a:rPr lang="en-US" sz="1800" b="0" i="0" u="none" strike="noStrike" kern="1200" baseline="0" dirty="0">
                          <a:solidFill>
                            <a:schemeClr val="dk1"/>
                          </a:solidFill>
                          <a:latin typeface="+mn-lt"/>
                          <a:ea typeface="+mn-ea"/>
                          <a:cs typeface="+mn-cs"/>
                        </a:rPr>
                        <a:t>hit.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7369971"/>
                  </a:ext>
                </a:extLst>
              </a:tr>
              <a:tr h="399751">
                <a:tc>
                  <a:txBody>
                    <a:bodyPr/>
                    <a:lstStyle/>
                    <a:p>
                      <a:r>
                        <a:rPr lang="en-US" sz="1800" b="1" i="0" u="none" strike="noStrike" kern="1200" baseline="0" dirty="0">
                          <a:solidFill>
                            <a:schemeClr val="dk1"/>
                          </a:solidFill>
                          <a:latin typeface="+mn-lt"/>
                          <a:ea typeface="+mn-ea"/>
                          <a:cs typeface="+mn-cs"/>
                        </a:rPr>
                        <a:t>All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All references to drive shall be changed to hit.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013725"/>
                  </a:ext>
                </a:extLst>
              </a:tr>
              <a:tr h="399751">
                <a:tc>
                  <a:txBody>
                    <a:bodyPr/>
                    <a:lstStyle/>
                    <a:p>
                      <a:r>
                        <a:rPr lang="en-US" sz="1800" b="1" i="0" u="none" strike="noStrike" kern="1200" baseline="0" dirty="0">
                          <a:solidFill>
                            <a:schemeClr val="dk1"/>
                          </a:solidFill>
                          <a:latin typeface="+mn-lt"/>
                          <a:ea typeface="+mn-ea"/>
                          <a:cs typeface="+mn-cs"/>
                        </a:rPr>
                        <a:t>Rule 1 Title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The Game, Field, Players, Coach and Equipment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4481173"/>
                  </a:ext>
                </a:extLst>
              </a:tr>
            </a:tbl>
          </a:graphicData>
        </a:graphic>
      </p:graphicFrame>
    </p:spTree>
    <p:extLst>
      <p:ext uri="{BB962C8B-B14F-4D97-AF65-F5344CB8AC3E}">
        <p14:creationId xmlns:p14="http://schemas.microsoft.com/office/powerpoint/2010/main" val="376828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nvPr>
        </p:nvGraphicFramePr>
        <p:xfrm>
          <a:off x="1110342" y="2050028"/>
          <a:ext cx="7865379" cy="393192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1-5-1l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Members of each team shall be dressed uniformly, except</a:t>
                      </a:r>
                    </a:p>
                    <a:p>
                      <a:r>
                        <a:rPr lang="en-US" sz="1800" b="0" i="0" u="none" strike="noStrike" kern="1200" baseline="0" dirty="0">
                          <a:solidFill>
                            <a:schemeClr val="dk1"/>
                          </a:solidFill>
                          <a:latin typeface="+mn-lt"/>
                          <a:ea typeface="+mn-ea"/>
                          <a:cs typeface="+mn-cs"/>
                        </a:rPr>
                        <a:t>the goalkeeper. The uniform top shall have clearly visible</a:t>
                      </a:r>
                    </a:p>
                    <a:p>
                      <a:r>
                        <a:rPr lang="en-US" sz="1800" b="0" i="0" u="none" strike="noStrike" kern="1200" baseline="0" dirty="0">
                          <a:solidFill>
                            <a:schemeClr val="dk1"/>
                          </a:solidFill>
                          <a:latin typeface="+mn-lt"/>
                          <a:ea typeface="+mn-ea"/>
                          <a:cs typeface="+mn-cs"/>
                        </a:rPr>
                        <a:t>numbers on the front and back. The numbers shall be of</a:t>
                      </a:r>
                    </a:p>
                    <a:p>
                      <a:r>
                        <a:rPr lang="en-US" sz="1800" b="0" i="0" u="none" strike="noStrike" kern="1200" baseline="0" dirty="0">
                          <a:solidFill>
                            <a:schemeClr val="dk1"/>
                          </a:solidFill>
                          <a:latin typeface="+mn-lt"/>
                          <a:ea typeface="+mn-ea"/>
                          <a:cs typeface="+mn-cs"/>
                        </a:rPr>
                        <a:t>a solid color contrasting to any surrounding colors.</a:t>
                      </a:r>
                    </a:p>
                    <a:p>
                      <a:r>
                        <a:rPr lang="en-US" sz="1800" b="0" i="0" u="none" strike="noStrike" kern="1200" baseline="0" dirty="0">
                          <a:solidFill>
                            <a:schemeClr val="dk1"/>
                          </a:solidFill>
                          <a:latin typeface="+mn-lt"/>
                          <a:ea typeface="+mn-ea"/>
                          <a:cs typeface="+mn-cs"/>
                        </a:rPr>
                        <a:t>Numbers on the front shall be 3 to 6 inches in height, and</a:t>
                      </a:r>
                    </a:p>
                    <a:p>
                      <a:r>
                        <a:rPr lang="en-US" sz="1800" b="0" i="0" u="none" strike="noStrike" kern="1200" baseline="0" dirty="0">
                          <a:solidFill>
                            <a:schemeClr val="dk1"/>
                          </a:solidFill>
                          <a:latin typeface="+mn-lt"/>
                          <a:ea typeface="+mn-ea"/>
                          <a:cs typeface="+mn-cs"/>
                        </a:rPr>
                        <a:t>6 to 8 inches in height on the back. Any number from 00</a:t>
                      </a:r>
                    </a:p>
                    <a:p>
                      <a:r>
                        <a:rPr lang="en-US" sz="1800" b="0" i="0" u="none" strike="noStrike" kern="1200" baseline="0" dirty="0">
                          <a:solidFill>
                            <a:schemeClr val="dk1"/>
                          </a:solidFill>
                          <a:latin typeface="+mn-lt"/>
                          <a:ea typeface="+mn-ea"/>
                          <a:cs typeface="+mn-cs"/>
                        </a:rPr>
                        <a:t>through 99 is legal. A team may not use both numbers 0</a:t>
                      </a:r>
                    </a:p>
                    <a:p>
                      <a:r>
                        <a:rPr lang="en-US" sz="1800" b="0" i="0" u="none" strike="noStrike" kern="1200" baseline="0" dirty="0">
                          <a:solidFill>
                            <a:schemeClr val="dk1"/>
                          </a:solidFill>
                          <a:latin typeface="+mn-lt"/>
                          <a:ea typeface="+mn-ea"/>
                          <a:cs typeface="+mn-cs"/>
                        </a:rPr>
                        <a:t>and 00. Three-digit numbers and duplicate numbers on</a:t>
                      </a:r>
                    </a:p>
                    <a:p>
                      <a:r>
                        <a:rPr lang="en-US" sz="1800" b="0" i="0" u="none" strike="noStrike" kern="1200" baseline="0" dirty="0">
                          <a:solidFill>
                            <a:schemeClr val="dk1"/>
                          </a:solidFill>
                          <a:latin typeface="+mn-lt"/>
                          <a:ea typeface="+mn-ea"/>
                          <a:cs typeface="+mn-cs"/>
                        </a:rPr>
                        <a:t>players of the same team are not permitted.</a:t>
                      </a:r>
                    </a:p>
                    <a:p>
                      <a:r>
                        <a:rPr lang="en-US" sz="1800" b="0" i="0" u="none" strike="noStrike" kern="1200" baseline="0" dirty="0">
                          <a:solidFill>
                            <a:schemeClr val="dk1"/>
                          </a:solidFill>
                          <a:latin typeface="+mn-lt"/>
                          <a:ea typeface="+mn-ea"/>
                          <a:cs typeface="+mn-cs"/>
                        </a:rPr>
                        <a:t>The following are the color requirements for the</a:t>
                      </a:r>
                    </a:p>
                    <a:p>
                      <a:r>
                        <a:rPr lang="en-US" sz="1800" b="0" i="0" u="none" strike="noStrike" kern="1200" baseline="0" dirty="0">
                          <a:solidFill>
                            <a:schemeClr val="dk1"/>
                          </a:solidFill>
                          <a:latin typeface="+mn-lt"/>
                          <a:ea typeface="+mn-ea"/>
                          <a:cs typeface="+mn-cs"/>
                        </a:rPr>
                        <a:t>jersey/top:</a:t>
                      </a:r>
                    </a:p>
                    <a:p>
                      <a:r>
                        <a:rPr lang="en-US" sz="1800" b="0" i="0" u="none" strike="noStrike" kern="1200" baseline="0" dirty="0">
                          <a:solidFill>
                            <a:schemeClr val="dk1"/>
                          </a:solidFill>
                          <a:latin typeface="+mn-lt"/>
                          <a:ea typeface="+mn-ea"/>
                          <a:cs typeface="+mn-cs"/>
                        </a:rPr>
                        <a:t>l. The style/design of the side insert may be of any</a:t>
                      </a:r>
                    </a:p>
                    <a:p>
                      <a:r>
                        <a:rPr lang="en-US" sz="1800" b="0" i="0" u="none" strike="noStrike" kern="1200" baseline="0" dirty="0">
                          <a:solidFill>
                            <a:schemeClr val="dk1"/>
                          </a:solidFill>
                          <a:latin typeface="+mn-lt"/>
                          <a:ea typeface="+mn-ea"/>
                          <a:cs typeface="+mn-cs"/>
                        </a:rPr>
                        <a:t>color or design. Side inserts must be the same</a:t>
                      </a:r>
                    </a:p>
                    <a:p>
                      <a:r>
                        <a:rPr lang="en-US" sz="1800" b="0" i="0" u="none" strike="noStrike" kern="1200" baseline="0" dirty="0">
                          <a:solidFill>
                            <a:schemeClr val="dk1"/>
                          </a:solidFill>
                          <a:latin typeface="+mn-lt"/>
                          <a:ea typeface="+mn-ea"/>
                          <a:cs typeface="+mn-cs"/>
                        </a:rPr>
                        <a:t>width for all team jerseys.</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101599"/>
                  </a:ext>
                </a:extLst>
              </a:tr>
            </a:tbl>
          </a:graphicData>
        </a:graphic>
      </p:graphicFrame>
    </p:spTree>
    <p:extLst>
      <p:ext uri="{BB962C8B-B14F-4D97-AF65-F5344CB8AC3E}">
        <p14:creationId xmlns:p14="http://schemas.microsoft.com/office/powerpoint/2010/main" val="2420729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846744533"/>
              </p:ext>
            </p:extLst>
          </p:nvPr>
        </p:nvGraphicFramePr>
        <p:xfrm>
          <a:off x="1110342" y="2050028"/>
          <a:ext cx="7865379" cy="4216773"/>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1-6-6- NOTE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101599"/>
                  </a:ext>
                </a:extLst>
              </a:tr>
              <a:tr h="399751">
                <a:tc>
                  <a:txBody>
                    <a:bodyPr/>
                    <a:lstStyle/>
                    <a:p>
                      <a:r>
                        <a:rPr lang="en-US" sz="1800" b="1" i="0" u="none" strike="noStrike" kern="1200" baseline="0" dirty="0">
                          <a:solidFill>
                            <a:schemeClr val="dk1"/>
                          </a:solidFill>
                          <a:latin typeface="+mn-lt"/>
                          <a:ea typeface="+mn-ea"/>
                          <a:cs typeface="+mn-cs"/>
                        </a:rPr>
                        <a:t>1-6-10</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Players are not allowed to use personal wireless</a:t>
                      </a:r>
                    </a:p>
                    <a:p>
                      <a:r>
                        <a:rPr lang="en-US" sz="1800" b="0" i="0" u="none" strike="noStrike" kern="1200" baseline="0" dirty="0">
                          <a:solidFill>
                            <a:schemeClr val="dk1"/>
                          </a:solidFill>
                          <a:latin typeface="+mn-lt"/>
                          <a:ea typeface="+mn-ea"/>
                          <a:cs typeface="+mn-cs"/>
                        </a:rPr>
                        <a:t>communication devices during the game.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756848"/>
                  </a:ext>
                </a:extLst>
              </a:tr>
              <a:tr h="399751">
                <a:tc>
                  <a:txBody>
                    <a:bodyPr/>
                    <a:lstStyle/>
                    <a:p>
                      <a:r>
                        <a:rPr lang="en-US" sz="1800" b="1" i="0" u="none" strike="noStrike" kern="1200" baseline="0" dirty="0">
                          <a:solidFill>
                            <a:schemeClr val="dk1"/>
                          </a:solidFill>
                          <a:latin typeface="+mn-lt"/>
                          <a:ea typeface="+mn-ea"/>
                          <a:cs typeface="+mn-cs"/>
                        </a:rPr>
                        <a:t>1-7</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Entire Rule has been re-written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4027525"/>
                  </a:ext>
                </a:extLst>
              </a:tr>
              <a:tr h="399751">
                <a:tc>
                  <a:txBody>
                    <a:bodyPr/>
                    <a:lstStyle/>
                    <a:p>
                      <a:r>
                        <a:rPr lang="en-US" sz="1800" b="1" i="0" u="none" strike="noStrike" kern="1200" baseline="0" dirty="0">
                          <a:solidFill>
                            <a:schemeClr val="dk1"/>
                          </a:solidFill>
                          <a:latin typeface="+mn-lt"/>
                          <a:ea typeface="+mn-ea"/>
                          <a:cs typeface="+mn-cs"/>
                        </a:rPr>
                        <a:t>1-7-2 NOTE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r h="399751">
                <a:tc>
                  <a:txBody>
                    <a:bodyPr/>
                    <a:lstStyle/>
                    <a:p>
                      <a:r>
                        <a:rPr lang="en-US" sz="1800" b="1" i="0" u="none" strike="noStrike" kern="1200" baseline="0" dirty="0">
                          <a:solidFill>
                            <a:schemeClr val="dk1"/>
                          </a:solidFill>
                          <a:latin typeface="+mn-lt"/>
                          <a:ea typeface="+mn-ea"/>
                          <a:cs typeface="+mn-cs"/>
                        </a:rPr>
                        <a:t>1-7-3c</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When the ball is inside the circle, the goalkeeper:</a:t>
                      </a:r>
                    </a:p>
                    <a:p>
                      <a:r>
                        <a:rPr lang="en-US" sz="1800" b="0" i="0" u="none" strike="noStrike" kern="1200" baseline="0" dirty="0">
                          <a:solidFill>
                            <a:schemeClr val="dk1"/>
                          </a:solidFill>
                          <a:latin typeface="+mn-lt"/>
                          <a:ea typeface="+mn-ea"/>
                          <a:cs typeface="+mn-cs"/>
                        </a:rPr>
                        <a:t>c. May stop an aerial ball with her body, hand or</a:t>
                      </a:r>
                    </a:p>
                    <a:p>
                      <a:r>
                        <a:rPr lang="en-US" sz="1800" b="0" i="0" u="none" strike="noStrike" kern="1200" baseline="0" dirty="0">
                          <a:solidFill>
                            <a:schemeClr val="dk1"/>
                          </a:solidFill>
                          <a:latin typeface="+mn-lt"/>
                          <a:ea typeface="+mn-ea"/>
                          <a:cs typeface="+mn-cs"/>
                        </a:rPr>
                        <a:t>stick at any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2150949"/>
                  </a:ext>
                </a:extLst>
              </a:tr>
              <a:tr h="399751">
                <a:tc>
                  <a:txBody>
                    <a:bodyPr/>
                    <a:lstStyle/>
                    <a:p>
                      <a:r>
                        <a:rPr lang="en-US" sz="1800" b="1" i="0" u="none" strike="noStrike" kern="1200" baseline="0" dirty="0">
                          <a:solidFill>
                            <a:schemeClr val="dk1"/>
                          </a:solidFill>
                          <a:latin typeface="+mn-lt"/>
                          <a:ea typeface="+mn-ea"/>
                          <a:cs typeface="+mn-cs"/>
                        </a:rPr>
                        <a:t>1-7-3g (new)</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When the ball is inside the circle, the goalkeeper:</a:t>
                      </a:r>
                    </a:p>
                    <a:p>
                      <a:r>
                        <a:rPr lang="en-US" sz="1800" b="0" i="0" u="none" strike="noStrike" kern="1200" baseline="0" dirty="0">
                          <a:solidFill>
                            <a:schemeClr val="dk1"/>
                          </a:solidFill>
                          <a:latin typeface="+mn-lt"/>
                          <a:ea typeface="+mn-ea"/>
                          <a:cs typeface="+mn-cs"/>
                        </a:rPr>
                        <a:t>g. The goalkeeper shall not play in a manner which</a:t>
                      </a:r>
                    </a:p>
                    <a:p>
                      <a:r>
                        <a:rPr lang="en-US" sz="1800" b="0" i="0" u="none" strike="noStrike" kern="1200" baseline="0" dirty="0">
                          <a:solidFill>
                            <a:schemeClr val="dk1"/>
                          </a:solidFill>
                          <a:latin typeface="+mn-lt"/>
                          <a:ea typeface="+mn-ea"/>
                          <a:cs typeface="+mn-cs"/>
                        </a:rPr>
                        <a:t>endangers other players (e.g. diving headfirst at</a:t>
                      </a:r>
                    </a:p>
                    <a:p>
                      <a:r>
                        <a:rPr lang="en-US" sz="1800" b="0" i="0" u="none" strike="noStrike" kern="1200" baseline="0" dirty="0">
                          <a:solidFill>
                            <a:schemeClr val="dk1"/>
                          </a:solidFill>
                          <a:latin typeface="+mn-lt"/>
                          <a:ea typeface="+mn-ea"/>
                          <a:cs typeface="+mn-cs"/>
                        </a:rPr>
                        <a:t>an opponent, kicking wildly at the ball, an</a:t>
                      </a:r>
                    </a:p>
                    <a:p>
                      <a:r>
                        <a:rPr lang="en-US" sz="1800" b="0" i="0" u="none" strike="noStrike" kern="1200" baseline="0" dirty="0">
                          <a:solidFill>
                            <a:schemeClr val="dk1"/>
                          </a:solidFill>
                          <a:latin typeface="+mn-lt"/>
                          <a:ea typeface="+mn-ea"/>
                          <a:cs typeface="+mn-cs"/>
                        </a:rPr>
                        <a:t>opponent or an opponent’s stick,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060759"/>
                  </a:ext>
                </a:extLst>
              </a:tr>
            </a:tbl>
          </a:graphicData>
        </a:graphic>
      </p:graphicFrame>
    </p:spTree>
    <p:extLst>
      <p:ext uri="{BB962C8B-B14F-4D97-AF65-F5344CB8AC3E}">
        <p14:creationId xmlns:p14="http://schemas.microsoft.com/office/powerpoint/2010/main" val="239431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468841054"/>
              </p:ext>
            </p:extLst>
          </p:nvPr>
        </p:nvGraphicFramePr>
        <p:xfrm>
          <a:off x="1110342" y="2050028"/>
          <a:ext cx="7865378" cy="4267197"/>
        </p:xfrm>
        <a:graphic>
          <a:graphicData uri="http://schemas.openxmlformats.org/drawingml/2006/table">
            <a:tbl>
              <a:tblPr>
                <a:tableStyleId>{073A0DAA-6AF3-43AB-8588-CEC1D06C72B9}</a:tableStyleId>
              </a:tblPr>
              <a:tblGrid>
                <a:gridCol w="1502226">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2726">
                <a:tc>
                  <a:txBody>
                    <a:bodyPr/>
                    <a:lstStyle/>
                    <a:p>
                      <a:r>
                        <a:rPr lang="en-US" sz="1800" b="1" i="0" u="none" strike="noStrike" kern="1200" baseline="0" dirty="0">
                          <a:solidFill>
                            <a:schemeClr val="dk1"/>
                          </a:solidFill>
                          <a:latin typeface="+mn-lt"/>
                          <a:ea typeface="+mn-ea"/>
                          <a:cs typeface="+mn-cs"/>
                        </a:rPr>
                        <a:t>1-8</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Entire rule has been re-written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101599"/>
                  </a:ext>
                </a:extLst>
              </a:tr>
              <a:tr h="399751">
                <a:tc>
                  <a:txBody>
                    <a:bodyPr/>
                    <a:lstStyle/>
                    <a:p>
                      <a:r>
                        <a:rPr lang="en-US" sz="1800" b="1" i="0" u="none" strike="noStrike" kern="1200" baseline="0" dirty="0">
                          <a:solidFill>
                            <a:schemeClr val="dk1"/>
                          </a:solidFill>
                          <a:latin typeface="+mn-lt"/>
                          <a:ea typeface="+mn-ea"/>
                          <a:cs typeface="+mn-cs"/>
                        </a:rPr>
                        <a:t>1-9 (new)</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HEAD COACH RESPONSIBILITIES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756848"/>
                  </a:ext>
                </a:extLst>
              </a:tr>
              <a:tr h="399751">
                <a:tc>
                  <a:txBody>
                    <a:bodyPr/>
                    <a:lstStyle/>
                    <a:p>
                      <a:r>
                        <a:rPr lang="en-US" sz="1800" b="1" i="0" u="none" strike="noStrike" kern="1200" baseline="0" dirty="0">
                          <a:solidFill>
                            <a:schemeClr val="dk1"/>
                          </a:solidFill>
                          <a:latin typeface="+mn-lt"/>
                          <a:ea typeface="+mn-ea"/>
                          <a:cs typeface="+mn-cs"/>
                        </a:rPr>
                        <a:t>Rule 3</a:t>
                      </a:r>
                    </a:p>
                    <a:p>
                      <a:r>
                        <a:rPr lang="en-US" sz="1800" b="1" i="0" u="none" strike="noStrike" kern="1200" baseline="0" dirty="0">
                          <a:solidFill>
                            <a:schemeClr val="dk1"/>
                          </a:solidFill>
                          <a:latin typeface="+mn-lt"/>
                          <a:ea typeface="+mn-ea"/>
                          <a:cs typeface="+mn-cs"/>
                        </a:rPr>
                        <a:t>SITUATIONS</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4027525"/>
                  </a:ext>
                </a:extLst>
              </a:tr>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1.2.4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1.2.4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1.4.1 SITUATION . .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1.4.4 STUATION. . .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1.5.1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1.5.1.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1.5.5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1.5.6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1.6.1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1.6.11 SITUATION A . . . . . . </a:t>
                      </a:r>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bl>
          </a:graphicData>
        </a:graphic>
      </p:graphicFrame>
    </p:spTree>
    <p:extLst>
      <p:ext uri="{BB962C8B-B14F-4D97-AF65-F5344CB8AC3E}">
        <p14:creationId xmlns:p14="http://schemas.microsoft.com/office/powerpoint/2010/main" val="166950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094584070"/>
              </p:ext>
            </p:extLst>
          </p:nvPr>
        </p:nvGraphicFramePr>
        <p:xfrm>
          <a:off x="1110342" y="2050028"/>
          <a:ext cx="7865379" cy="4206240"/>
        </p:xfrm>
        <a:graphic>
          <a:graphicData uri="http://schemas.openxmlformats.org/drawingml/2006/table">
            <a:tbl>
              <a:tblPr>
                <a:tableStyleId>{073A0DAA-6AF3-43AB-8588-CEC1D06C72B9}</a:tableStyleId>
              </a:tblPr>
              <a:tblGrid>
                <a:gridCol w="1502229">
                  <a:extLst>
                    <a:ext uri="{9D8B030D-6E8A-4147-A177-3AD203B41FA5}">
                      <a16:colId xmlns:a16="http://schemas.microsoft.com/office/drawing/2014/main" val="153523233"/>
                    </a:ext>
                  </a:extLst>
                </a:gridCol>
                <a:gridCol w="6363150">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1.7.1.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1.7.3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1.7.3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1.7.3 SITUATION D.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1.7.6 SITUATION . .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1.7.7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1.7.8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1.7.8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1.8.1 SITUATION . .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2.1.2 SITUATION . .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2.1.3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2.1.4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2.1.5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2.1.5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2.1.5 SITUATION C. . . . . . . </a:t>
                      </a:r>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bl>
          </a:graphicData>
        </a:graphic>
      </p:graphicFrame>
    </p:spTree>
    <p:extLst>
      <p:ext uri="{BB962C8B-B14F-4D97-AF65-F5344CB8AC3E}">
        <p14:creationId xmlns:p14="http://schemas.microsoft.com/office/powerpoint/2010/main" val="776871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122381896"/>
              </p:ext>
            </p:extLst>
          </p:nvPr>
        </p:nvGraphicFramePr>
        <p:xfrm>
          <a:off x="1110342" y="1932461"/>
          <a:ext cx="7865379" cy="457200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2.1.6 SITUATION A.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2.1.6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2.2.1 SITUATION B. . . . . . . </a:t>
                      </a:r>
                      <a:r>
                        <a:rPr lang="en-US" sz="1800" b="0" i="0" u="none" strike="noStrike" kern="1200" baseline="0" dirty="0">
                          <a:solidFill>
                            <a:schemeClr val="dk1"/>
                          </a:solidFill>
                          <a:latin typeface="+mn-lt"/>
                          <a:ea typeface="+mn-ea"/>
                          <a:cs typeface="+mn-cs"/>
                        </a:rPr>
                        <a:t>Delete</a:t>
                      </a:r>
                    </a:p>
                    <a:p>
                      <a:r>
                        <a:rPr lang="en-US" sz="1800" b="1" i="0" u="none" strike="noStrike" kern="1200" baseline="0" dirty="0">
                          <a:solidFill>
                            <a:schemeClr val="dk1"/>
                          </a:solidFill>
                          <a:latin typeface="+mn-lt"/>
                          <a:ea typeface="+mn-ea"/>
                          <a:cs typeface="+mn-cs"/>
                        </a:rPr>
                        <a:t>2.2.3 SITUATION A. . . . . . . </a:t>
                      </a:r>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r h="399751">
                <a:tc>
                  <a:txBody>
                    <a:bodyPr/>
                    <a:lstStyle/>
                    <a:p>
                      <a:r>
                        <a:rPr lang="en-US" sz="1800" b="1" i="0" u="none" strike="noStrike" kern="1200" baseline="0" dirty="0">
                          <a:solidFill>
                            <a:schemeClr val="dk1"/>
                          </a:solidFill>
                          <a:latin typeface="+mn-lt"/>
                          <a:ea typeface="+mn-ea"/>
                          <a:cs typeface="+mn-cs"/>
                        </a:rPr>
                        <a:t>3-2-4</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25-yard free hit is a method for an attacker to put the ball</a:t>
                      </a:r>
                    </a:p>
                    <a:p>
                      <a:r>
                        <a:rPr lang="en-US" sz="1800" b="0" i="0" u="none" strike="noStrike" kern="1200" baseline="0" dirty="0">
                          <a:solidFill>
                            <a:schemeClr val="dk1"/>
                          </a:solidFill>
                          <a:latin typeface="+mn-lt"/>
                          <a:ea typeface="+mn-ea"/>
                          <a:cs typeface="+mn-cs"/>
                        </a:rPr>
                        <a:t>in play if a defender unintentionally causes the ball to go</a:t>
                      </a:r>
                    </a:p>
                    <a:p>
                      <a:r>
                        <a:rPr lang="en-US" sz="1800" b="0" i="0" u="none" strike="noStrike" kern="1200" baseline="0" dirty="0">
                          <a:solidFill>
                            <a:schemeClr val="dk1"/>
                          </a:solidFill>
                          <a:latin typeface="+mn-lt"/>
                          <a:ea typeface="+mn-ea"/>
                          <a:cs typeface="+mn-cs"/>
                        </a:rPr>
                        <a:t>across the end line or if the ball glances off the</a:t>
                      </a:r>
                    </a:p>
                    <a:p>
                      <a:r>
                        <a:rPr lang="en-US" sz="1800" b="0" i="0" u="none" strike="noStrike" kern="1200" baseline="0" dirty="0">
                          <a:solidFill>
                            <a:schemeClr val="dk1"/>
                          </a:solidFill>
                          <a:latin typeface="+mn-lt"/>
                          <a:ea typeface="+mn-ea"/>
                          <a:cs typeface="+mn-cs"/>
                        </a:rPr>
                        <a:t>stick/person of a defender in this area and goes across</a:t>
                      </a:r>
                    </a:p>
                    <a:p>
                      <a:r>
                        <a:rPr lang="en-US" sz="1800" b="0" i="0" u="none" strike="noStrike" kern="1200" baseline="0" dirty="0">
                          <a:solidFill>
                            <a:schemeClr val="dk1"/>
                          </a:solidFill>
                          <a:latin typeface="+mn-lt"/>
                          <a:ea typeface="+mn-ea"/>
                          <a:cs typeface="+mn-cs"/>
                        </a:rPr>
                        <a:t>the end line. The attacking team shall be awarded a 25-</a:t>
                      </a:r>
                    </a:p>
                    <a:p>
                      <a:r>
                        <a:rPr lang="en-US" sz="1800" b="0" i="0" u="none" strike="noStrike" kern="1200" baseline="0" dirty="0">
                          <a:solidFill>
                            <a:schemeClr val="dk1"/>
                          </a:solidFill>
                          <a:latin typeface="+mn-lt"/>
                          <a:ea typeface="+mn-ea"/>
                          <a:cs typeface="+mn-cs"/>
                        </a:rPr>
                        <a:t>yard free hit. Play is re-started with the ball on the 25-yard</a:t>
                      </a:r>
                    </a:p>
                    <a:p>
                      <a:r>
                        <a:rPr lang="en-US" sz="1800" b="0" i="0" u="none" strike="noStrike" kern="1200" baseline="0" dirty="0">
                          <a:solidFill>
                            <a:schemeClr val="dk1"/>
                          </a:solidFill>
                          <a:latin typeface="+mn-lt"/>
                          <a:ea typeface="+mn-ea"/>
                          <a:cs typeface="+mn-cs"/>
                        </a:rPr>
                        <a:t>line that is in line with where it crossed the end line. All</a:t>
                      </a:r>
                    </a:p>
                    <a:p>
                      <a:r>
                        <a:rPr lang="en-US" sz="1800" b="0" i="0" u="none" strike="noStrike" kern="1200" baseline="0" dirty="0">
                          <a:solidFill>
                            <a:schemeClr val="dk1"/>
                          </a:solidFill>
                          <a:latin typeface="+mn-lt"/>
                          <a:ea typeface="+mn-ea"/>
                          <a:cs typeface="+mn-cs"/>
                        </a:rPr>
                        <a:t>procedures for taking a free hit apply. All players shall be</a:t>
                      </a:r>
                    </a:p>
                    <a:p>
                      <a:r>
                        <a:rPr lang="en-US" sz="1800" b="0" i="0" u="none" strike="noStrike" kern="1200" baseline="0" dirty="0">
                          <a:solidFill>
                            <a:schemeClr val="dk1"/>
                          </a:solidFill>
                          <a:latin typeface="+mn-lt"/>
                          <a:ea typeface="+mn-ea"/>
                          <a:cs typeface="+mn-cs"/>
                        </a:rPr>
                        <a:t>5 yards away from the ball. The ball may not be played</a:t>
                      </a:r>
                    </a:p>
                    <a:p>
                      <a:r>
                        <a:rPr lang="en-US" sz="1800" b="0" i="0" u="none" strike="noStrike" kern="1200" baseline="0" dirty="0">
                          <a:solidFill>
                            <a:schemeClr val="dk1"/>
                          </a:solidFill>
                          <a:latin typeface="+mn-lt"/>
                          <a:ea typeface="+mn-ea"/>
                          <a:cs typeface="+mn-cs"/>
                        </a:rPr>
                        <a:t>into the circle until it has amassed a dribbling distance of</a:t>
                      </a:r>
                    </a:p>
                    <a:p>
                      <a:r>
                        <a:rPr lang="en-US" sz="1800" b="0" i="0" u="none" strike="noStrike" kern="1200" baseline="0" dirty="0">
                          <a:solidFill>
                            <a:schemeClr val="dk1"/>
                          </a:solidFill>
                          <a:latin typeface="+mn-lt"/>
                          <a:ea typeface="+mn-ea"/>
                          <a:cs typeface="+mn-cs"/>
                        </a:rPr>
                        <a:t>5 yards or is touched by a player of either team other than</a:t>
                      </a:r>
                    </a:p>
                    <a:p>
                      <a:r>
                        <a:rPr lang="en-US" sz="1800" b="0" i="0" u="none" strike="noStrike" kern="1200" baseline="0" dirty="0">
                          <a:solidFill>
                            <a:schemeClr val="dk1"/>
                          </a:solidFill>
                          <a:latin typeface="+mn-lt"/>
                          <a:ea typeface="+mn-ea"/>
                          <a:cs typeface="+mn-cs"/>
                        </a:rPr>
                        <a:t>the player taking the 25-yard free hit.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1720"/>
                  </a:ext>
                </a:extLst>
              </a:tr>
            </a:tbl>
          </a:graphicData>
        </a:graphic>
      </p:graphicFrame>
    </p:spTree>
    <p:extLst>
      <p:ext uri="{BB962C8B-B14F-4D97-AF65-F5344CB8AC3E}">
        <p14:creationId xmlns:p14="http://schemas.microsoft.com/office/powerpoint/2010/main" val="2180089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155939912"/>
              </p:ext>
            </p:extLst>
          </p:nvPr>
        </p:nvGraphicFramePr>
        <p:xfrm>
          <a:off x="1110342" y="1932461"/>
          <a:ext cx="7865379" cy="420624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3-2-8</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Side-in is a method for putting the ball in play after it has</a:t>
                      </a:r>
                    </a:p>
                    <a:p>
                      <a:r>
                        <a:rPr lang="en-US" sz="1800" b="0" i="0" u="none" strike="noStrike" kern="1200" baseline="0" dirty="0">
                          <a:solidFill>
                            <a:schemeClr val="dk1"/>
                          </a:solidFill>
                          <a:latin typeface="+mn-lt"/>
                          <a:ea typeface="+mn-ea"/>
                          <a:cs typeface="+mn-cs"/>
                        </a:rPr>
                        <a:t>gone out of bounds over the sideline. All procedures for</a:t>
                      </a:r>
                    </a:p>
                    <a:p>
                      <a:r>
                        <a:rPr lang="en-US" sz="1800" b="0" i="0" u="none" strike="noStrike" kern="1200" baseline="0" dirty="0">
                          <a:solidFill>
                            <a:schemeClr val="dk1"/>
                          </a:solidFill>
                          <a:latin typeface="+mn-lt"/>
                          <a:ea typeface="+mn-ea"/>
                          <a:cs typeface="+mn-cs"/>
                        </a:rPr>
                        <a:t>taking a free hit apply.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r h="399751">
                <a:tc>
                  <a:txBody>
                    <a:bodyPr/>
                    <a:lstStyle/>
                    <a:p>
                      <a:r>
                        <a:rPr lang="en-US" sz="1800" b="1" i="0" u="none" strike="noStrike" kern="1200" baseline="0" dirty="0">
                          <a:solidFill>
                            <a:schemeClr val="dk1"/>
                          </a:solidFill>
                          <a:latin typeface="+mn-lt"/>
                          <a:ea typeface="+mn-ea"/>
                          <a:cs typeface="+mn-cs"/>
                        </a:rPr>
                        <a:t>3.2.4</a:t>
                      </a:r>
                    </a:p>
                    <a:p>
                      <a:r>
                        <a:rPr lang="en-US" sz="1800" b="1" i="0" u="none" strike="noStrike" kern="1200" baseline="0" dirty="0">
                          <a:solidFill>
                            <a:schemeClr val="dk1"/>
                          </a:solidFill>
                          <a:latin typeface="+mn-lt"/>
                          <a:ea typeface="+mn-ea"/>
                          <a:cs typeface="+mn-cs"/>
                        </a:rPr>
                        <a:t>SITUATION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1720"/>
                  </a:ext>
                </a:extLst>
              </a:tr>
              <a:tr h="399751">
                <a:tc>
                  <a:txBody>
                    <a:bodyPr/>
                    <a:lstStyle/>
                    <a:p>
                      <a:r>
                        <a:rPr lang="en-US" sz="1800" b="1" i="0" u="none" strike="noStrike" kern="1200" baseline="0" dirty="0">
                          <a:solidFill>
                            <a:schemeClr val="dk1"/>
                          </a:solidFill>
                          <a:latin typeface="+mn-lt"/>
                          <a:ea typeface="+mn-ea"/>
                          <a:cs typeface="+mn-cs"/>
                        </a:rPr>
                        <a:t>4-4-5</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If a substitution occurs during play, it must take place</a:t>
                      </a:r>
                    </a:p>
                    <a:p>
                      <a:r>
                        <a:rPr lang="en-US" sz="1800" b="0" i="0" u="none" strike="noStrike" kern="1200" baseline="0" dirty="0">
                          <a:solidFill>
                            <a:schemeClr val="dk1"/>
                          </a:solidFill>
                          <a:latin typeface="+mn-lt"/>
                          <a:ea typeface="+mn-ea"/>
                          <a:cs typeface="+mn-cs"/>
                        </a:rPr>
                        <a:t>through the team substitution area, with the player</a:t>
                      </a:r>
                    </a:p>
                    <a:p>
                      <a:r>
                        <a:rPr lang="en-US" sz="1800" b="0" i="0" u="none" strike="noStrike" kern="1200" baseline="0" dirty="0">
                          <a:solidFill>
                            <a:schemeClr val="dk1"/>
                          </a:solidFill>
                          <a:latin typeface="+mn-lt"/>
                          <a:ea typeface="+mn-ea"/>
                          <a:cs typeface="+mn-cs"/>
                        </a:rPr>
                        <a:t>coming off the field before her substitute may go onto the</a:t>
                      </a:r>
                    </a:p>
                    <a:p>
                      <a:r>
                        <a:rPr lang="en-US" sz="1800" b="0" i="0" u="none" strike="noStrike" kern="1200" baseline="0" dirty="0">
                          <a:solidFill>
                            <a:schemeClr val="dk1"/>
                          </a:solidFill>
                          <a:latin typeface="+mn-lt"/>
                          <a:ea typeface="+mn-ea"/>
                          <a:cs typeface="+mn-cs"/>
                        </a:rPr>
                        <a:t>field. If a substitution is being made during half time,</a:t>
                      </a:r>
                    </a:p>
                    <a:p>
                      <a:r>
                        <a:rPr lang="en-US" sz="1800" b="0" i="0" u="none" strike="noStrike" kern="1200" baseline="0" dirty="0">
                          <a:solidFill>
                            <a:schemeClr val="dk1"/>
                          </a:solidFill>
                          <a:latin typeface="+mn-lt"/>
                          <a:ea typeface="+mn-ea"/>
                          <a:cs typeface="+mn-cs"/>
                        </a:rPr>
                        <a:t>during a team time-out or an injury time-out, the players</a:t>
                      </a:r>
                    </a:p>
                    <a:p>
                      <a:r>
                        <a:rPr lang="en-US" sz="1800" b="0" i="0" u="none" strike="noStrike" kern="1200" baseline="0" dirty="0">
                          <a:solidFill>
                            <a:schemeClr val="dk1"/>
                          </a:solidFill>
                          <a:latin typeface="+mn-lt"/>
                          <a:ea typeface="+mn-ea"/>
                          <a:cs typeface="+mn-cs"/>
                        </a:rPr>
                        <a:t>must report to the scorer’s table before entering the game</a:t>
                      </a:r>
                    </a:p>
                    <a:p>
                      <a:r>
                        <a:rPr lang="en-US" sz="1800" b="0" i="0" u="none" strike="noStrike" kern="1200" baseline="0" dirty="0">
                          <a:solidFill>
                            <a:schemeClr val="dk1"/>
                          </a:solidFill>
                          <a:latin typeface="+mn-lt"/>
                          <a:ea typeface="+mn-ea"/>
                          <a:cs typeface="+mn-cs"/>
                        </a:rPr>
                        <a:t>through the substitution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958747"/>
                  </a:ext>
                </a:extLst>
              </a:tr>
              <a:tr h="399751">
                <a:tc>
                  <a:txBody>
                    <a:bodyPr/>
                    <a:lstStyle/>
                    <a:p>
                      <a:r>
                        <a:rPr lang="en-US" sz="1800" b="1" i="0" u="none" strike="noStrike" kern="1200" baseline="0" dirty="0">
                          <a:solidFill>
                            <a:schemeClr val="dk1"/>
                          </a:solidFill>
                          <a:latin typeface="+mn-lt"/>
                          <a:ea typeface="+mn-ea"/>
                          <a:cs typeface="+mn-cs"/>
                        </a:rPr>
                        <a:t>4.1.3</a:t>
                      </a:r>
                    </a:p>
                    <a:p>
                      <a:r>
                        <a:rPr lang="en-US" sz="1800" b="1" i="0" u="none" strike="noStrike" kern="1200" baseline="0" dirty="0">
                          <a:solidFill>
                            <a:schemeClr val="dk1"/>
                          </a:solidFill>
                          <a:latin typeface="+mn-lt"/>
                          <a:ea typeface="+mn-ea"/>
                          <a:cs typeface="+mn-cs"/>
                        </a:rPr>
                        <a:t>SITUATION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bl>
          </a:graphicData>
        </a:graphic>
      </p:graphicFrame>
    </p:spTree>
    <p:extLst>
      <p:ext uri="{BB962C8B-B14F-4D97-AF65-F5344CB8AC3E}">
        <p14:creationId xmlns:p14="http://schemas.microsoft.com/office/powerpoint/2010/main" val="3385878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580918415"/>
              </p:ext>
            </p:extLst>
          </p:nvPr>
        </p:nvGraphicFramePr>
        <p:xfrm>
          <a:off x="1110342" y="1981199"/>
          <a:ext cx="7865379" cy="301752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4.2.3</a:t>
                      </a:r>
                    </a:p>
                    <a:p>
                      <a:r>
                        <a:rPr lang="en-US" sz="1800" b="1" i="0" u="none" strike="noStrike" kern="1200" baseline="0" dirty="0">
                          <a:solidFill>
                            <a:schemeClr val="dk1"/>
                          </a:solidFill>
                          <a:latin typeface="+mn-lt"/>
                          <a:ea typeface="+mn-ea"/>
                          <a:cs typeface="+mn-cs"/>
                        </a:rPr>
                        <a:t>SITUATION C</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602999"/>
                  </a:ext>
                </a:extLst>
              </a:tr>
              <a:tr h="399751">
                <a:tc>
                  <a:txBody>
                    <a:bodyPr/>
                    <a:lstStyle/>
                    <a:p>
                      <a:r>
                        <a:rPr lang="en-US" sz="1800" b="1" i="0" u="none" strike="noStrike" kern="1200" baseline="0" dirty="0">
                          <a:solidFill>
                            <a:schemeClr val="dk1"/>
                          </a:solidFill>
                          <a:latin typeface="+mn-lt"/>
                          <a:ea typeface="+mn-ea"/>
                          <a:cs typeface="+mn-cs"/>
                        </a:rPr>
                        <a:t>4.2.4</a:t>
                      </a:r>
                    </a:p>
                    <a:p>
                      <a:r>
                        <a:rPr lang="en-US" sz="1800" b="1" i="0" u="none" strike="noStrike" kern="1200" baseline="0" dirty="0">
                          <a:solidFill>
                            <a:schemeClr val="dk1"/>
                          </a:solidFill>
                          <a:latin typeface="+mn-lt"/>
                          <a:ea typeface="+mn-ea"/>
                          <a:cs typeface="+mn-cs"/>
                        </a:rPr>
                        <a:t>SITUATION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The White Team certified athletic trainer goes onto the</a:t>
                      </a:r>
                    </a:p>
                    <a:p>
                      <a:r>
                        <a:rPr lang="en-US" sz="1800" b="0" i="0" u="none" strike="noStrike" kern="1200" baseline="0" dirty="0">
                          <a:solidFill>
                            <a:schemeClr val="dk1"/>
                          </a:solidFill>
                          <a:latin typeface="+mn-lt"/>
                          <a:ea typeface="+mn-ea"/>
                          <a:cs typeface="+mn-cs"/>
                        </a:rPr>
                        <a:t>field to attend to an injured goalkeeper. The trainer</a:t>
                      </a:r>
                    </a:p>
                    <a:p>
                      <a:r>
                        <a:rPr lang="en-US" sz="1800" b="0" i="0" u="none" strike="noStrike" kern="1200" baseline="0" dirty="0">
                          <a:solidFill>
                            <a:schemeClr val="dk1"/>
                          </a:solidFill>
                          <a:latin typeface="+mn-lt"/>
                          <a:ea typeface="+mn-ea"/>
                          <a:cs typeface="+mn-cs"/>
                        </a:rPr>
                        <a:t>determines that the goalkeeper is able to continue, so no</a:t>
                      </a:r>
                    </a:p>
                    <a:p>
                      <a:r>
                        <a:rPr lang="en-US" sz="1800" b="0" i="0" u="none" strike="noStrike" kern="1200" baseline="0" dirty="0">
                          <a:solidFill>
                            <a:schemeClr val="dk1"/>
                          </a:solidFill>
                          <a:latin typeface="+mn-lt"/>
                          <a:ea typeface="+mn-ea"/>
                          <a:cs typeface="+mn-cs"/>
                        </a:rPr>
                        <a:t>substitution is made. RULING: Correct procedure.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1720"/>
                  </a:ext>
                </a:extLst>
              </a:tr>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4.4.2 SITUATION </a:t>
                      </a:r>
                      <a:r>
                        <a:rPr lang="en-US" sz="1800" b="0" i="0" u="none" strike="noStrike" kern="1200" baseline="0" dirty="0">
                          <a:solidFill>
                            <a:schemeClr val="dk1"/>
                          </a:solidFill>
                          <a:latin typeface="+mn-lt"/>
                          <a:ea typeface="+mn-ea"/>
                          <a:cs typeface="+mn-cs"/>
                        </a:rPr>
                        <a:t>. . . . . . . . . Delete</a:t>
                      </a:r>
                    </a:p>
                    <a:p>
                      <a:r>
                        <a:rPr lang="en-US" sz="1800" b="1" i="0" u="none" strike="noStrike" kern="1200" baseline="0" dirty="0">
                          <a:solidFill>
                            <a:schemeClr val="dk1"/>
                          </a:solidFill>
                          <a:latin typeface="+mn-lt"/>
                          <a:ea typeface="+mn-ea"/>
                          <a:cs typeface="+mn-cs"/>
                        </a:rPr>
                        <a:t>4.4.5 SITUATION A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4.4.5 SITUATION B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4.4.5 SITUATION C </a:t>
                      </a:r>
                      <a:r>
                        <a:rPr lang="en-US" sz="1800" b="0" i="0" u="none" strike="noStrike" kern="1200" baseline="0" dirty="0">
                          <a:solidFill>
                            <a:schemeClr val="dk1"/>
                          </a:solidFill>
                          <a:latin typeface="+mn-lt"/>
                          <a:ea typeface="+mn-ea"/>
                          <a:cs typeface="+mn-cs"/>
                        </a:rPr>
                        <a:t>. .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958747"/>
                  </a:ext>
                </a:extLst>
              </a:tr>
            </a:tbl>
          </a:graphicData>
        </a:graphic>
      </p:graphicFrame>
    </p:spTree>
    <p:extLst>
      <p:ext uri="{BB962C8B-B14F-4D97-AF65-F5344CB8AC3E}">
        <p14:creationId xmlns:p14="http://schemas.microsoft.com/office/powerpoint/2010/main" val="373485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793417457"/>
              </p:ext>
            </p:extLst>
          </p:nvPr>
        </p:nvGraphicFramePr>
        <p:xfrm>
          <a:off x="1110342" y="1906335"/>
          <a:ext cx="7865379" cy="4605991"/>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4.4.6</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After completing her suspension time, a player enters the</a:t>
                      </a:r>
                    </a:p>
                    <a:p>
                      <a:r>
                        <a:rPr lang="en-US" sz="1800" b="0" i="0" u="none" strike="noStrike" kern="1200" baseline="0" dirty="0">
                          <a:solidFill>
                            <a:schemeClr val="dk1"/>
                          </a:solidFill>
                          <a:latin typeface="+mn-lt"/>
                          <a:ea typeface="+mn-ea"/>
                          <a:cs typeface="+mn-cs"/>
                        </a:rPr>
                        <a:t>game as her team is setting up for a penalty corner. The</a:t>
                      </a:r>
                    </a:p>
                    <a:p>
                      <a:r>
                        <a:rPr lang="en-US" sz="1800" b="0" i="0" u="none" strike="noStrike" kern="1200" baseline="0" dirty="0">
                          <a:solidFill>
                            <a:schemeClr val="dk1"/>
                          </a:solidFill>
                          <a:latin typeface="+mn-lt"/>
                          <a:ea typeface="+mn-ea"/>
                          <a:cs typeface="+mn-cs"/>
                        </a:rPr>
                        <a:t>umpire signals time-out, removes the player from the field</a:t>
                      </a:r>
                    </a:p>
                    <a:p>
                      <a:r>
                        <a:rPr lang="en-US" sz="1800" b="0" i="0" u="none" strike="noStrike" kern="1200" baseline="0" dirty="0">
                          <a:solidFill>
                            <a:schemeClr val="dk1"/>
                          </a:solidFill>
                          <a:latin typeface="+mn-lt"/>
                          <a:ea typeface="+mn-ea"/>
                          <a:cs typeface="+mn-cs"/>
                        </a:rPr>
                        <a:t>and applies card progression to the coach. RULING:</a:t>
                      </a:r>
                    </a:p>
                    <a:p>
                      <a:r>
                        <a:rPr lang="en-US" sz="1800" b="0" i="0" u="none" strike="noStrike" kern="1200" baseline="0" dirty="0">
                          <a:solidFill>
                            <a:schemeClr val="dk1"/>
                          </a:solidFill>
                          <a:latin typeface="+mn-lt"/>
                          <a:ea typeface="+mn-ea"/>
                          <a:cs typeface="+mn-cs"/>
                        </a:rPr>
                        <a:t>Correct procedure. COMMENT: A suspended player</a:t>
                      </a:r>
                    </a:p>
                    <a:p>
                      <a:r>
                        <a:rPr lang="en-US" sz="1800" b="0" i="0" u="none" strike="noStrike" kern="1200" baseline="0" dirty="0">
                          <a:solidFill>
                            <a:schemeClr val="dk1"/>
                          </a:solidFill>
                          <a:latin typeface="+mn-lt"/>
                          <a:ea typeface="+mn-ea"/>
                          <a:cs typeface="+mn-cs"/>
                        </a:rPr>
                        <a:t>returning to the game must follow the substitution rules.</a:t>
                      </a:r>
                    </a:p>
                    <a:p>
                      <a:r>
                        <a:rPr lang="en-US" sz="1800" b="0" i="0" u="none" strike="noStrike" kern="1200" baseline="0" dirty="0">
                          <a:solidFill>
                            <a:schemeClr val="dk1"/>
                          </a:solidFill>
                          <a:latin typeface="+mn-lt"/>
                          <a:ea typeface="+mn-ea"/>
                          <a:cs typeface="+mn-cs"/>
                        </a:rPr>
                        <a:t>Substitution violations are treated as a coach’s misconduct.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4.4.6</a:t>
                      </a:r>
                    </a:p>
                    <a:p>
                      <a:r>
                        <a:rPr lang="en-US" sz="1800" b="1" i="0" u="none" strike="noStrike" kern="1200" baseline="0" dirty="0">
                          <a:solidFill>
                            <a:schemeClr val="dk1"/>
                          </a:solidFill>
                          <a:latin typeface="+mn-lt"/>
                          <a:ea typeface="+mn-ea"/>
                          <a:cs typeface="+mn-cs"/>
                        </a:rPr>
                        <a:t>SITUATION C</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r h="399751">
                <a:tc>
                  <a:txBody>
                    <a:bodyPr/>
                    <a:lstStyle/>
                    <a:p>
                      <a:r>
                        <a:rPr lang="en-US" sz="1800" b="1" i="0" u="none" strike="noStrike" kern="1200" baseline="0" dirty="0">
                          <a:solidFill>
                            <a:schemeClr val="dk1"/>
                          </a:solidFill>
                          <a:latin typeface="+mn-lt"/>
                          <a:ea typeface="+mn-ea"/>
                          <a:cs typeface="+mn-cs"/>
                        </a:rPr>
                        <a:t>5-1-1</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922672"/>
                  </a:ext>
                </a:extLst>
              </a:tr>
              <a:tr h="399751">
                <a:tc>
                  <a:txBody>
                    <a:bodyPr/>
                    <a:lstStyle/>
                    <a:p>
                      <a:r>
                        <a:rPr lang="en-US" sz="1800" b="1" i="0" u="none" strike="noStrike" kern="1200" baseline="0" dirty="0">
                          <a:solidFill>
                            <a:schemeClr val="dk1"/>
                          </a:solidFill>
                          <a:latin typeface="+mn-lt"/>
                          <a:ea typeface="+mn-ea"/>
                          <a:cs typeface="+mn-cs"/>
                        </a:rPr>
                        <a:t>5.1.1</a:t>
                      </a:r>
                    </a:p>
                    <a:p>
                      <a:r>
                        <a:rPr lang="en-US" sz="1800" b="1" i="0" u="none" strike="noStrike" kern="1200" baseline="0" dirty="0">
                          <a:solidFill>
                            <a:schemeClr val="dk1"/>
                          </a:solidFill>
                          <a:latin typeface="+mn-lt"/>
                          <a:ea typeface="+mn-ea"/>
                          <a:cs typeface="+mn-cs"/>
                        </a:rPr>
                        <a:t>SITUATION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 Red Team player taking the center pass taps the ball to</a:t>
                      </a:r>
                    </a:p>
                    <a:p>
                      <a:r>
                        <a:rPr lang="en-US" sz="1800" b="0" i="0" u="none" strike="noStrike" kern="1200" baseline="0" dirty="0">
                          <a:solidFill>
                            <a:schemeClr val="dk1"/>
                          </a:solidFill>
                          <a:latin typeface="+mn-lt"/>
                          <a:ea typeface="+mn-ea"/>
                          <a:cs typeface="+mn-cs"/>
                        </a:rPr>
                        <a:t>a teammate on her right. The ball only travels 6 inches to</a:t>
                      </a:r>
                    </a:p>
                    <a:p>
                      <a:r>
                        <a:rPr lang="en-US" sz="1800" b="0" i="0" u="none" strike="noStrike" kern="1200" baseline="0" dirty="0">
                          <a:solidFill>
                            <a:schemeClr val="dk1"/>
                          </a:solidFill>
                          <a:latin typeface="+mn-lt"/>
                          <a:ea typeface="+mn-ea"/>
                          <a:cs typeface="+mn-cs"/>
                        </a:rPr>
                        <a:t>the teammate. RULING: Legal.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8242516"/>
                  </a:ext>
                </a:extLst>
              </a:tr>
              <a:tr h="399751">
                <a:tc>
                  <a:txBody>
                    <a:bodyPr/>
                    <a:lstStyle/>
                    <a:p>
                      <a:r>
                        <a:rPr lang="en-US" sz="1800" b="1" i="0" u="none" strike="noStrike" kern="1200" baseline="0" dirty="0">
                          <a:solidFill>
                            <a:schemeClr val="dk1"/>
                          </a:solidFill>
                          <a:latin typeface="+mn-lt"/>
                          <a:ea typeface="+mn-ea"/>
                          <a:cs typeface="+mn-cs"/>
                        </a:rPr>
                        <a:t>5.1.2</a:t>
                      </a:r>
                    </a:p>
                    <a:p>
                      <a:r>
                        <a:rPr lang="en-US" sz="1800" b="1" i="0" u="none" strike="noStrike" kern="1200" baseline="0" dirty="0">
                          <a:solidFill>
                            <a:schemeClr val="dk1"/>
                          </a:solidFill>
                          <a:latin typeface="+mn-lt"/>
                          <a:ea typeface="+mn-ea"/>
                          <a:cs typeface="+mn-cs"/>
                        </a:rPr>
                        <a:t>SITUATION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At the start of the game, players from both teams cross</a:t>
                      </a:r>
                    </a:p>
                    <a:p>
                      <a:r>
                        <a:rPr lang="en-US" sz="1800" b="0" i="0" u="none" strike="noStrike" kern="1200" baseline="0" dirty="0">
                          <a:solidFill>
                            <a:schemeClr val="dk1"/>
                          </a:solidFill>
                          <a:latin typeface="+mn-lt"/>
                          <a:ea typeface="+mn-ea"/>
                          <a:cs typeface="+mn-cs"/>
                        </a:rPr>
                        <a:t>the center line on the official’s whistle. RULING: Illegal.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9108829"/>
                  </a:ext>
                </a:extLst>
              </a:tr>
            </a:tbl>
          </a:graphicData>
        </a:graphic>
      </p:graphicFrame>
    </p:spTree>
    <p:extLst>
      <p:ext uri="{BB962C8B-B14F-4D97-AF65-F5344CB8AC3E}">
        <p14:creationId xmlns:p14="http://schemas.microsoft.com/office/powerpoint/2010/main" val="72822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federation of</a:t>
            </a:r>
            <a:br>
              <a:rPr lang="en-US" dirty="0"/>
            </a:br>
            <a:r>
              <a:rPr lang="en-US" dirty="0"/>
              <a:t>state high school associations  (NFHS) </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943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979445678"/>
              </p:ext>
            </p:extLst>
          </p:nvPr>
        </p:nvGraphicFramePr>
        <p:xfrm>
          <a:off x="1110342" y="1906335"/>
          <a:ext cx="7865379" cy="457200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5.2.1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5.2.1 SITUATION D</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5.2.1 SITUATION E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5.2.1 SITUATION F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5.2.2 SITUATION </a:t>
                      </a:r>
                      <a:r>
                        <a:rPr lang="en-US" sz="1800" b="0" i="0" u="none" strike="noStrike" kern="1200" baseline="0" dirty="0">
                          <a:solidFill>
                            <a:schemeClr val="dk1"/>
                          </a:solidFill>
                          <a:latin typeface="+mn-lt"/>
                          <a:ea typeface="+mn-ea"/>
                          <a:cs typeface="+mn-cs"/>
                        </a:rPr>
                        <a:t>. . . . . . . . .  Delete</a:t>
                      </a:r>
                    </a:p>
                    <a:p>
                      <a:r>
                        <a:rPr lang="en-US" sz="1800" b="1" i="0" u="none" strike="noStrike" kern="1200" baseline="0" dirty="0">
                          <a:solidFill>
                            <a:schemeClr val="dk1"/>
                          </a:solidFill>
                          <a:latin typeface="+mn-lt"/>
                          <a:ea typeface="+mn-ea"/>
                          <a:cs typeface="+mn-cs"/>
                        </a:rPr>
                        <a:t>6.1.1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6.1.1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6.1.1 SITUATION C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6.1.1 SITUATION D</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6.1.3 SITUATION A </a:t>
                      </a:r>
                      <a:r>
                        <a:rPr lang="en-US" sz="1800" b="0" i="0" u="none" strike="noStrike" kern="1200" baseline="0" dirty="0">
                          <a:solidFill>
                            <a:schemeClr val="dk1"/>
                          </a:solidFill>
                          <a:latin typeface="+mn-lt"/>
                          <a:ea typeface="+mn-ea"/>
                          <a:cs typeface="+mn-cs"/>
                        </a:rPr>
                        <a:t>.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6.1.3</a:t>
                      </a:r>
                    </a:p>
                    <a:p>
                      <a:r>
                        <a:rPr lang="en-US" sz="1800" b="1" i="0" u="none" strike="noStrike" kern="1200" baseline="0" dirty="0">
                          <a:solidFill>
                            <a:schemeClr val="dk1"/>
                          </a:solidFill>
                          <a:latin typeface="+mn-lt"/>
                          <a:ea typeface="+mn-ea"/>
                          <a:cs typeface="+mn-cs"/>
                        </a:rPr>
                        <a:t>SITUATION C</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The Red Team scores a goal. Prior to the center pass it is</a:t>
                      </a:r>
                    </a:p>
                    <a:p>
                      <a:r>
                        <a:rPr lang="en-US" sz="1800" b="0" i="0" u="none" strike="noStrike" kern="1200" baseline="0" dirty="0">
                          <a:solidFill>
                            <a:schemeClr val="dk1"/>
                          </a:solidFill>
                          <a:latin typeface="+mn-lt"/>
                          <a:ea typeface="+mn-ea"/>
                          <a:cs typeface="+mn-cs"/>
                        </a:rPr>
                        <a:t>discovered that the scorer did not have a mouthguard.</a:t>
                      </a:r>
                    </a:p>
                    <a:p>
                      <a:r>
                        <a:rPr lang="en-US" sz="1800" b="0" i="0" u="none" strike="noStrike" kern="1200" baseline="0" dirty="0">
                          <a:solidFill>
                            <a:schemeClr val="dk1"/>
                          </a:solidFill>
                          <a:latin typeface="+mn-lt"/>
                          <a:ea typeface="+mn-ea"/>
                          <a:cs typeface="+mn-cs"/>
                        </a:rPr>
                        <a:t>The official allows the goal and issues the appropriate</a:t>
                      </a:r>
                    </a:p>
                    <a:p>
                      <a:r>
                        <a:rPr lang="en-US" sz="1800" b="0" i="0" u="none" strike="noStrike" kern="1200" baseline="0" dirty="0">
                          <a:solidFill>
                            <a:schemeClr val="dk1"/>
                          </a:solidFill>
                          <a:latin typeface="+mn-lt"/>
                          <a:ea typeface="+mn-ea"/>
                          <a:cs typeface="+mn-cs"/>
                        </a:rPr>
                        <a:t>card to the coach. RULING: Correct procedure.</a:t>
                      </a:r>
                    </a:p>
                    <a:p>
                      <a:r>
                        <a:rPr lang="en-US" sz="1800" b="0" i="0" u="none" strike="noStrike" kern="1200" baseline="0" dirty="0">
                          <a:solidFill>
                            <a:schemeClr val="dk1"/>
                          </a:solidFill>
                          <a:latin typeface="+mn-lt"/>
                          <a:ea typeface="+mn-ea"/>
                          <a:cs typeface="+mn-cs"/>
                        </a:rPr>
                        <a:t>COMMENT: The scoring player is eligible and her actions</a:t>
                      </a:r>
                    </a:p>
                    <a:p>
                      <a:r>
                        <a:rPr lang="en-US" sz="1800" b="0" i="0" u="none" strike="noStrike" kern="1200" baseline="0" dirty="0">
                          <a:solidFill>
                            <a:schemeClr val="dk1"/>
                          </a:solidFill>
                          <a:latin typeface="+mn-lt"/>
                          <a:ea typeface="+mn-ea"/>
                          <a:cs typeface="+mn-cs"/>
                        </a:rPr>
                        <a:t>are treated as coaches misconduct.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bl>
          </a:graphicData>
        </a:graphic>
      </p:graphicFrame>
    </p:spTree>
    <p:extLst>
      <p:ext uri="{BB962C8B-B14F-4D97-AF65-F5344CB8AC3E}">
        <p14:creationId xmlns:p14="http://schemas.microsoft.com/office/powerpoint/2010/main" val="399800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276785837"/>
              </p:ext>
            </p:extLst>
          </p:nvPr>
        </p:nvGraphicFramePr>
        <p:xfrm>
          <a:off x="1110342" y="1984713"/>
          <a:ext cx="7865379" cy="4057351"/>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Rule 7 Title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Out-of-Bounds: Side-In, 25-Yard Free Hit and 16-yard Hit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7-2-3</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In taking a side-in, the ball shall be placed on the sideline</a:t>
                      </a:r>
                    </a:p>
                    <a:p>
                      <a:r>
                        <a:rPr lang="en-US" sz="1800" b="0" i="0" u="none" strike="noStrike" kern="1200" baseline="0" dirty="0">
                          <a:solidFill>
                            <a:schemeClr val="dk1"/>
                          </a:solidFill>
                          <a:latin typeface="+mn-lt"/>
                          <a:ea typeface="+mn-ea"/>
                          <a:cs typeface="+mn-cs"/>
                        </a:rPr>
                        <a:t>where it went out of bounds. All procedures for taking a</a:t>
                      </a:r>
                    </a:p>
                    <a:p>
                      <a:r>
                        <a:rPr lang="en-US" sz="1800" b="0" i="0" u="none" strike="noStrike" kern="1200" baseline="0" dirty="0">
                          <a:solidFill>
                            <a:schemeClr val="dk1"/>
                          </a:solidFill>
                          <a:latin typeface="+mn-lt"/>
                          <a:ea typeface="+mn-ea"/>
                          <a:cs typeface="+mn-cs"/>
                        </a:rPr>
                        <a:t>free hit apply.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r h="399751">
                <a:tc>
                  <a:txBody>
                    <a:bodyPr/>
                    <a:lstStyle/>
                    <a:p>
                      <a:r>
                        <a:rPr lang="en-US" sz="1800" b="1" i="0" u="none" strike="noStrike" kern="1200" baseline="0" dirty="0">
                          <a:solidFill>
                            <a:schemeClr val="dk1"/>
                          </a:solidFill>
                          <a:latin typeface="+mn-lt"/>
                          <a:ea typeface="+mn-ea"/>
                          <a:cs typeface="+mn-cs"/>
                        </a:rPr>
                        <a:t>7-3-3</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If a member of the defending team deliberately causes the</a:t>
                      </a:r>
                    </a:p>
                    <a:p>
                      <a:r>
                        <a:rPr lang="en-US" sz="1800" b="0" i="0" u="none" strike="noStrike" kern="1200" baseline="0" dirty="0">
                          <a:solidFill>
                            <a:schemeClr val="dk1"/>
                          </a:solidFill>
                          <a:latin typeface="+mn-lt"/>
                          <a:ea typeface="+mn-ea"/>
                          <a:cs typeface="+mn-cs"/>
                        </a:rPr>
                        <a:t>ball to go across the end line, a penalty corner shall be</a:t>
                      </a:r>
                    </a:p>
                    <a:p>
                      <a:r>
                        <a:rPr lang="en-US" sz="1800" b="0" i="0" u="none" strike="noStrike" kern="1200" baseline="0" dirty="0">
                          <a:solidFill>
                            <a:schemeClr val="dk1"/>
                          </a:solidFill>
                          <a:latin typeface="+mn-lt"/>
                          <a:ea typeface="+mn-ea"/>
                          <a:cs typeface="+mn-cs"/>
                        </a:rPr>
                        <a:t>awarded the attacking 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313777"/>
                  </a:ext>
                </a:extLst>
              </a:tr>
              <a:tr h="399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7-3-4 PENALTY</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PENALTY: For fouls by the team taking the 25-yard free</a:t>
                      </a:r>
                    </a:p>
                    <a:p>
                      <a:r>
                        <a:rPr lang="en-US" sz="1800" b="0" i="0" u="none" strike="noStrike" kern="1200" baseline="0" dirty="0">
                          <a:solidFill>
                            <a:schemeClr val="dk1"/>
                          </a:solidFill>
                          <a:latin typeface="+mn-lt"/>
                          <a:ea typeface="+mn-ea"/>
                          <a:cs typeface="+mn-cs"/>
                        </a:rPr>
                        <a:t>hit, a free hit is awarded to the opponents. For deliberate</a:t>
                      </a:r>
                    </a:p>
                    <a:p>
                      <a:r>
                        <a:rPr lang="en-US" sz="1800" b="0" i="0" u="none" strike="noStrike" kern="1200" baseline="0" dirty="0">
                          <a:solidFill>
                            <a:schemeClr val="dk1"/>
                          </a:solidFill>
                          <a:latin typeface="+mn-lt"/>
                          <a:ea typeface="+mn-ea"/>
                          <a:cs typeface="+mn-cs"/>
                        </a:rPr>
                        <a:t>fouls by the defending team, a penalty corner shall be</a:t>
                      </a:r>
                    </a:p>
                    <a:p>
                      <a:r>
                        <a:rPr lang="en-US" sz="1800" b="0" i="0" u="none" strike="noStrike" kern="1200" baseline="0" dirty="0">
                          <a:solidFill>
                            <a:schemeClr val="dk1"/>
                          </a:solidFill>
                          <a:latin typeface="+mn-lt"/>
                          <a:ea typeface="+mn-ea"/>
                          <a:cs typeface="+mn-cs"/>
                        </a:rPr>
                        <a:t>awarded.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2091195"/>
                  </a:ext>
                </a:extLst>
              </a:tr>
              <a:tr h="399751">
                <a:tc>
                  <a:txBody>
                    <a:bodyPr/>
                    <a:lstStyle/>
                    <a:p>
                      <a:r>
                        <a:rPr lang="en-US" sz="1800" b="1" i="0" u="none" strike="noStrike" kern="1200" baseline="0" dirty="0">
                          <a:solidFill>
                            <a:schemeClr val="dk1"/>
                          </a:solidFill>
                          <a:latin typeface="+mn-lt"/>
                          <a:ea typeface="+mn-ea"/>
                          <a:cs typeface="+mn-cs"/>
                        </a:rPr>
                        <a:t>7.3.2</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196509"/>
                  </a:ext>
                </a:extLst>
              </a:tr>
            </a:tbl>
          </a:graphicData>
        </a:graphic>
      </p:graphicFrame>
    </p:spTree>
    <p:extLst>
      <p:ext uri="{BB962C8B-B14F-4D97-AF65-F5344CB8AC3E}">
        <p14:creationId xmlns:p14="http://schemas.microsoft.com/office/powerpoint/2010/main" val="202665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1755633353"/>
              </p:ext>
            </p:extLst>
          </p:nvPr>
        </p:nvGraphicFramePr>
        <p:xfrm>
          <a:off x="1110342" y="1984713"/>
          <a:ext cx="7865379" cy="3600151"/>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7.3.3</a:t>
                      </a:r>
                    </a:p>
                    <a:p>
                      <a:r>
                        <a:rPr lang="en-US" sz="1800" b="1" i="0" u="none" strike="noStrike" kern="1200" baseline="0" dirty="0">
                          <a:solidFill>
                            <a:schemeClr val="dk1"/>
                          </a:solidFill>
                          <a:latin typeface="+mn-lt"/>
                          <a:ea typeface="+mn-ea"/>
                          <a:cs typeface="+mn-cs"/>
                        </a:rPr>
                        <a:t>SITUATION A</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7.3.3</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r h="399751">
                <a:tc>
                  <a:txBody>
                    <a:bodyPr/>
                    <a:lstStyle/>
                    <a:p>
                      <a:r>
                        <a:rPr lang="en-US" sz="1800" b="1" i="0" u="none" strike="noStrike" kern="1200" baseline="0" dirty="0">
                          <a:solidFill>
                            <a:schemeClr val="dk1"/>
                          </a:solidFill>
                          <a:latin typeface="+mn-lt"/>
                          <a:ea typeface="+mn-ea"/>
                          <a:cs typeface="+mn-cs"/>
                        </a:rPr>
                        <a:t>Rules 8</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Entire rule has been re-written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313777"/>
                  </a:ext>
                </a:extLst>
              </a:tr>
              <a:tr h="399751">
                <a:tc>
                  <a:txBody>
                    <a:bodyPr/>
                    <a:lstStyle/>
                    <a:p>
                      <a:r>
                        <a:rPr lang="en-US" sz="1800" b="1" i="0" u="none" strike="noStrike" kern="1200" baseline="0" dirty="0">
                          <a:solidFill>
                            <a:schemeClr val="dk1"/>
                          </a:solidFill>
                          <a:latin typeface="+mn-lt"/>
                          <a:ea typeface="+mn-ea"/>
                          <a:cs typeface="+mn-cs"/>
                        </a:rPr>
                        <a:t>8.1.1</a:t>
                      </a:r>
                    </a:p>
                    <a:p>
                      <a:r>
                        <a:rPr lang="en-US" sz="1800" b="1" i="0" u="none" strike="noStrike" kern="1200" baseline="0" dirty="0">
                          <a:solidFill>
                            <a:schemeClr val="dk1"/>
                          </a:solidFill>
                          <a:latin typeface="+mn-lt"/>
                          <a:ea typeface="+mn-ea"/>
                          <a:cs typeface="+mn-cs"/>
                        </a:rPr>
                        <a:t>SITUATION D</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2091195"/>
                  </a:ext>
                </a:extLst>
              </a:tr>
              <a:tr h="399751">
                <a:tc>
                  <a:txBody>
                    <a:bodyPr/>
                    <a:lstStyle/>
                    <a:p>
                      <a:r>
                        <a:rPr lang="en-US" sz="1800" b="1" i="0" u="none" strike="noStrike" kern="1200" baseline="0" dirty="0">
                          <a:solidFill>
                            <a:schemeClr val="dk1"/>
                          </a:solidFill>
                          <a:latin typeface="+mn-lt"/>
                          <a:ea typeface="+mn-ea"/>
                          <a:cs typeface="+mn-cs"/>
                        </a:rPr>
                        <a:t>8.1.1</a:t>
                      </a:r>
                    </a:p>
                    <a:p>
                      <a:r>
                        <a:rPr lang="en-US" sz="1800" b="1" i="0" u="none" strike="noStrike" kern="1200" baseline="0" dirty="0">
                          <a:solidFill>
                            <a:schemeClr val="dk1"/>
                          </a:solidFill>
                          <a:latin typeface="+mn-lt"/>
                          <a:ea typeface="+mn-ea"/>
                          <a:cs typeface="+mn-cs"/>
                        </a:rPr>
                        <a:t>SITUATION J</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196509"/>
                  </a:ext>
                </a:extLst>
              </a:tr>
              <a:tr h="399751">
                <a:tc>
                  <a:txBody>
                    <a:bodyPr/>
                    <a:lstStyle/>
                    <a:p>
                      <a:r>
                        <a:rPr lang="en-US" sz="1800" b="1" i="0" u="none" strike="noStrike" kern="1200" baseline="0" dirty="0">
                          <a:solidFill>
                            <a:schemeClr val="dk1"/>
                          </a:solidFill>
                          <a:latin typeface="+mn-lt"/>
                          <a:ea typeface="+mn-ea"/>
                          <a:cs typeface="+mn-cs"/>
                        </a:rPr>
                        <a:t>8.1.1</a:t>
                      </a:r>
                    </a:p>
                    <a:p>
                      <a:r>
                        <a:rPr lang="en-US" sz="1800" b="1" i="0" u="none" strike="noStrike" kern="1200" baseline="0" dirty="0">
                          <a:solidFill>
                            <a:schemeClr val="dk1"/>
                          </a:solidFill>
                          <a:latin typeface="+mn-lt"/>
                          <a:ea typeface="+mn-ea"/>
                          <a:cs typeface="+mn-cs"/>
                        </a:rPr>
                        <a:t>SITUATION 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8533077"/>
                  </a:ext>
                </a:extLst>
              </a:tr>
            </a:tbl>
          </a:graphicData>
        </a:graphic>
      </p:graphicFrame>
    </p:spTree>
    <p:extLst>
      <p:ext uri="{BB962C8B-B14F-4D97-AF65-F5344CB8AC3E}">
        <p14:creationId xmlns:p14="http://schemas.microsoft.com/office/powerpoint/2010/main" val="2407200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1525417624"/>
              </p:ext>
            </p:extLst>
          </p:nvPr>
        </p:nvGraphicFramePr>
        <p:xfrm>
          <a:off x="1110342" y="1984713"/>
          <a:ext cx="7865379" cy="347472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8.2.1</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The White Team offense is awarded a free hit at the</a:t>
                      </a:r>
                    </a:p>
                    <a:p>
                      <a:r>
                        <a:rPr lang="en-US" sz="1800" b="0" i="0" u="none" strike="noStrike" kern="1200" baseline="0" dirty="0">
                          <a:solidFill>
                            <a:schemeClr val="dk1"/>
                          </a:solidFill>
                          <a:latin typeface="+mn-lt"/>
                          <a:ea typeface="+mn-ea"/>
                          <a:cs typeface="+mn-cs"/>
                        </a:rPr>
                        <a:t>broken line circle. While recovering on defense, a Red</a:t>
                      </a:r>
                    </a:p>
                    <a:p>
                      <a:r>
                        <a:rPr lang="en-US" sz="1800" b="0" i="0" u="none" strike="noStrike" kern="1200" baseline="0" dirty="0">
                          <a:solidFill>
                            <a:schemeClr val="dk1"/>
                          </a:solidFill>
                          <a:latin typeface="+mn-lt"/>
                          <a:ea typeface="+mn-ea"/>
                          <a:cs typeface="+mn-cs"/>
                        </a:rPr>
                        <a:t>Team player hits the ball away. The official awards the</a:t>
                      </a:r>
                    </a:p>
                    <a:p>
                      <a:r>
                        <a:rPr lang="en-US" sz="1800" b="0" i="0" u="none" strike="noStrike" kern="1200" baseline="0" dirty="0">
                          <a:solidFill>
                            <a:schemeClr val="dk1"/>
                          </a:solidFill>
                          <a:latin typeface="+mn-lt"/>
                          <a:ea typeface="+mn-ea"/>
                          <a:cs typeface="+mn-cs"/>
                        </a:rPr>
                        <a:t>White Team a penalty corner. RULING: Correct procedure.</a:t>
                      </a:r>
                    </a:p>
                    <a:p>
                      <a:r>
                        <a:rPr lang="en-US" sz="1800" b="0" i="0" u="none" strike="noStrike" kern="1200" baseline="0" dirty="0">
                          <a:solidFill>
                            <a:schemeClr val="dk1"/>
                          </a:solidFill>
                          <a:latin typeface="+mn-lt"/>
                          <a:ea typeface="+mn-ea"/>
                          <a:cs typeface="+mn-cs"/>
                        </a:rPr>
                        <a:t>COMMENT: The penalty for the second foul is upgraded</a:t>
                      </a:r>
                    </a:p>
                    <a:p>
                      <a:r>
                        <a:rPr lang="en-US" sz="1800" b="0" i="0" u="none" strike="noStrike" kern="1200" baseline="0" dirty="0">
                          <a:solidFill>
                            <a:schemeClr val="dk1"/>
                          </a:solidFill>
                          <a:latin typeface="+mn-lt"/>
                          <a:ea typeface="+mn-ea"/>
                          <a:cs typeface="+mn-cs"/>
                        </a:rPr>
                        <a:t>to a penalty corner.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8.2.1 SITUATION C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8.2.1 SITUATION E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8.2.1 SITUATION F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8.2.1 SITUATION G</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8.2.1 SITUATION H</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8.2.1 SITUATION I </a:t>
                      </a:r>
                      <a:r>
                        <a:rPr lang="en-US" sz="1800" b="0" i="0" u="none" strike="noStrike" kern="1200" baseline="0" dirty="0">
                          <a:solidFill>
                            <a:schemeClr val="dk1"/>
                          </a:solidFill>
                          <a:latin typeface="+mn-lt"/>
                          <a:ea typeface="+mn-ea"/>
                          <a:cs typeface="+mn-cs"/>
                        </a:rPr>
                        <a:t>. .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bl>
          </a:graphicData>
        </a:graphic>
      </p:graphicFrame>
    </p:spTree>
    <p:extLst>
      <p:ext uri="{BB962C8B-B14F-4D97-AF65-F5344CB8AC3E}">
        <p14:creationId xmlns:p14="http://schemas.microsoft.com/office/powerpoint/2010/main" val="254076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176310324"/>
              </p:ext>
            </p:extLst>
          </p:nvPr>
        </p:nvGraphicFramePr>
        <p:xfrm>
          <a:off x="1110342" y="1984713"/>
          <a:ext cx="7865379" cy="402336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9-2-1e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Procedures for taking a free hit, center pass and putting</a:t>
                      </a:r>
                    </a:p>
                    <a:p>
                      <a:r>
                        <a:rPr lang="en-US" sz="1800" b="0" i="0" u="none" strike="noStrike" kern="1200" baseline="0" dirty="0">
                          <a:solidFill>
                            <a:schemeClr val="dk1"/>
                          </a:solidFill>
                          <a:latin typeface="+mn-lt"/>
                          <a:ea typeface="+mn-ea"/>
                          <a:cs typeface="+mn-cs"/>
                        </a:rPr>
                        <a:t>the ball back into play after it has been outside the field:</a:t>
                      </a:r>
                    </a:p>
                    <a:p>
                      <a:r>
                        <a:rPr lang="en-US" sz="1800" b="0" i="0" u="none" strike="noStrike" kern="1200" baseline="0" dirty="0">
                          <a:solidFill>
                            <a:schemeClr val="dk1"/>
                          </a:solidFill>
                          <a:latin typeface="+mn-lt"/>
                          <a:ea typeface="+mn-ea"/>
                          <a:cs typeface="+mn-cs"/>
                        </a:rPr>
                        <a:t>          e. The ball may be raised immediately using a push,</a:t>
                      </a:r>
                    </a:p>
                    <a:p>
                      <a:r>
                        <a:rPr lang="en-US" sz="1800" b="0" i="0" u="none" strike="noStrike" kern="1200" baseline="0" dirty="0">
                          <a:solidFill>
                            <a:schemeClr val="dk1"/>
                          </a:solidFill>
                          <a:latin typeface="+mn-lt"/>
                          <a:ea typeface="+mn-ea"/>
                          <a:cs typeface="+mn-cs"/>
                        </a:rPr>
                        <a:t>               flick or scoop action but may not be raised</a:t>
                      </a:r>
                    </a:p>
                    <a:p>
                      <a:r>
                        <a:rPr lang="en-US" sz="1800" b="0" i="0" u="none" strike="noStrike" kern="1200" baseline="0" dirty="0">
                          <a:solidFill>
                            <a:schemeClr val="dk1"/>
                          </a:solidFill>
                          <a:latin typeface="+mn-lt"/>
                          <a:ea typeface="+mn-ea"/>
                          <a:cs typeface="+mn-cs"/>
                        </a:rPr>
                        <a:t>               intentionally using a hit.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9-2-2</a:t>
                      </a:r>
                    </a:p>
                    <a:p>
                      <a:r>
                        <a:rPr lang="en-US" sz="1800" b="1" i="0" u="none" strike="noStrike" kern="1200" baseline="0" dirty="0">
                          <a:solidFill>
                            <a:schemeClr val="dk1"/>
                          </a:solidFill>
                          <a:latin typeface="+mn-lt"/>
                          <a:ea typeface="+mn-ea"/>
                          <a:cs typeface="+mn-cs"/>
                        </a:rPr>
                        <a:t>Penalties 3</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Opposing players shall not be within 5 yards of the spot</a:t>
                      </a:r>
                    </a:p>
                    <a:p>
                      <a:r>
                        <a:rPr lang="en-US" sz="1800" b="0" i="0" u="none" strike="noStrike" kern="1200" baseline="0" dirty="0">
                          <a:solidFill>
                            <a:schemeClr val="dk1"/>
                          </a:solidFill>
                          <a:latin typeface="+mn-lt"/>
                          <a:ea typeface="+mn-ea"/>
                          <a:cs typeface="+mn-cs"/>
                        </a:rPr>
                        <a:t>where the free hit is taken. Sufficient time shall be allowed</a:t>
                      </a:r>
                    </a:p>
                    <a:p>
                      <a:r>
                        <a:rPr lang="en-US" sz="1800" b="0" i="0" u="none" strike="noStrike" kern="1200" baseline="0" dirty="0">
                          <a:solidFill>
                            <a:schemeClr val="dk1"/>
                          </a:solidFill>
                          <a:latin typeface="+mn-lt"/>
                          <a:ea typeface="+mn-ea"/>
                          <a:cs typeface="+mn-cs"/>
                        </a:rPr>
                        <a:t>for players to leave this area. However, if an official</a:t>
                      </a:r>
                    </a:p>
                    <a:p>
                      <a:r>
                        <a:rPr lang="en-US" sz="1800" b="0" i="0" u="none" strike="noStrike" kern="1200" baseline="0" dirty="0">
                          <a:solidFill>
                            <a:schemeClr val="dk1"/>
                          </a:solidFill>
                          <a:latin typeface="+mn-lt"/>
                          <a:ea typeface="+mn-ea"/>
                          <a:cs typeface="+mn-cs"/>
                        </a:rPr>
                        <a:t>determines that an opposing player is standing within 5</a:t>
                      </a:r>
                    </a:p>
                    <a:p>
                      <a:r>
                        <a:rPr lang="en-US" sz="1800" b="0" i="0" u="none" strike="noStrike" kern="1200" baseline="0" dirty="0">
                          <a:solidFill>
                            <a:schemeClr val="dk1"/>
                          </a:solidFill>
                          <a:latin typeface="+mn-lt"/>
                          <a:ea typeface="+mn-ea"/>
                          <a:cs typeface="+mn-cs"/>
                        </a:rPr>
                        <a:t>yards to delay the free hit, she shall not stop the game.</a:t>
                      </a:r>
                    </a:p>
                    <a:p>
                      <a:r>
                        <a:rPr lang="en-US" sz="1800" b="0" i="0" u="none" strike="noStrike" kern="1200" baseline="0" dirty="0">
                          <a:solidFill>
                            <a:schemeClr val="dk1"/>
                          </a:solidFill>
                          <a:latin typeface="+mn-lt"/>
                          <a:ea typeface="+mn-ea"/>
                          <a:cs typeface="+mn-cs"/>
                        </a:rPr>
                        <a:t>PENALTIES:</a:t>
                      </a:r>
                    </a:p>
                    <a:p>
                      <a:r>
                        <a:rPr lang="en-US" sz="1800" b="0" i="0" u="none" strike="noStrike" kern="1200" baseline="0" dirty="0">
                          <a:solidFill>
                            <a:schemeClr val="dk1"/>
                          </a:solidFill>
                          <a:latin typeface="+mn-lt"/>
                          <a:ea typeface="+mn-ea"/>
                          <a:cs typeface="+mn-cs"/>
                        </a:rPr>
                        <a:t>          3. If any opposing player is within 5 yards of the ball</a:t>
                      </a:r>
                    </a:p>
                    <a:p>
                      <a:r>
                        <a:rPr lang="en-US" sz="1800" b="0" i="0" u="none" strike="noStrike" kern="1200" baseline="0" dirty="0">
                          <a:solidFill>
                            <a:schemeClr val="dk1"/>
                          </a:solidFill>
                          <a:latin typeface="+mn-lt"/>
                          <a:ea typeface="+mn-ea"/>
                          <a:cs typeface="+mn-cs"/>
                        </a:rPr>
                        <a:t>              at the time of the free hit, it may be retaken,</a:t>
                      </a:r>
                    </a:p>
                    <a:p>
                      <a:r>
                        <a:rPr lang="en-US" sz="1800" b="0" i="0" u="none" strike="noStrike" kern="1200" baseline="0" dirty="0">
                          <a:solidFill>
                            <a:schemeClr val="dk1"/>
                          </a:solidFill>
                          <a:latin typeface="+mn-lt"/>
                          <a:ea typeface="+mn-ea"/>
                          <a:cs typeface="+mn-cs"/>
                        </a:rPr>
                        <a:t>              upgraded or dealt with as misconduct.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bl>
          </a:graphicData>
        </a:graphic>
      </p:graphicFrame>
    </p:spTree>
    <p:extLst>
      <p:ext uri="{BB962C8B-B14F-4D97-AF65-F5344CB8AC3E}">
        <p14:creationId xmlns:p14="http://schemas.microsoft.com/office/powerpoint/2010/main" val="58440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1197026703"/>
              </p:ext>
            </p:extLst>
          </p:nvPr>
        </p:nvGraphicFramePr>
        <p:xfrm>
          <a:off x="1110342" y="1984713"/>
          <a:ext cx="7865379" cy="402336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9.1.2 SITUATION B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9.2.1 SITUATION A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9.2.1 SITUATION B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9.2.1 SITUATION E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9.2.3 SITUATION B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9.2.4 SITUATION A </a:t>
                      </a:r>
                      <a:r>
                        <a:rPr lang="en-US" sz="1800" b="0" i="0" u="none" strike="noStrike" kern="1200" baseline="0" dirty="0">
                          <a:solidFill>
                            <a:schemeClr val="dk1"/>
                          </a:solidFill>
                          <a:latin typeface="+mn-lt"/>
                          <a:ea typeface="+mn-ea"/>
                          <a:cs typeface="+mn-cs"/>
                        </a:rPr>
                        <a:t>. .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10-3-2</a:t>
                      </a:r>
                    </a:p>
                    <a:p>
                      <a:r>
                        <a:rPr lang="en-US" sz="1800" b="1" i="0" u="none" strike="noStrike" kern="1200" baseline="0" dirty="0">
                          <a:solidFill>
                            <a:schemeClr val="dk1"/>
                          </a:solidFill>
                          <a:latin typeface="+mn-lt"/>
                          <a:ea typeface="+mn-ea"/>
                          <a:cs typeface="+mn-cs"/>
                        </a:rPr>
                        <a:t>PENALTIES 9</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PENALTIES: Any player entering the circle before the ball</a:t>
                      </a:r>
                    </a:p>
                    <a:p>
                      <a:r>
                        <a:rPr lang="en-US" sz="1800" b="0" i="0" u="none" strike="noStrike" kern="1200" baseline="0" dirty="0">
                          <a:solidFill>
                            <a:schemeClr val="dk1"/>
                          </a:solidFill>
                          <a:latin typeface="+mn-lt"/>
                          <a:ea typeface="+mn-ea"/>
                          <a:cs typeface="+mn-cs"/>
                        </a:rPr>
                        <a:t>is struck shall be sent to the centerline.</a:t>
                      </a:r>
                    </a:p>
                    <a:p>
                      <a:r>
                        <a:rPr lang="en-US" sz="1800" b="0" i="0" u="none" strike="noStrike" kern="1200" baseline="0" dirty="0">
                          <a:solidFill>
                            <a:schemeClr val="dk1"/>
                          </a:solidFill>
                          <a:latin typeface="+mn-lt"/>
                          <a:ea typeface="+mn-ea"/>
                          <a:cs typeface="+mn-cs"/>
                        </a:rPr>
                        <a:t>          9. All the above penalties apply only for the original and</a:t>
                      </a:r>
                    </a:p>
                    <a:p>
                      <a:r>
                        <a:rPr lang="en-US" sz="1800" b="0" i="0" u="none" strike="noStrike" kern="1200" baseline="0" dirty="0">
                          <a:solidFill>
                            <a:schemeClr val="dk1"/>
                          </a:solidFill>
                          <a:latin typeface="+mn-lt"/>
                          <a:ea typeface="+mn-ea"/>
                          <a:cs typeface="+mn-cs"/>
                        </a:rPr>
                        <a:t>              retaken penalty corner; a subsequent penalty corner</a:t>
                      </a:r>
                    </a:p>
                    <a:p>
                      <a:r>
                        <a:rPr lang="en-US" sz="1800" b="0" i="0" u="none" strike="noStrike" kern="1200" baseline="0" dirty="0">
                          <a:solidFill>
                            <a:schemeClr val="dk1"/>
                          </a:solidFill>
                          <a:latin typeface="+mn-lt"/>
                          <a:ea typeface="+mn-ea"/>
                          <a:cs typeface="+mn-cs"/>
                        </a:rPr>
                        <a:t>              may be defended by not more than five players.</a:t>
                      </a:r>
                    </a:p>
                    <a:p>
                      <a:r>
                        <a:rPr lang="en-US" sz="1800" b="0" i="0" u="none" strike="noStrike" kern="1200" baseline="0" dirty="0">
                          <a:solidFill>
                            <a:schemeClr val="dk1"/>
                          </a:solidFill>
                          <a:latin typeface="+mn-lt"/>
                          <a:ea typeface="+mn-ea"/>
                          <a:cs typeface="+mn-cs"/>
                        </a:rPr>
                        <a:t>                   a. A penalty corner is considered as retaken until</a:t>
                      </a:r>
                    </a:p>
                    <a:p>
                      <a:r>
                        <a:rPr lang="en-US" sz="1800" b="0" i="0" u="none" strike="noStrike" kern="1200" baseline="0" dirty="0">
                          <a:solidFill>
                            <a:schemeClr val="dk1"/>
                          </a:solidFill>
                          <a:latin typeface="+mn-lt"/>
                          <a:ea typeface="+mn-ea"/>
                          <a:cs typeface="+mn-cs"/>
                        </a:rPr>
                        <a:t>                       any of the conditions of Rule 10-3-1a-g for its</a:t>
                      </a:r>
                    </a:p>
                    <a:p>
                      <a:r>
                        <a:rPr lang="en-US" sz="1800" b="0" i="0" u="none" strike="noStrike" kern="1200" baseline="0" dirty="0">
                          <a:solidFill>
                            <a:schemeClr val="dk1"/>
                          </a:solidFill>
                          <a:latin typeface="+mn-lt"/>
                          <a:ea typeface="+mn-ea"/>
                          <a:cs typeface="+mn-cs"/>
                        </a:rPr>
                        <a:t>                       completion are met.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579683"/>
                  </a:ext>
                </a:extLst>
              </a:tr>
            </a:tbl>
          </a:graphicData>
        </a:graphic>
      </p:graphicFrame>
    </p:spTree>
    <p:extLst>
      <p:ext uri="{BB962C8B-B14F-4D97-AF65-F5344CB8AC3E}">
        <p14:creationId xmlns:p14="http://schemas.microsoft.com/office/powerpoint/2010/main" val="1524443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973715303"/>
              </p:ext>
            </p:extLst>
          </p:nvPr>
        </p:nvGraphicFramePr>
        <p:xfrm>
          <a:off x="1110342" y="1984713"/>
          <a:ext cx="7865379" cy="338328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10.1.1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10.1.1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10.2.2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10.2.2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10.2.3 SITUATION E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10.2.3 SITUATION F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10.2.3 SITUATION G</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10.2.3 SITUATION H</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10.2.4 SITUATION </a:t>
                      </a:r>
                      <a:r>
                        <a:rPr lang="en-US" sz="1800" b="0" i="0" u="none" strike="noStrike" kern="1200" baseline="0" dirty="0">
                          <a:solidFill>
                            <a:schemeClr val="dk1"/>
                          </a:solidFill>
                          <a:latin typeface="+mn-lt"/>
                          <a:ea typeface="+mn-ea"/>
                          <a:cs typeface="+mn-cs"/>
                        </a:rPr>
                        <a:t>. . . . . . . . Delete</a:t>
                      </a:r>
                    </a:p>
                    <a:p>
                      <a:r>
                        <a:rPr lang="en-US" sz="1800" b="1" i="0" u="none" strike="noStrike" kern="1200" baseline="0" dirty="0">
                          <a:solidFill>
                            <a:schemeClr val="dk1"/>
                          </a:solidFill>
                          <a:latin typeface="+mn-lt"/>
                          <a:ea typeface="+mn-ea"/>
                          <a:cs typeface="+mn-cs"/>
                        </a:rPr>
                        <a:t>10.2.6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10.2.6 SITUATION B </a:t>
                      </a:r>
                      <a:r>
                        <a:rPr lang="en-US" sz="1800" b="0" i="0" u="none" strike="noStrike" kern="1200" baseline="0" dirty="0">
                          <a:solidFill>
                            <a:schemeClr val="dk1"/>
                          </a:solidFill>
                          <a:latin typeface="+mn-lt"/>
                          <a:ea typeface="+mn-ea"/>
                          <a:cs typeface="+mn-cs"/>
                        </a:rPr>
                        <a:t>.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bl>
          </a:graphicData>
        </a:graphic>
      </p:graphicFrame>
    </p:spTree>
    <p:extLst>
      <p:ext uri="{BB962C8B-B14F-4D97-AF65-F5344CB8AC3E}">
        <p14:creationId xmlns:p14="http://schemas.microsoft.com/office/powerpoint/2010/main" val="40720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1890214392"/>
              </p:ext>
            </p:extLst>
          </p:nvPr>
        </p:nvGraphicFramePr>
        <p:xfrm>
          <a:off x="1110342" y="1984713"/>
          <a:ext cx="7865379" cy="402336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10.2.7</a:t>
                      </a:r>
                    </a:p>
                    <a:p>
                      <a:r>
                        <a:rPr lang="en-US" sz="1800" b="1" i="0" u="none" strike="noStrike" kern="1200" baseline="0" dirty="0">
                          <a:solidFill>
                            <a:schemeClr val="dk1"/>
                          </a:solidFill>
                          <a:latin typeface="+mn-lt"/>
                          <a:ea typeface="+mn-ea"/>
                          <a:cs typeface="+mn-cs"/>
                        </a:rPr>
                        <a:t>SITUATION A</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On a penalty corner, the first shot on goal is made with</a:t>
                      </a:r>
                    </a:p>
                    <a:p>
                      <a:r>
                        <a:rPr lang="en-US" sz="1800" b="0" i="0" u="none" strike="noStrike" kern="1200" baseline="0" dirty="0">
                          <a:solidFill>
                            <a:schemeClr val="dk1"/>
                          </a:solidFill>
                          <a:latin typeface="+mn-lt"/>
                          <a:ea typeface="+mn-ea"/>
                          <a:cs typeface="+mn-cs"/>
                        </a:rPr>
                        <a:t>long sweeping motion and the ball enters the net just</a:t>
                      </a:r>
                    </a:p>
                    <a:p>
                      <a:r>
                        <a:rPr lang="en-US" sz="1800" b="0" i="0" u="none" strike="noStrike" kern="1200" baseline="0" dirty="0">
                          <a:solidFill>
                            <a:schemeClr val="dk1"/>
                          </a:solidFill>
                          <a:latin typeface="+mn-lt"/>
                          <a:ea typeface="+mn-ea"/>
                          <a:cs typeface="+mn-cs"/>
                        </a:rPr>
                        <a:t>below the crossbar. The official awards a goal. RULING:</a:t>
                      </a:r>
                    </a:p>
                    <a:p>
                      <a:r>
                        <a:rPr lang="en-US" sz="1800" b="0" i="0" u="none" strike="noStrike" kern="1200" baseline="0" dirty="0">
                          <a:solidFill>
                            <a:schemeClr val="dk1"/>
                          </a:solidFill>
                          <a:latin typeface="+mn-lt"/>
                          <a:ea typeface="+mn-ea"/>
                          <a:cs typeface="+mn-cs"/>
                        </a:rPr>
                        <a:t>Incorrect procedure. COMMENT: Hitting the ball involving</a:t>
                      </a:r>
                    </a:p>
                    <a:p>
                      <a:r>
                        <a:rPr lang="en-US" sz="1800" b="0" i="0" u="none" strike="noStrike" kern="1200" baseline="0" dirty="0">
                          <a:solidFill>
                            <a:schemeClr val="dk1"/>
                          </a:solidFill>
                          <a:latin typeface="+mn-lt"/>
                          <a:ea typeface="+mn-ea"/>
                          <a:cs typeface="+mn-cs"/>
                        </a:rPr>
                        <a:t>a long sweeping movement with the stick before making</a:t>
                      </a:r>
                    </a:p>
                    <a:p>
                      <a:r>
                        <a:rPr lang="en-US" sz="1800" b="0" i="0" u="none" strike="noStrike" kern="1200" baseline="0" dirty="0">
                          <a:solidFill>
                            <a:schemeClr val="dk1"/>
                          </a:solidFill>
                          <a:latin typeface="+mn-lt"/>
                          <a:ea typeface="+mn-ea"/>
                          <a:cs typeface="+mn-cs"/>
                        </a:rPr>
                        <a:t>contact with the ball is regarded as a hit, and, therefore,</a:t>
                      </a:r>
                    </a:p>
                    <a:p>
                      <a:r>
                        <a:rPr lang="en-US" sz="1800" b="0" i="0" u="none" strike="noStrike" kern="1200" baseline="0" dirty="0">
                          <a:solidFill>
                            <a:schemeClr val="dk1"/>
                          </a:solidFill>
                          <a:latin typeface="+mn-lt"/>
                          <a:ea typeface="+mn-ea"/>
                          <a:cs typeface="+mn-cs"/>
                        </a:rPr>
                        <a:t>the 18-inch rule applies.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r>
                        <a:rPr lang="en-US" sz="1800" b="1" i="0" u="none" strike="noStrike" kern="1200" baseline="0" dirty="0">
                          <a:solidFill>
                            <a:schemeClr val="dk1"/>
                          </a:solidFill>
                          <a:latin typeface="+mn-lt"/>
                          <a:ea typeface="+mn-ea"/>
                          <a:cs typeface="+mn-cs"/>
                        </a:rPr>
                        <a:t>10.2.7</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On a penalty corner to the purple team, on insertion the</a:t>
                      </a:r>
                    </a:p>
                    <a:p>
                      <a:r>
                        <a:rPr lang="en-US" sz="1800" b="0" i="0" u="none" strike="noStrike" kern="1200" baseline="0" dirty="0">
                          <a:solidFill>
                            <a:schemeClr val="dk1"/>
                          </a:solidFill>
                          <a:latin typeface="+mn-lt"/>
                          <a:ea typeface="+mn-ea"/>
                          <a:cs typeface="+mn-cs"/>
                        </a:rPr>
                        <a:t>ball travels 6 yards outside the circle, and is then moved</a:t>
                      </a:r>
                    </a:p>
                    <a:p>
                      <a:r>
                        <a:rPr lang="en-US" sz="1800" b="0" i="0" u="none" strike="noStrike" kern="1200" baseline="0" dirty="0">
                          <a:solidFill>
                            <a:schemeClr val="dk1"/>
                          </a:solidFill>
                          <a:latin typeface="+mn-lt"/>
                          <a:ea typeface="+mn-ea"/>
                          <a:cs typeface="+mn-cs"/>
                        </a:rPr>
                        <a:t>back inside the circle where a purple player hits it high</a:t>
                      </a:r>
                    </a:p>
                    <a:p>
                      <a:r>
                        <a:rPr lang="en-US" sz="1800" b="0" i="0" u="none" strike="noStrike" kern="1200" baseline="0" dirty="0">
                          <a:solidFill>
                            <a:schemeClr val="dk1"/>
                          </a:solidFill>
                          <a:latin typeface="+mn-lt"/>
                          <a:ea typeface="+mn-ea"/>
                          <a:cs typeface="+mn-cs"/>
                        </a:rPr>
                        <a:t>into the goal. The official awards a goal. RULING: Correct</a:t>
                      </a:r>
                    </a:p>
                    <a:p>
                      <a:r>
                        <a:rPr lang="en-US" sz="1800" b="0" i="0" u="none" strike="noStrike" kern="1200" baseline="0" dirty="0">
                          <a:solidFill>
                            <a:schemeClr val="dk1"/>
                          </a:solidFill>
                          <a:latin typeface="+mn-lt"/>
                          <a:ea typeface="+mn-ea"/>
                          <a:cs typeface="+mn-cs"/>
                        </a:rPr>
                        <a:t>procedure. COMMENT: Once the ball has traveled more</a:t>
                      </a:r>
                    </a:p>
                    <a:p>
                      <a:r>
                        <a:rPr lang="en-US" sz="1800" b="0" i="0" u="none" strike="noStrike" kern="1200" baseline="0" dirty="0">
                          <a:solidFill>
                            <a:schemeClr val="dk1"/>
                          </a:solidFill>
                          <a:latin typeface="+mn-lt"/>
                          <a:ea typeface="+mn-ea"/>
                          <a:cs typeface="+mn-cs"/>
                        </a:rPr>
                        <a:t>than 5 yards from the circle, penalty corner rules no</a:t>
                      </a:r>
                    </a:p>
                    <a:p>
                      <a:r>
                        <a:rPr lang="en-US" sz="1800" b="0" i="0" u="none" strike="noStrike" kern="1200" baseline="0" dirty="0">
                          <a:solidFill>
                            <a:schemeClr val="dk1"/>
                          </a:solidFill>
                          <a:latin typeface="+mn-lt"/>
                          <a:ea typeface="+mn-ea"/>
                          <a:cs typeface="+mn-cs"/>
                        </a:rPr>
                        <a:t>longer apply, and play is judged on danger.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113224"/>
                  </a:ext>
                </a:extLst>
              </a:tr>
            </a:tbl>
          </a:graphicData>
        </a:graphic>
      </p:graphicFrame>
    </p:spTree>
    <p:extLst>
      <p:ext uri="{BB962C8B-B14F-4D97-AF65-F5344CB8AC3E}">
        <p14:creationId xmlns:p14="http://schemas.microsoft.com/office/powerpoint/2010/main" val="1857216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925338619"/>
              </p:ext>
            </p:extLst>
          </p:nvPr>
        </p:nvGraphicFramePr>
        <p:xfrm>
          <a:off x="1110342" y="1984713"/>
          <a:ext cx="7865379" cy="429768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10.2.8</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On a penalty corner the ball is hit on goal and is on a</a:t>
                      </a:r>
                    </a:p>
                    <a:p>
                      <a:r>
                        <a:rPr lang="en-US" sz="1800" b="0" i="0" u="none" strike="noStrike" kern="1200" baseline="0" dirty="0">
                          <a:solidFill>
                            <a:schemeClr val="dk1"/>
                          </a:solidFill>
                          <a:latin typeface="+mn-lt"/>
                          <a:ea typeface="+mn-ea"/>
                          <a:cs typeface="+mn-cs"/>
                        </a:rPr>
                        <a:t>trajectory to cross the goal line below 18 inches high. A</a:t>
                      </a:r>
                    </a:p>
                    <a:p>
                      <a:r>
                        <a:rPr lang="en-US" sz="1800" b="0" i="0" u="none" strike="noStrike" kern="1200" baseline="0" dirty="0">
                          <a:solidFill>
                            <a:schemeClr val="dk1"/>
                          </a:solidFill>
                          <a:latin typeface="+mn-lt"/>
                          <a:ea typeface="+mn-ea"/>
                          <a:cs typeface="+mn-cs"/>
                        </a:rPr>
                        <a:t>defender attempts to play the ball and deflects it high into</a:t>
                      </a:r>
                    </a:p>
                    <a:p>
                      <a:r>
                        <a:rPr lang="en-US" sz="1800" b="0" i="0" u="none" strike="noStrike" kern="1200" baseline="0" dirty="0">
                          <a:solidFill>
                            <a:schemeClr val="dk1"/>
                          </a:solidFill>
                          <a:latin typeface="+mn-lt"/>
                          <a:ea typeface="+mn-ea"/>
                          <a:cs typeface="+mn-cs"/>
                        </a:rPr>
                        <a:t>goal just under the crossbar. RULING: Goal. COMMENT:</a:t>
                      </a:r>
                    </a:p>
                    <a:p>
                      <a:r>
                        <a:rPr lang="en-US" sz="1800" b="0" i="0" u="none" strike="noStrike" kern="1200" baseline="0" dirty="0">
                          <a:solidFill>
                            <a:schemeClr val="dk1"/>
                          </a:solidFill>
                          <a:latin typeface="+mn-lt"/>
                          <a:ea typeface="+mn-ea"/>
                          <a:cs typeface="+mn-cs"/>
                        </a:rPr>
                        <a:t>Legal. The shot on goal is judged on danger, not the 18-</a:t>
                      </a:r>
                    </a:p>
                    <a:p>
                      <a:r>
                        <a:rPr lang="en-US" sz="1800" b="0" i="0" u="none" strike="noStrike" kern="1200" baseline="0" dirty="0">
                          <a:solidFill>
                            <a:schemeClr val="dk1"/>
                          </a:solidFill>
                          <a:latin typeface="+mn-lt"/>
                          <a:ea typeface="+mn-ea"/>
                          <a:cs typeface="+mn-cs"/>
                        </a:rPr>
                        <a:t>inch rule.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235866"/>
                  </a:ext>
                </a:extLst>
              </a:tr>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10.3.1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10.3.1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10.3.1 SITUATION C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10.3.1 SITUATION D</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11.1.1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11.1.1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11.2.3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11.2.3 SITUATION C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11.2.5 SITUATION A </a:t>
                      </a:r>
                      <a:r>
                        <a:rPr lang="en-US" sz="1800" b="0" i="0" u="none" strike="noStrike" kern="1200" baseline="0" dirty="0">
                          <a:solidFill>
                            <a:schemeClr val="dk1"/>
                          </a:solidFill>
                          <a:latin typeface="+mn-lt"/>
                          <a:ea typeface="+mn-ea"/>
                          <a:cs typeface="+mn-cs"/>
                        </a:rPr>
                        <a:t>. .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113224"/>
                  </a:ext>
                </a:extLst>
              </a:tr>
            </a:tbl>
          </a:graphicData>
        </a:graphic>
      </p:graphicFrame>
    </p:spTree>
    <p:extLst>
      <p:ext uri="{BB962C8B-B14F-4D97-AF65-F5344CB8AC3E}">
        <p14:creationId xmlns:p14="http://schemas.microsoft.com/office/powerpoint/2010/main" val="1535772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455244052"/>
              </p:ext>
            </p:extLst>
          </p:nvPr>
        </p:nvGraphicFramePr>
        <p:xfrm>
          <a:off x="1110342" y="1984713"/>
          <a:ext cx="7865379" cy="393192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dk1"/>
                          </a:solidFill>
                          <a:latin typeface="+mn-lt"/>
                          <a:ea typeface="+mn-ea"/>
                          <a:cs typeface="+mn-cs"/>
                        </a:rPr>
                        <a:t>11.2.5 SITUATION B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11.2.5 SITUATION C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11.2.9 SITUATION A </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11.2.9 SITUATION D</a:t>
                      </a:r>
                      <a:r>
                        <a:rPr lang="en-US" sz="1800" b="0" i="0" u="none" strike="noStrike" kern="1200" baseline="0" dirty="0">
                          <a:solidFill>
                            <a:schemeClr val="dk1"/>
                          </a:solidFill>
                          <a:latin typeface="+mn-lt"/>
                          <a:ea typeface="+mn-ea"/>
                          <a:cs typeface="+mn-cs"/>
                        </a:rPr>
                        <a:t>. . . . . . . Delete</a:t>
                      </a:r>
                    </a:p>
                    <a:p>
                      <a:r>
                        <a:rPr lang="en-US" sz="1800" b="1" i="0" u="none" strike="noStrike" kern="1200" baseline="0" dirty="0">
                          <a:solidFill>
                            <a:schemeClr val="dk1"/>
                          </a:solidFill>
                          <a:latin typeface="+mn-lt"/>
                          <a:ea typeface="+mn-ea"/>
                          <a:cs typeface="+mn-cs"/>
                        </a:rPr>
                        <a:t>11.2.10 SITUATION B </a:t>
                      </a:r>
                      <a:r>
                        <a:rPr lang="en-US" sz="1800" b="0" i="0" u="none" strike="noStrike" kern="1200" baseline="0" dirty="0">
                          <a:solidFill>
                            <a:schemeClr val="dk1"/>
                          </a:solidFill>
                          <a:latin typeface="+mn-lt"/>
                          <a:ea typeface="+mn-ea"/>
                          <a:cs typeface="+mn-cs"/>
                        </a:rPr>
                        <a:t>. . . . . . 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113224"/>
                  </a:ext>
                </a:extLst>
              </a:tr>
              <a:tr h="399751">
                <a:tc>
                  <a:txBody>
                    <a:bodyPr/>
                    <a:lstStyle/>
                    <a:p>
                      <a:r>
                        <a:rPr lang="en-US" sz="1800" b="1" i="0" u="none" strike="noStrike" kern="1200" baseline="0" dirty="0">
                          <a:solidFill>
                            <a:schemeClr val="dk1"/>
                          </a:solidFill>
                          <a:latin typeface="+mn-lt"/>
                          <a:ea typeface="+mn-ea"/>
                          <a:cs typeface="+mn-cs"/>
                        </a:rPr>
                        <a:t>12-3-1 (new)</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SECTION 3- COACHES FIELD EQUIPMENT</a:t>
                      </a:r>
                    </a:p>
                    <a:p>
                      <a:r>
                        <a:rPr lang="en-US" sz="1800" b="0" i="0" u="none" strike="noStrike" kern="1200" baseline="0" dirty="0">
                          <a:solidFill>
                            <a:schemeClr val="dk1"/>
                          </a:solidFill>
                          <a:latin typeface="+mn-lt"/>
                          <a:ea typeface="+mn-ea"/>
                          <a:cs typeface="+mn-cs"/>
                        </a:rPr>
                        <a:t>          1. Use of video monitoring, replay equipment or</a:t>
                      </a:r>
                    </a:p>
                    <a:p>
                      <a:r>
                        <a:rPr lang="en-US" sz="1800" b="0" i="0" u="none" strike="noStrike" kern="1200" baseline="0" dirty="0">
                          <a:solidFill>
                            <a:schemeClr val="dk1"/>
                          </a:solidFill>
                          <a:latin typeface="+mn-lt"/>
                          <a:ea typeface="+mn-ea"/>
                          <a:cs typeface="+mn-cs"/>
                        </a:rPr>
                        <a:t>               personal wireless communication devices during</a:t>
                      </a:r>
                    </a:p>
                    <a:p>
                      <a:r>
                        <a:rPr lang="en-US" sz="1800" b="0" i="0" u="none" strike="noStrike" kern="1200" baseline="0" dirty="0">
                          <a:solidFill>
                            <a:schemeClr val="dk1"/>
                          </a:solidFill>
                          <a:latin typeface="+mn-lt"/>
                          <a:ea typeface="+mn-ea"/>
                          <a:cs typeface="+mn-cs"/>
                        </a:rPr>
                        <a:t>               the game by coaches is permitted outside the team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5494510"/>
                  </a:ext>
                </a:extLst>
              </a:tr>
              <a:tr h="399751">
                <a:tc>
                  <a:txBody>
                    <a:bodyPr/>
                    <a:lstStyle/>
                    <a:p>
                      <a:r>
                        <a:rPr lang="en-US" sz="1800" b="1" i="0" u="none" strike="noStrike" kern="1200" baseline="0" dirty="0">
                          <a:solidFill>
                            <a:schemeClr val="dk1"/>
                          </a:solidFill>
                          <a:latin typeface="+mn-lt"/>
                          <a:ea typeface="+mn-ea"/>
                          <a:cs typeface="+mn-cs"/>
                        </a:rPr>
                        <a:t>12.1.1</a:t>
                      </a:r>
                    </a:p>
                    <a:p>
                      <a:r>
                        <a:rPr lang="en-US" sz="1800" b="1" i="0" u="none" strike="noStrike" kern="1200" baseline="0" dirty="0">
                          <a:solidFill>
                            <a:schemeClr val="dk1"/>
                          </a:solidFill>
                          <a:latin typeface="+mn-lt"/>
                          <a:ea typeface="+mn-ea"/>
                          <a:cs typeface="+mn-cs"/>
                        </a:rPr>
                        <a:t>SITUATION A</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334012"/>
                  </a:ext>
                </a:extLst>
              </a:tr>
              <a:tr h="399751">
                <a:tc>
                  <a:txBody>
                    <a:bodyPr/>
                    <a:lstStyle/>
                    <a:p>
                      <a:r>
                        <a:rPr lang="en-US" sz="1800" b="1" i="0" u="none" strike="noStrike" kern="1200" baseline="0" dirty="0">
                          <a:solidFill>
                            <a:schemeClr val="dk1"/>
                          </a:solidFill>
                          <a:latin typeface="+mn-lt"/>
                          <a:ea typeface="+mn-ea"/>
                          <a:cs typeface="+mn-cs"/>
                        </a:rPr>
                        <a:t>12.1.1</a:t>
                      </a:r>
                    </a:p>
                    <a:p>
                      <a:r>
                        <a:rPr lang="en-US" sz="1800" b="1" i="0" u="none" strike="noStrike" kern="1200" baseline="0" dirty="0">
                          <a:solidFill>
                            <a:schemeClr val="dk1"/>
                          </a:solidFill>
                          <a:latin typeface="+mn-lt"/>
                          <a:ea typeface="+mn-ea"/>
                          <a:cs typeface="+mn-cs"/>
                        </a:rPr>
                        <a:t>SITUATION C</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8696596"/>
                  </a:ext>
                </a:extLst>
              </a:tr>
            </a:tbl>
          </a:graphicData>
        </a:graphic>
      </p:graphicFrame>
    </p:spTree>
    <p:extLst>
      <p:ext uri="{BB962C8B-B14F-4D97-AF65-F5344CB8AC3E}">
        <p14:creationId xmlns:p14="http://schemas.microsoft.com/office/powerpoint/2010/main" val="282890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p:cNvSpPr>
            <a:spLocks noGrp="1"/>
          </p:cNvSpPr>
          <p:nvPr>
            <p:ph sz="half" idx="1"/>
          </p:nvPr>
        </p:nvSpPr>
        <p:spPr>
          <a:xfrm>
            <a:off x="791142" y="1950044"/>
            <a:ext cx="7170010" cy="4525963"/>
          </a:xfrm>
        </p:spPr>
        <p:txBody>
          <a:bodyPr/>
          <a:lstStyle/>
          <a:p>
            <a:r>
              <a:rPr lang="en-US" dirty="0"/>
              <a:t>NFHS (located in Indianapolis, IN – Est. 1920):</a:t>
            </a:r>
          </a:p>
          <a:p>
            <a:pPr lvl="1"/>
            <a:r>
              <a:rPr lang="en-US" dirty="0"/>
              <a:t>National leadership organization for high school sports and fine arts activities;</a:t>
            </a:r>
          </a:p>
          <a:p>
            <a:pPr lvl="1"/>
            <a:r>
              <a:rPr lang="en-US" dirty="0"/>
              <a:t>National authority on interscholastic </a:t>
            </a:r>
            <a:br>
              <a:rPr lang="en-US" dirty="0"/>
            </a:br>
            <a:r>
              <a:rPr lang="en-US" dirty="0"/>
              <a:t>activity programs.</a:t>
            </a:r>
          </a:p>
          <a:p>
            <a:pPr lvl="1"/>
            <a:r>
              <a:rPr lang="en-US" dirty="0"/>
              <a:t>Conducts national meetings;</a:t>
            </a:r>
          </a:p>
          <a:p>
            <a:pPr lvl="1"/>
            <a:r>
              <a:rPr lang="en-US" dirty="0"/>
              <a:t>Sanctions interstate events;</a:t>
            </a:r>
          </a:p>
          <a:p>
            <a:pPr lvl="1"/>
            <a:r>
              <a:rPr lang="en-US" dirty="0"/>
              <a:t>Produces national publication for </a:t>
            </a:r>
            <a:br>
              <a:rPr lang="en-US" dirty="0"/>
            </a:br>
            <a:r>
              <a:rPr lang="en-US" dirty="0"/>
              <a:t>high school administrators;</a:t>
            </a:r>
          </a:p>
          <a:p>
            <a:pPr lvl="1"/>
            <a:r>
              <a:rPr lang="en-US" dirty="0"/>
              <a:t>National source for interscholastic coach </a:t>
            </a:r>
            <a:br>
              <a:rPr lang="en-US" dirty="0"/>
            </a:br>
            <a:r>
              <a:rPr lang="en-US" dirty="0"/>
              <a:t>training and national information center.</a:t>
            </a:r>
          </a:p>
          <a:p>
            <a:endParaRPr lang="en-US" dirty="0"/>
          </a:p>
          <a:p>
            <a:endParaRPr lang="en-US" dirty="0"/>
          </a:p>
        </p:txBody>
      </p:sp>
      <p:sp>
        <p:nvSpPr>
          <p:cNvPr id="8" name="Footer Placeholder 3"/>
          <p:cNvSpPr>
            <a:spLocks noGrp="1"/>
          </p:cNvSpPr>
          <p:nvPr>
            <p:ph type="ftr" sz="quarter" idx="11"/>
          </p:nvPr>
        </p:nvSpPr>
        <p:spPr/>
        <p:txBody>
          <a:bodyPr/>
          <a:lstStyle/>
          <a:p>
            <a:r>
              <a:rPr lang="en-US" dirty="0"/>
              <a:t>www.nfhs.org</a:t>
            </a:r>
          </a:p>
        </p:txBody>
      </p:sp>
      <p:pic>
        <p:nvPicPr>
          <p:cNvPr id="6" name="Picture 2" descr="C:\Users\ehopk\AppData\Local\Microsoft\Windows\Temporary Internet Files\Content.Outlook\F0IOZEZA\FH6-SC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463" y="2774859"/>
            <a:ext cx="2256722" cy="31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160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3645814240"/>
              </p:ext>
            </p:extLst>
          </p:nvPr>
        </p:nvGraphicFramePr>
        <p:xfrm>
          <a:off x="1110342" y="1932461"/>
          <a:ext cx="7865379" cy="4754880"/>
        </p:xfrm>
        <a:graphic>
          <a:graphicData uri="http://schemas.openxmlformats.org/drawingml/2006/table">
            <a:tbl>
              <a:tblPr>
                <a:tableStyleId>{073A0DAA-6AF3-43AB-8588-CEC1D06C72B9}</a:tableStyleId>
              </a:tblPr>
              <a:tblGrid>
                <a:gridCol w="1502227">
                  <a:extLst>
                    <a:ext uri="{9D8B030D-6E8A-4147-A177-3AD203B41FA5}">
                      <a16:colId xmlns:a16="http://schemas.microsoft.com/office/drawing/2014/main" val="153523233"/>
                    </a:ext>
                  </a:extLst>
                </a:gridCol>
                <a:gridCol w="6363152">
                  <a:extLst>
                    <a:ext uri="{9D8B030D-6E8A-4147-A177-3AD203B41FA5}">
                      <a16:colId xmlns:a16="http://schemas.microsoft.com/office/drawing/2014/main" val="3833095998"/>
                    </a:ext>
                  </a:extLst>
                </a:gridCol>
              </a:tblGrid>
              <a:tr h="399751">
                <a:tc>
                  <a:txBody>
                    <a:bodyPr/>
                    <a:lstStyle/>
                    <a:p>
                      <a:r>
                        <a:rPr lang="en-US" sz="1800" b="1" i="0" u="none" strike="noStrike" kern="1200" baseline="0" dirty="0">
                          <a:solidFill>
                            <a:schemeClr val="dk1"/>
                          </a:solidFill>
                          <a:latin typeface="+mn-lt"/>
                          <a:ea typeface="+mn-ea"/>
                          <a:cs typeface="+mn-cs"/>
                        </a:rPr>
                        <a:t>12.1.2</a:t>
                      </a:r>
                    </a:p>
                    <a:p>
                      <a:r>
                        <a:rPr lang="en-US" sz="1800" b="1" i="0" u="none" strike="noStrike" kern="1200" baseline="0" dirty="0">
                          <a:solidFill>
                            <a:schemeClr val="dk1"/>
                          </a:solidFill>
                          <a:latin typeface="+mn-lt"/>
                          <a:ea typeface="+mn-ea"/>
                          <a:cs typeface="+mn-cs"/>
                        </a:rPr>
                        <a:t>SITUATION A</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After receiving a yellow card, a coach continues to</a:t>
                      </a:r>
                    </a:p>
                    <a:p>
                      <a:r>
                        <a:rPr lang="en-US" sz="1800" b="0" i="0" u="none" strike="noStrike" kern="1200" baseline="0" dirty="0">
                          <a:solidFill>
                            <a:schemeClr val="dk1"/>
                          </a:solidFill>
                          <a:latin typeface="+mn-lt"/>
                          <a:ea typeface="+mn-ea"/>
                          <a:cs typeface="+mn-cs"/>
                        </a:rPr>
                        <a:t>comment on the officials’ calls. As the ball goes out of</a:t>
                      </a:r>
                    </a:p>
                    <a:p>
                      <a:r>
                        <a:rPr lang="en-US" sz="1800" b="0" i="0" u="none" strike="noStrike" kern="1200" baseline="0" dirty="0">
                          <a:solidFill>
                            <a:schemeClr val="dk1"/>
                          </a:solidFill>
                          <a:latin typeface="+mn-lt"/>
                          <a:ea typeface="+mn-ea"/>
                          <a:cs typeface="+mn-cs"/>
                        </a:rPr>
                        <a:t>bounds the official calls time-out and issues a red card to</a:t>
                      </a:r>
                    </a:p>
                    <a:p>
                      <a:r>
                        <a:rPr lang="en-US" sz="1800" b="0" i="0" u="none" strike="noStrike" kern="1200" baseline="0" dirty="0">
                          <a:solidFill>
                            <a:schemeClr val="dk1"/>
                          </a:solidFill>
                          <a:latin typeface="+mn-lt"/>
                          <a:ea typeface="+mn-ea"/>
                          <a:cs typeface="+mn-cs"/>
                        </a:rPr>
                        <a:t>the coach and removes her from the field. RULING:</a:t>
                      </a:r>
                    </a:p>
                    <a:p>
                      <a:r>
                        <a:rPr lang="en-US" sz="1800" b="0" i="0" u="none" strike="noStrike" kern="1200" baseline="0" dirty="0">
                          <a:solidFill>
                            <a:schemeClr val="dk1"/>
                          </a:solidFill>
                          <a:latin typeface="+mn-lt"/>
                          <a:ea typeface="+mn-ea"/>
                          <a:cs typeface="+mn-cs"/>
                        </a:rPr>
                        <a:t>Correct procedure. COMMENT: In addition, if there is no</a:t>
                      </a:r>
                    </a:p>
                    <a:p>
                      <a:r>
                        <a:rPr lang="en-US" sz="1800" b="0" i="0" u="none" strike="noStrike" kern="1200" baseline="0" dirty="0">
                          <a:solidFill>
                            <a:schemeClr val="dk1"/>
                          </a:solidFill>
                          <a:latin typeface="+mn-lt"/>
                          <a:ea typeface="+mn-ea"/>
                          <a:cs typeface="+mn-cs"/>
                        </a:rPr>
                        <a:t>other authorized school personnel available to supervise</a:t>
                      </a:r>
                    </a:p>
                    <a:p>
                      <a:r>
                        <a:rPr lang="en-US" sz="1800" b="0" i="0" u="none" strike="noStrike" kern="1200" baseline="0" dirty="0">
                          <a:solidFill>
                            <a:schemeClr val="dk1"/>
                          </a:solidFill>
                          <a:latin typeface="+mn-lt"/>
                          <a:ea typeface="+mn-ea"/>
                          <a:cs typeface="+mn-cs"/>
                        </a:rPr>
                        <a:t>the team, the team would forfeit the game.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113224"/>
                  </a:ext>
                </a:extLst>
              </a:tr>
              <a:tr h="399751">
                <a:tc>
                  <a:txBody>
                    <a:bodyPr/>
                    <a:lstStyle/>
                    <a:p>
                      <a:r>
                        <a:rPr lang="en-US" sz="1800" b="1" i="0" u="none" strike="noStrike" kern="1200" baseline="0" dirty="0">
                          <a:solidFill>
                            <a:schemeClr val="dk1"/>
                          </a:solidFill>
                          <a:latin typeface="+mn-lt"/>
                          <a:ea typeface="+mn-ea"/>
                          <a:cs typeface="+mn-cs"/>
                        </a:rPr>
                        <a:t>12.1.2</a:t>
                      </a:r>
                    </a:p>
                    <a:p>
                      <a:r>
                        <a:rPr lang="en-US" sz="1800" b="1" i="0" u="none" strike="noStrike" kern="1200" baseline="0" dirty="0">
                          <a:solidFill>
                            <a:schemeClr val="dk1"/>
                          </a:solidFill>
                          <a:latin typeface="+mn-lt"/>
                          <a:ea typeface="+mn-ea"/>
                          <a:cs typeface="+mn-cs"/>
                        </a:rPr>
                        <a:t>SITUATION B</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5494510"/>
                  </a:ext>
                </a:extLst>
              </a:tr>
              <a:tr h="399751">
                <a:tc>
                  <a:txBody>
                    <a:bodyPr/>
                    <a:lstStyle/>
                    <a:p>
                      <a:r>
                        <a:rPr lang="en-US" sz="1800" b="1" i="0" u="none" strike="noStrike" kern="1200" baseline="0" dirty="0">
                          <a:solidFill>
                            <a:schemeClr val="dk1"/>
                          </a:solidFill>
                          <a:latin typeface="+mn-lt"/>
                          <a:ea typeface="+mn-ea"/>
                          <a:cs typeface="+mn-cs"/>
                        </a:rPr>
                        <a:t>12.1.2</a:t>
                      </a:r>
                    </a:p>
                    <a:p>
                      <a:r>
                        <a:rPr lang="en-US" sz="1800" b="1" i="0" u="none" strike="noStrike" kern="1200" baseline="0" dirty="0">
                          <a:solidFill>
                            <a:schemeClr val="dk1"/>
                          </a:solidFill>
                          <a:latin typeface="+mn-lt"/>
                          <a:ea typeface="+mn-ea"/>
                          <a:cs typeface="+mn-cs"/>
                        </a:rPr>
                        <a:t>SITUATION D</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Delete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334012"/>
                  </a:ext>
                </a:extLst>
              </a:tr>
              <a:tr h="399751">
                <a:tc>
                  <a:txBody>
                    <a:bodyPr/>
                    <a:lstStyle/>
                    <a:p>
                      <a:r>
                        <a:rPr lang="en-US" sz="1800" b="1" i="0" u="none" strike="noStrike" kern="1200" baseline="0" dirty="0">
                          <a:solidFill>
                            <a:schemeClr val="dk1"/>
                          </a:solidFill>
                          <a:latin typeface="+mn-lt"/>
                          <a:ea typeface="+mn-ea"/>
                          <a:cs typeface="+mn-cs"/>
                        </a:rPr>
                        <a:t>Officials Guide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VI. PUTTING THE BALL IN PLAY</a:t>
                      </a:r>
                    </a:p>
                    <a:p>
                      <a:r>
                        <a:rPr lang="en-US" sz="1800" b="0" i="0" u="none" strike="noStrike" kern="1200" baseline="0" dirty="0">
                          <a:solidFill>
                            <a:schemeClr val="dk1"/>
                          </a:solidFill>
                          <a:latin typeface="+mn-lt"/>
                          <a:ea typeface="+mn-ea"/>
                          <a:cs typeface="+mn-cs"/>
                        </a:rPr>
                        <a:t>          A. General Information</a:t>
                      </a:r>
                    </a:p>
                    <a:p>
                      <a:r>
                        <a:rPr lang="en-US" sz="1800" b="0" i="0" u="none" strike="noStrike" kern="1200" baseline="0" dirty="0">
                          <a:solidFill>
                            <a:schemeClr val="dk1"/>
                          </a:solidFill>
                          <a:latin typeface="+mn-lt"/>
                          <a:ea typeface="+mn-ea"/>
                          <a:cs typeface="+mn-cs"/>
                        </a:rPr>
                        <a:t>               6. Fouls on restarts of play:</a:t>
                      </a:r>
                    </a:p>
                    <a:p>
                      <a:r>
                        <a:rPr lang="en-US" sz="1800" b="0" i="0" u="none" strike="noStrike" kern="1200" baseline="0" dirty="0">
                          <a:solidFill>
                            <a:schemeClr val="dk1"/>
                          </a:solidFill>
                          <a:latin typeface="+mn-lt"/>
                          <a:ea typeface="+mn-ea"/>
                          <a:cs typeface="+mn-cs"/>
                        </a:rPr>
                        <a:t>                    c. Delaying fouls before the execution of a free hit or                                                                                                                                                                  16-yard hit may be retaken, upgraded or dealt with as misconduct.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8696596"/>
                  </a:ext>
                </a:extLst>
              </a:tr>
            </a:tbl>
          </a:graphicData>
        </a:graphic>
      </p:graphicFrame>
    </p:spTree>
    <p:extLst>
      <p:ext uri="{BB962C8B-B14F-4D97-AF65-F5344CB8AC3E}">
        <p14:creationId xmlns:p14="http://schemas.microsoft.com/office/powerpoint/2010/main" val="75116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229844231"/>
              </p:ext>
            </p:extLst>
          </p:nvPr>
        </p:nvGraphicFramePr>
        <p:xfrm>
          <a:off x="1110342" y="1893272"/>
          <a:ext cx="8033657" cy="4328160"/>
        </p:xfrm>
        <a:graphic>
          <a:graphicData uri="http://schemas.openxmlformats.org/drawingml/2006/table">
            <a:tbl>
              <a:tblPr>
                <a:tableStyleId>{073A0DAA-6AF3-43AB-8588-CEC1D06C72B9}</a:tableStyleId>
              </a:tblPr>
              <a:tblGrid>
                <a:gridCol w="1672047">
                  <a:extLst>
                    <a:ext uri="{9D8B030D-6E8A-4147-A177-3AD203B41FA5}">
                      <a16:colId xmlns:a16="http://schemas.microsoft.com/office/drawing/2014/main" val="153523233"/>
                    </a:ext>
                  </a:extLst>
                </a:gridCol>
                <a:gridCol w="6361610">
                  <a:extLst>
                    <a:ext uri="{9D8B030D-6E8A-4147-A177-3AD203B41FA5}">
                      <a16:colId xmlns:a16="http://schemas.microsoft.com/office/drawing/2014/main" val="3833095998"/>
                    </a:ext>
                  </a:extLst>
                </a:gridCol>
              </a:tblGrid>
              <a:tr h="399751">
                <a:tc>
                  <a:txBody>
                    <a:bodyPr/>
                    <a:lstStyle/>
                    <a:p>
                      <a:r>
                        <a:rPr lang="en-US" sz="1600" b="1" i="0" u="none" strike="noStrike" kern="1200" baseline="0" dirty="0">
                          <a:solidFill>
                            <a:schemeClr val="dk1"/>
                          </a:solidFill>
                          <a:latin typeface="+mn-lt"/>
                          <a:ea typeface="+mn-ea"/>
                          <a:cs typeface="+mn-cs"/>
                        </a:rPr>
                        <a:t>Officials Guide</a:t>
                      </a:r>
                      <a:endParaRPr 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u="none" strike="noStrike" kern="1200" baseline="0" dirty="0">
                          <a:solidFill>
                            <a:schemeClr val="dk1"/>
                          </a:solidFill>
                          <a:latin typeface="+mn-lt"/>
                          <a:ea typeface="+mn-ea"/>
                          <a:cs typeface="+mn-cs"/>
                        </a:rPr>
                        <a:t>VI. PUTTING THE BALL IN PLAY</a:t>
                      </a:r>
                    </a:p>
                    <a:p>
                      <a:r>
                        <a:rPr lang="en-US" sz="1600" b="0" i="0" u="none" strike="noStrike" kern="1200" baseline="0" dirty="0">
                          <a:solidFill>
                            <a:schemeClr val="dk1"/>
                          </a:solidFill>
                          <a:latin typeface="+mn-lt"/>
                          <a:ea typeface="+mn-ea"/>
                          <a:cs typeface="+mn-cs"/>
                        </a:rPr>
                        <a:t>          C. Out of Bounds</a:t>
                      </a:r>
                    </a:p>
                    <a:p>
                      <a:r>
                        <a:rPr lang="en-US" sz="1600" b="0" i="0" u="none" strike="noStrike" kern="1200" baseline="0" dirty="0">
                          <a:solidFill>
                            <a:schemeClr val="dk1"/>
                          </a:solidFill>
                          <a:latin typeface="+mn-lt"/>
                          <a:ea typeface="+mn-ea"/>
                          <a:cs typeface="+mn-cs"/>
                        </a:rPr>
                        <a:t>               2. 25-yard Free Hit: When the ball leaves the field on the   far side of the goal, the lead official should be aware of help being offered by the trail official.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7523904"/>
                  </a:ext>
                </a:extLst>
              </a:tr>
              <a:tr h="399751">
                <a:tc>
                  <a:txBody>
                    <a:bodyPr/>
                    <a:lstStyle/>
                    <a:p>
                      <a:r>
                        <a:rPr lang="en-US" sz="1600" b="1" i="0" u="none" strike="noStrike" kern="1200" baseline="0" dirty="0">
                          <a:solidFill>
                            <a:schemeClr val="dk1"/>
                          </a:solidFill>
                          <a:latin typeface="+mn-lt"/>
                          <a:ea typeface="+mn-ea"/>
                          <a:cs typeface="+mn-cs"/>
                        </a:rPr>
                        <a:t>Officials Guide</a:t>
                      </a:r>
                      <a:endParaRPr 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u="none" strike="noStrike" kern="1200" baseline="0" dirty="0">
                          <a:solidFill>
                            <a:schemeClr val="dk1"/>
                          </a:solidFill>
                          <a:latin typeface="+mn-lt"/>
                          <a:ea typeface="+mn-ea"/>
                          <a:cs typeface="+mn-cs"/>
                        </a:rPr>
                        <a:t>VIII. FOULS</a:t>
                      </a:r>
                    </a:p>
                    <a:p>
                      <a:r>
                        <a:rPr lang="en-US" sz="1600" b="0" i="0" u="none" strike="noStrike" kern="1200" baseline="0" dirty="0">
                          <a:solidFill>
                            <a:schemeClr val="dk1"/>
                          </a:solidFill>
                          <a:latin typeface="+mn-lt"/>
                          <a:ea typeface="+mn-ea"/>
                          <a:cs typeface="+mn-cs"/>
                        </a:rPr>
                        <a:t>          F. Delay of Game</a:t>
                      </a:r>
                    </a:p>
                    <a:p>
                      <a:r>
                        <a:rPr lang="en-US" sz="1600" b="0" i="0" u="none" strike="noStrike" kern="1200" baseline="0" dirty="0">
                          <a:solidFill>
                            <a:schemeClr val="dk1"/>
                          </a:solidFill>
                          <a:latin typeface="+mn-lt"/>
                          <a:ea typeface="+mn-ea"/>
                          <a:cs typeface="+mn-cs"/>
                        </a:rPr>
                        <a:t>               1. Examples of delay:</a:t>
                      </a:r>
                    </a:p>
                    <a:p>
                      <a:r>
                        <a:rPr lang="en-US" sz="1600" b="0" i="0" u="none" strike="noStrike" kern="1200" baseline="0" dirty="0">
                          <a:solidFill>
                            <a:schemeClr val="dk1"/>
                          </a:solidFill>
                          <a:latin typeface="+mn-lt"/>
                          <a:ea typeface="+mn-ea"/>
                          <a:cs typeface="+mn-cs"/>
                        </a:rPr>
                        <a:t>                    a. Hitting the ball away after the whistle;</a:t>
                      </a:r>
                    </a:p>
                    <a:p>
                      <a:r>
                        <a:rPr lang="en-US" sz="1600" b="0" i="0" u="none" strike="noStrike" kern="1200" baseline="0" dirty="0">
                          <a:solidFill>
                            <a:schemeClr val="dk1"/>
                          </a:solidFill>
                          <a:latin typeface="+mn-lt"/>
                          <a:ea typeface="+mn-ea"/>
                          <a:cs typeface="+mn-cs"/>
                        </a:rPr>
                        <a:t>                    b. Not moving 5 yards away;</a:t>
                      </a:r>
                    </a:p>
                    <a:p>
                      <a:r>
                        <a:rPr lang="en-US" sz="1600" b="0" i="0" u="none" strike="noStrike" kern="1200" baseline="0" dirty="0">
                          <a:solidFill>
                            <a:schemeClr val="dk1"/>
                          </a:solidFill>
                          <a:latin typeface="+mn-lt"/>
                          <a:ea typeface="+mn-ea"/>
                          <a:cs typeface="+mn-cs"/>
                        </a:rPr>
                        <a:t>                    c. Placing a stick in front of the ball;</a:t>
                      </a:r>
                    </a:p>
                    <a:p>
                      <a:r>
                        <a:rPr lang="en-US" sz="1600" b="0" i="0" u="none" strike="noStrike" kern="1200" baseline="0" dirty="0">
                          <a:solidFill>
                            <a:schemeClr val="dk1"/>
                          </a:solidFill>
                          <a:latin typeface="+mn-lt"/>
                          <a:ea typeface="+mn-ea"/>
                          <a:cs typeface="+mn-cs"/>
                        </a:rPr>
                        <a:t>                    d. Running in front of the ball while recovering to a                      defensive position;</a:t>
                      </a:r>
                    </a:p>
                    <a:p>
                      <a:r>
                        <a:rPr lang="en-US" sz="1600" b="0" i="0" u="none" strike="noStrike" kern="1200" baseline="0" dirty="0">
                          <a:solidFill>
                            <a:schemeClr val="dk1"/>
                          </a:solidFill>
                          <a:latin typeface="+mn-lt"/>
                          <a:ea typeface="+mn-ea"/>
                          <a:cs typeface="+mn-cs"/>
                        </a:rPr>
                        <a:t>                    e. Defending team continues to deliberately cause the ball to go over the end line.</a:t>
                      </a:r>
                    </a:p>
                    <a:p>
                      <a:r>
                        <a:rPr lang="en-US" sz="1600" b="0" i="0" u="none" strike="noStrike" kern="1200" baseline="0" dirty="0">
                          <a:solidFill>
                            <a:schemeClr val="dk1"/>
                          </a:solidFill>
                          <a:latin typeface="+mn-lt"/>
                          <a:ea typeface="+mn-ea"/>
                          <a:cs typeface="+mn-cs"/>
                        </a:rPr>
                        <a:t>               2. Repeated delays are misconduct and the appropriate card should be issued.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1370161"/>
                  </a:ext>
                </a:extLst>
              </a:tr>
            </a:tbl>
          </a:graphicData>
        </a:graphic>
      </p:graphicFrame>
    </p:spTree>
    <p:extLst>
      <p:ext uri="{BB962C8B-B14F-4D97-AF65-F5344CB8AC3E}">
        <p14:creationId xmlns:p14="http://schemas.microsoft.com/office/powerpoint/2010/main" val="3255721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 field hockey </a:t>
            </a:r>
            <a:br>
              <a:rPr lang="en-US" dirty="0"/>
            </a:br>
            <a:r>
              <a:rPr lang="en-US" dirty="0"/>
              <a:t>editorial changes</a:t>
            </a:r>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7" name="Table 6"/>
          <p:cNvGraphicFramePr>
            <a:graphicFrameLocks noGrp="1"/>
          </p:cNvGraphicFramePr>
          <p:nvPr>
            <p:extLst>
              <p:ext uri="{D42A27DB-BD31-4B8C-83A1-F6EECF244321}">
                <p14:modId xmlns:p14="http://schemas.microsoft.com/office/powerpoint/2010/main" val="2018690804"/>
              </p:ext>
            </p:extLst>
          </p:nvPr>
        </p:nvGraphicFramePr>
        <p:xfrm>
          <a:off x="1110342" y="1932461"/>
          <a:ext cx="8033657" cy="4468831"/>
        </p:xfrm>
        <a:graphic>
          <a:graphicData uri="http://schemas.openxmlformats.org/drawingml/2006/table">
            <a:tbl>
              <a:tblPr>
                <a:tableStyleId>{073A0DAA-6AF3-43AB-8588-CEC1D06C72B9}</a:tableStyleId>
              </a:tblPr>
              <a:tblGrid>
                <a:gridCol w="1672047">
                  <a:extLst>
                    <a:ext uri="{9D8B030D-6E8A-4147-A177-3AD203B41FA5}">
                      <a16:colId xmlns:a16="http://schemas.microsoft.com/office/drawing/2014/main" val="153523233"/>
                    </a:ext>
                  </a:extLst>
                </a:gridCol>
                <a:gridCol w="6361610">
                  <a:extLst>
                    <a:ext uri="{9D8B030D-6E8A-4147-A177-3AD203B41FA5}">
                      <a16:colId xmlns:a16="http://schemas.microsoft.com/office/drawing/2014/main" val="3833095998"/>
                    </a:ext>
                  </a:extLst>
                </a:gridCol>
              </a:tblGrid>
              <a:tr h="399751">
                <a:tc>
                  <a:txBody>
                    <a:bodyPr/>
                    <a:lstStyle/>
                    <a:p>
                      <a:r>
                        <a:rPr lang="en-US" sz="1500" b="1" i="0" u="none" strike="noStrike" kern="1200" baseline="0" dirty="0">
                          <a:solidFill>
                            <a:schemeClr val="dk1"/>
                          </a:solidFill>
                          <a:latin typeface="+mn-lt"/>
                          <a:ea typeface="+mn-ea"/>
                          <a:cs typeface="+mn-cs"/>
                        </a:rPr>
                        <a:t>Diagrams</a:t>
                      </a:r>
                    </a:p>
                    <a:p>
                      <a:r>
                        <a:rPr lang="en-US" sz="1500" b="1" i="0" u="none" strike="noStrike" kern="1200" baseline="0" dirty="0">
                          <a:solidFill>
                            <a:schemeClr val="dk1"/>
                          </a:solidFill>
                          <a:latin typeface="+mn-lt"/>
                          <a:ea typeface="+mn-ea"/>
                          <a:cs typeface="+mn-cs"/>
                        </a:rPr>
                        <a:t>H, I, J, K</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Penalty Corner Diagrams H, I and J relocated to follow</a:t>
                      </a:r>
                    </a:p>
                    <a:p>
                      <a:r>
                        <a:rPr lang="en-US" sz="1500" b="0" i="0" u="none" strike="noStrike" kern="1200" baseline="0" dirty="0">
                          <a:solidFill>
                            <a:schemeClr val="dk1"/>
                          </a:solidFill>
                          <a:latin typeface="+mn-lt"/>
                          <a:ea typeface="+mn-ea"/>
                          <a:cs typeface="+mn-cs"/>
                        </a:rPr>
                        <a:t>SECTION 9-Penalty Corners. Diagram K goes after</a:t>
                      </a:r>
                    </a:p>
                    <a:p>
                      <a:r>
                        <a:rPr lang="en-US" sz="1500" b="0" i="0" u="none" strike="noStrike" kern="1200" baseline="0" dirty="0">
                          <a:solidFill>
                            <a:schemeClr val="dk1"/>
                          </a:solidFill>
                          <a:latin typeface="+mn-lt"/>
                          <a:ea typeface="+mn-ea"/>
                          <a:cs typeface="+mn-cs"/>
                        </a:rPr>
                        <a:t>Penalty Stroke.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8696596"/>
                  </a:ext>
                </a:extLst>
              </a:tr>
              <a:tr h="399751">
                <a:tc>
                  <a:txBody>
                    <a:bodyPr/>
                    <a:lstStyle/>
                    <a:p>
                      <a:r>
                        <a:rPr lang="en-US" sz="1500" b="1" i="0" u="none" strike="noStrike" kern="1200" baseline="0" dirty="0">
                          <a:solidFill>
                            <a:schemeClr val="dk1"/>
                          </a:solidFill>
                          <a:latin typeface="+mn-lt"/>
                          <a:ea typeface="+mn-ea"/>
                          <a:cs typeface="+mn-cs"/>
                        </a:rPr>
                        <a:t>Official Field</a:t>
                      </a:r>
                    </a:p>
                    <a:p>
                      <a:r>
                        <a:rPr lang="en-US" sz="1500" b="1" i="0" u="none" strike="noStrike" kern="1200" baseline="0" dirty="0">
                          <a:solidFill>
                            <a:schemeClr val="dk1"/>
                          </a:solidFill>
                          <a:latin typeface="+mn-lt"/>
                          <a:ea typeface="+mn-ea"/>
                          <a:cs typeface="+mn-cs"/>
                        </a:rPr>
                        <a:t>Hockey 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Long Hit signal (#3) is eliminated.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7523904"/>
                  </a:ext>
                </a:extLst>
              </a:tr>
              <a:tr h="399751">
                <a:tc>
                  <a:txBody>
                    <a:bodyPr/>
                    <a:lstStyle/>
                    <a:p>
                      <a:r>
                        <a:rPr lang="en-US" sz="1500" b="1" i="0" u="none" strike="noStrike" kern="1200" baseline="0" dirty="0">
                          <a:solidFill>
                            <a:schemeClr val="dk1"/>
                          </a:solidFill>
                          <a:latin typeface="+mn-lt"/>
                          <a:ea typeface="+mn-ea"/>
                          <a:cs typeface="+mn-cs"/>
                        </a:rPr>
                        <a:t>Official Field</a:t>
                      </a:r>
                    </a:p>
                    <a:p>
                      <a:r>
                        <a:rPr lang="en-US" sz="1500" b="1" i="0" u="none" strike="noStrike" kern="1200" baseline="0" dirty="0">
                          <a:solidFill>
                            <a:schemeClr val="dk1"/>
                          </a:solidFill>
                          <a:latin typeface="+mn-lt"/>
                          <a:ea typeface="+mn-ea"/>
                          <a:cs typeface="+mn-cs"/>
                        </a:rPr>
                        <a:t>Hockey 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“and 25-Yard Free Hit” has been added under Free Hit</a:t>
                      </a:r>
                    </a:p>
                    <a:p>
                      <a:r>
                        <a:rPr lang="en-US" sz="1500" b="0" i="0" u="none" strike="noStrike" kern="1200" baseline="0" dirty="0">
                          <a:solidFill>
                            <a:schemeClr val="dk1"/>
                          </a:solidFill>
                          <a:latin typeface="+mn-lt"/>
                          <a:ea typeface="+mn-ea"/>
                          <a:cs typeface="+mn-cs"/>
                        </a:rPr>
                        <a:t>signal.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7422098"/>
                  </a:ext>
                </a:extLst>
              </a:tr>
              <a:tr h="399751">
                <a:tc>
                  <a:txBody>
                    <a:bodyPr/>
                    <a:lstStyle/>
                    <a:p>
                      <a:r>
                        <a:rPr lang="en-US" sz="1500" b="1" i="0" u="none" strike="noStrike" kern="1200" baseline="0" dirty="0">
                          <a:solidFill>
                            <a:schemeClr val="dk1"/>
                          </a:solidFill>
                          <a:latin typeface="+mn-lt"/>
                          <a:ea typeface="+mn-ea"/>
                          <a:cs typeface="+mn-cs"/>
                        </a:rPr>
                        <a:t>Official Field</a:t>
                      </a:r>
                    </a:p>
                    <a:p>
                      <a:r>
                        <a:rPr lang="en-US" sz="1500" b="1" i="0" u="none" strike="noStrike" kern="1200" baseline="0" dirty="0">
                          <a:solidFill>
                            <a:schemeClr val="dk1"/>
                          </a:solidFill>
                          <a:latin typeface="+mn-lt"/>
                          <a:ea typeface="+mn-ea"/>
                          <a:cs typeface="+mn-cs"/>
                        </a:rPr>
                        <a:t>Hockey 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“Add Ten” signal (#7) is eliminated.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8342022"/>
                  </a:ext>
                </a:extLst>
              </a:tr>
              <a:tr h="399751">
                <a:tc>
                  <a:txBody>
                    <a:bodyPr/>
                    <a:lstStyle/>
                    <a:p>
                      <a:r>
                        <a:rPr lang="en-US" sz="1500" b="1" i="0" u="none" strike="noStrike" kern="1200" baseline="0" dirty="0">
                          <a:solidFill>
                            <a:schemeClr val="dk1"/>
                          </a:solidFill>
                          <a:latin typeface="+mn-lt"/>
                          <a:ea typeface="+mn-ea"/>
                          <a:cs typeface="+mn-cs"/>
                        </a:rPr>
                        <a:t>Description of</a:t>
                      </a:r>
                    </a:p>
                    <a:p>
                      <a:r>
                        <a:rPr lang="en-US" sz="1500" b="1" i="0" u="none" strike="noStrike" kern="1200" baseline="0" dirty="0">
                          <a:solidFill>
                            <a:schemeClr val="dk1"/>
                          </a:solidFill>
                          <a:latin typeface="+mn-lt"/>
                          <a:ea typeface="+mn-ea"/>
                          <a:cs typeface="+mn-cs"/>
                        </a:rPr>
                        <a:t>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“and 25-Yard Free Hit” has been added after “Free Hit”</a:t>
                      </a:r>
                    </a:p>
                    <a:p>
                      <a:r>
                        <a:rPr lang="en-US" sz="1500" b="0" i="0" u="none" strike="noStrike" kern="1200" baseline="0" dirty="0">
                          <a:solidFill>
                            <a:schemeClr val="dk1"/>
                          </a:solidFill>
                          <a:latin typeface="+mn-lt"/>
                          <a:ea typeface="+mn-ea"/>
                          <a:cs typeface="+mn-cs"/>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0983942"/>
                  </a:ext>
                </a:extLst>
              </a:tr>
              <a:tr h="399751">
                <a:tc>
                  <a:txBody>
                    <a:bodyPr/>
                    <a:lstStyle/>
                    <a:p>
                      <a:r>
                        <a:rPr lang="en-US" sz="1500" b="1" i="0" u="none" strike="noStrike" kern="1200" baseline="0" dirty="0">
                          <a:solidFill>
                            <a:schemeClr val="dk1"/>
                          </a:solidFill>
                          <a:latin typeface="+mn-lt"/>
                          <a:ea typeface="+mn-ea"/>
                          <a:cs typeface="+mn-cs"/>
                        </a:rPr>
                        <a:t>Description of</a:t>
                      </a:r>
                    </a:p>
                    <a:p>
                      <a:r>
                        <a:rPr lang="en-US" sz="1500" b="1" i="0" u="none" strike="noStrike" kern="1200" baseline="0" dirty="0">
                          <a:solidFill>
                            <a:schemeClr val="dk1"/>
                          </a:solidFill>
                          <a:latin typeface="+mn-lt"/>
                          <a:ea typeface="+mn-ea"/>
                          <a:cs typeface="+mn-cs"/>
                        </a:rPr>
                        <a:t>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“Long Hit” (#3) is eliminated.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096300"/>
                  </a:ext>
                </a:extLst>
              </a:tr>
              <a:tr h="399751">
                <a:tc>
                  <a:txBody>
                    <a:bodyPr/>
                    <a:lstStyle/>
                    <a:p>
                      <a:r>
                        <a:rPr lang="en-US" sz="1500" b="1" i="0" u="none" strike="noStrike" kern="1200" baseline="0" dirty="0">
                          <a:solidFill>
                            <a:schemeClr val="dk1"/>
                          </a:solidFill>
                          <a:latin typeface="+mn-lt"/>
                          <a:ea typeface="+mn-ea"/>
                          <a:cs typeface="+mn-cs"/>
                        </a:rPr>
                        <a:t>Description of</a:t>
                      </a:r>
                    </a:p>
                    <a:p>
                      <a:r>
                        <a:rPr lang="en-US" sz="1500" b="1" i="0" u="none" strike="noStrike" kern="1200" baseline="0" dirty="0">
                          <a:solidFill>
                            <a:schemeClr val="dk1"/>
                          </a:solidFill>
                          <a:latin typeface="+mn-lt"/>
                          <a:ea typeface="+mn-ea"/>
                          <a:cs typeface="+mn-cs"/>
                        </a:rPr>
                        <a:t>Signals</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“Add Ten” (#7) is eliminated.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9404393"/>
                  </a:ext>
                </a:extLst>
              </a:tr>
              <a:tr h="399751">
                <a:tc>
                  <a:txBody>
                    <a:bodyPr/>
                    <a:lstStyle/>
                    <a:p>
                      <a:r>
                        <a:rPr lang="en-US" sz="1500" b="1" i="0" u="none" strike="noStrike" kern="1200" baseline="0" dirty="0">
                          <a:solidFill>
                            <a:schemeClr val="dk1"/>
                          </a:solidFill>
                          <a:latin typeface="+mn-lt"/>
                          <a:ea typeface="+mn-ea"/>
                          <a:cs typeface="+mn-cs"/>
                        </a:rPr>
                        <a:t>Index</a:t>
                      </a:r>
                      <a:endParaRPr lang="en-US" sz="1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b="0" i="0" u="none" strike="noStrike" kern="1200" baseline="0" dirty="0">
                          <a:solidFill>
                            <a:schemeClr val="dk1"/>
                          </a:solidFill>
                          <a:latin typeface="+mn-lt"/>
                          <a:ea typeface="+mn-ea"/>
                          <a:cs typeface="+mn-cs"/>
                        </a:rPr>
                        <a:t>Updated and expanded.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883141"/>
                  </a:ext>
                </a:extLst>
              </a:tr>
            </a:tbl>
          </a:graphicData>
        </a:graphic>
      </p:graphicFrame>
    </p:spTree>
    <p:extLst>
      <p:ext uri="{BB962C8B-B14F-4D97-AF65-F5344CB8AC3E}">
        <p14:creationId xmlns:p14="http://schemas.microsoft.com/office/powerpoint/2010/main" val="2178396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a:t>
            </a:r>
            <a:br>
              <a:rPr lang="en-US" dirty="0"/>
            </a:br>
            <a:r>
              <a:rPr lang="en-US" dirty="0"/>
              <a:t>Field hockey </a:t>
            </a:r>
            <a:br>
              <a:rPr lang="en-US" dirty="0"/>
            </a:br>
            <a:r>
              <a:rPr lang="en-US" dirty="0"/>
              <a:t>Points of emphasis</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878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388943" y="6563032"/>
            <a:ext cx="1602658" cy="25686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www.nfhs.org</a:t>
            </a:r>
          </a:p>
        </p:txBody>
      </p:sp>
      <p:sp>
        <p:nvSpPr>
          <p:cNvPr id="6" name="Title 1"/>
          <p:cNvSpPr>
            <a:spLocks noGrp="1"/>
          </p:cNvSpPr>
          <p:nvPr>
            <p:ph type="title"/>
          </p:nvPr>
        </p:nvSpPr>
        <p:spPr>
          <a:xfrm>
            <a:off x="1455738" y="525463"/>
            <a:ext cx="7519987" cy="1204912"/>
          </a:xfrm>
        </p:spPr>
        <p:txBody>
          <a:bodyPr/>
          <a:lstStyle/>
          <a:p>
            <a:pPr algn="ctr"/>
            <a:r>
              <a:rPr lang="en-US" dirty="0"/>
              <a:t>2016 NFHS Field hockey </a:t>
            </a:r>
            <a:br>
              <a:rPr lang="en-US" dirty="0"/>
            </a:br>
            <a:r>
              <a:rPr lang="en-US" dirty="0"/>
              <a:t>POINTS OF EMPHASIS</a:t>
            </a:r>
          </a:p>
        </p:txBody>
      </p:sp>
      <p:sp>
        <p:nvSpPr>
          <p:cNvPr id="8" name="Content Placeholder 2"/>
          <p:cNvSpPr>
            <a:spLocks noGrp="1"/>
          </p:cNvSpPr>
          <p:nvPr>
            <p:ph idx="1"/>
          </p:nvPr>
        </p:nvSpPr>
        <p:spPr>
          <a:xfrm>
            <a:off x="1100138" y="1989138"/>
            <a:ext cx="7875587" cy="4338637"/>
          </a:xfrm>
        </p:spPr>
        <p:txBody>
          <a:bodyPr/>
          <a:lstStyle/>
          <a:p>
            <a:pPr marL="514350" indent="-514350">
              <a:buAutoNum type="arabicPeriod"/>
            </a:pPr>
            <a:r>
              <a:rPr lang="en-US" b="1" dirty="0"/>
              <a:t>PROPERLY MARKED PROTECTIVE EYEWEAR</a:t>
            </a:r>
          </a:p>
          <a:p>
            <a:pPr marL="514350" indent="-514350">
              <a:buAutoNum type="arabicPeriod"/>
            </a:pPr>
            <a:r>
              <a:rPr lang="en-US" b="1" dirty="0"/>
              <a:t>ELIMINATION OF FACEMASK USE AS A PROTECTIVE DEVICE</a:t>
            </a:r>
          </a:p>
          <a:p>
            <a:pPr marL="514350" indent="-514350">
              <a:buAutoNum type="arabicPeriod"/>
            </a:pPr>
            <a:r>
              <a:rPr lang="en-US" b="1" dirty="0"/>
              <a:t>25-YARD FREE HIT</a:t>
            </a:r>
          </a:p>
          <a:p>
            <a:pPr marL="514350" indent="-514350">
              <a:buAutoNum type="arabicPeriod"/>
            </a:pPr>
            <a:r>
              <a:rPr lang="en-US" b="1" dirty="0"/>
              <a:t>SELF-PASS AND DELAY OF GAME</a:t>
            </a:r>
          </a:p>
          <a:p>
            <a:pPr marL="514350" indent="-514350">
              <a:buAutoNum type="arabicPeriod"/>
            </a:pPr>
            <a:r>
              <a:rPr lang="en-US" b="1" dirty="0"/>
              <a:t>ROUGH AND DANGEROUS PLAY</a:t>
            </a:r>
          </a:p>
          <a:p>
            <a:pPr marL="514350" indent="-514350">
              <a:buAutoNum type="arabicPeriod"/>
            </a:pPr>
            <a:r>
              <a:rPr lang="en-US" b="1" dirty="0"/>
              <a:t>GOOD SPORTING BEHAVIOR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159" y="3500846"/>
            <a:ext cx="2865441" cy="2921385"/>
          </a:xfrm>
          <a:prstGeom prst="rect">
            <a:avLst/>
          </a:prstGeom>
        </p:spPr>
      </p:pic>
      <p:sp>
        <p:nvSpPr>
          <p:cNvPr id="10" name="TextBox 4"/>
          <p:cNvSpPr txBox="1">
            <a:spLocks noChangeArrowheads="1"/>
          </p:cNvSpPr>
          <p:nvPr/>
        </p:nvSpPr>
        <p:spPr bwMode="auto">
          <a:xfrm>
            <a:off x="8063648" y="1471875"/>
            <a:ext cx="1159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61-63</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1445386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a:t>
            </a:r>
            <a:br>
              <a:rPr lang="en-US" dirty="0"/>
            </a:br>
            <a:r>
              <a:rPr lang="en-US" dirty="0"/>
              <a:t>Field hockey </a:t>
            </a:r>
            <a:br>
              <a:rPr lang="en-US" dirty="0"/>
            </a:br>
            <a:r>
              <a:rPr lang="en-US" dirty="0"/>
              <a:t>information</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7903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38" y="525463"/>
            <a:ext cx="7875587" cy="1204912"/>
          </a:xfrm>
        </p:spPr>
        <p:txBody>
          <a:bodyPr/>
          <a:lstStyle/>
          <a:p>
            <a:pPr algn="ctr" eaLnBrk="0" hangingPunct="0">
              <a:spcBef>
                <a:spcPct val="50000"/>
              </a:spcBef>
              <a:buNone/>
              <a:defRPr/>
            </a:pPr>
            <a:r>
              <a:rPr lang="en-US" dirty="0"/>
              <a:t>Official nfhs field hockey signals</a:t>
            </a:r>
          </a:p>
        </p:txBody>
      </p:sp>
      <p:sp>
        <p:nvSpPr>
          <p:cNvPr id="7" name="Rectangle 6"/>
          <p:cNvSpPr/>
          <p:nvPr/>
        </p:nvSpPr>
        <p:spPr>
          <a:xfrm>
            <a:off x="5199018" y="1971038"/>
            <a:ext cx="3513908" cy="4524315"/>
          </a:xfrm>
          <a:prstGeom prst="rect">
            <a:avLst/>
          </a:prstGeom>
        </p:spPr>
        <p:txBody>
          <a:bodyPr wrap="square">
            <a:spAutoFit/>
          </a:bodyPr>
          <a:lstStyle/>
          <a:p>
            <a:r>
              <a:rPr lang="en-US" sz="800" dirty="0">
                <a:latin typeface="+mj-lt"/>
              </a:rPr>
              <a:t>1. </a:t>
            </a:r>
            <a:r>
              <a:rPr lang="en-US" sz="800" b="1" dirty="0">
                <a:latin typeface="+mj-lt"/>
              </a:rPr>
              <a:t>Free Hit and 25-Yard Free Hit </a:t>
            </a:r>
            <a:r>
              <a:rPr lang="en-US" sz="800" dirty="0">
                <a:latin typeface="+mj-lt"/>
              </a:rPr>
              <a:t>– Arm held to the side, slightly above</a:t>
            </a:r>
          </a:p>
          <a:p>
            <a:r>
              <a:rPr lang="en-US" sz="800" dirty="0">
                <a:latin typeface="+mj-lt"/>
              </a:rPr>
              <a:t>horizontal with the palm forward toward the field.</a:t>
            </a:r>
          </a:p>
          <a:p>
            <a:r>
              <a:rPr lang="en-US" sz="800" dirty="0">
                <a:latin typeface="+mj-lt"/>
              </a:rPr>
              <a:t>2. </a:t>
            </a:r>
            <a:r>
              <a:rPr lang="en-US" sz="800" b="1" dirty="0">
                <a:latin typeface="+mj-lt"/>
              </a:rPr>
              <a:t>16-Yard Hit </a:t>
            </a:r>
            <a:r>
              <a:rPr lang="en-US" sz="800" dirty="0">
                <a:latin typeface="+mj-lt"/>
              </a:rPr>
              <a:t>– Umpire’s back is to the end line with arms held to the side,</a:t>
            </a:r>
          </a:p>
          <a:p>
            <a:r>
              <a:rPr lang="en-US" sz="800" dirty="0">
                <a:latin typeface="+mj-lt"/>
              </a:rPr>
              <a:t>slightly above horizontal, palms forward, pointing towards the center of</a:t>
            </a:r>
          </a:p>
          <a:p>
            <a:r>
              <a:rPr lang="en-US" sz="800" dirty="0">
                <a:latin typeface="+mj-lt"/>
              </a:rPr>
              <a:t>the field.</a:t>
            </a:r>
          </a:p>
          <a:p>
            <a:r>
              <a:rPr lang="en-US" sz="800" dirty="0">
                <a:latin typeface="+mj-lt"/>
              </a:rPr>
              <a:t>3. </a:t>
            </a:r>
            <a:r>
              <a:rPr lang="en-US" sz="800" b="1" dirty="0">
                <a:latin typeface="+mj-lt"/>
              </a:rPr>
              <a:t>Penalty Corner </a:t>
            </a:r>
            <a:r>
              <a:rPr lang="en-US" sz="800" dirty="0">
                <a:latin typeface="+mj-lt"/>
              </a:rPr>
              <a:t>– Extend both arms horizontally toward the goal.</a:t>
            </a:r>
          </a:p>
          <a:p>
            <a:r>
              <a:rPr lang="en-US" sz="800" dirty="0">
                <a:latin typeface="+mj-lt"/>
              </a:rPr>
              <a:t>4. </a:t>
            </a:r>
            <a:r>
              <a:rPr lang="en-US" sz="800" b="1" dirty="0">
                <a:latin typeface="+mj-lt"/>
              </a:rPr>
              <a:t>Penalty Stroke </a:t>
            </a:r>
            <a:r>
              <a:rPr lang="en-US" sz="800" dirty="0">
                <a:latin typeface="+mj-lt"/>
              </a:rPr>
              <a:t>– First signal time-out (arms crossed at the wrist above the</a:t>
            </a:r>
          </a:p>
          <a:p>
            <a:r>
              <a:rPr lang="en-US" sz="800" dirty="0">
                <a:latin typeface="+mj-lt"/>
              </a:rPr>
              <a:t>head), then extend the right arm overhead and the left arm toward the</a:t>
            </a:r>
          </a:p>
          <a:p>
            <a:r>
              <a:rPr lang="en-US" sz="800" dirty="0">
                <a:latin typeface="+mj-lt"/>
              </a:rPr>
              <a:t>penalty stroke line.</a:t>
            </a:r>
          </a:p>
          <a:p>
            <a:r>
              <a:rPr lang="en-US" sz="800" dirty="0">
                <a:latin typeface="+mj-lt"/>
              </a:rPr>
              <a:t>5. </a:t>
            </a:r>
            <a:r>
              <a:rPr lang="en-US" sz="800" b="1" dirty="0">
                <a:latin typeface="+mj-lt"/>
              </a:rPr>
              <a:t>Side-In </a:t>
            </a:r>
            <a:r>
              <a:rPr lang="en-US" sz="800" dirty="0">
                <a:latin typeface="+mj-lt"/>
              </a:rPr>
              <a:t>– For direction, arm extended to the side, slightly above horizontal,</a:t>
            </a:r>
          </a:p>
          <a:p>
            <a:r>
              <a:rPr lang="en-US" sz="800" dirty="0">
                <a:latin typeface="+mj-lt"/>
              </a:rPr>
              <a:t>palm forward toward the field with other arm down at the side.</a:t>
            </a:r>
          </a:p>
          <a:p>
            <a:r>
              <a:rPr lang="en-US" sz="800" dirty="0">
                <a:latin typeface="+mj-lt"/>
              </a:rPr>
              <a:t>6. </a:t>
            </a:r>
            <a:r>
              <a:rPr lang="en-US" sz="800" b="1" dirty="0">
                <a:latin typeface="+mj-lt"/>
              </a:rPr>
              <a:t>Stick Interference </a:t>
            </a:r>
            <a:r>
              <a:rPr lang="en-US" sz="800" dirty="0">
                <a:latin typeface="+mj-lt"/>
              </a:rPr>
              <a:t>– Hit forearm of one arm with other hand (chopping</a:t>
            </a:r>
          </a:p>
          <a:p>
            <a:r>
              <a:rPr lang="en-US" sz="800" dirty="0">
                <a:latin typeface="+mj-lt"/>
              </a:rPr>
              <a:t>action).</a:t>
            </a:r>
          </a:p>
          <a:p>
            <a:r>
              <a:rPr lang="en-US" sz="800" dirty="0">
                <a:latin typeface="+mj-lt"/>
              </a:rPr>
              <a:t>7. </a:t>
            </a:r>
            <a:r>
              <a:rPr lang="en-US" sz="800" b="1" dirty="0">
                <a:latin typeface="+mj-lt"/>
              </a:rPr>
              <a:t>Advancing </a:t>
            </a:r>
            <a:r>
              <a:rPr lang="en-US" sz="800" dirty="0">
                <a:latin typeface="+mj-lt"/>
              </a:rPr>
              <a:t>– Slightly raise one leg and touch it with the hand.</a:t>
            </a:r>
          </a:p>
          <a:p>
            <a:r>
              <a:rPr lang="en-US" sz="800" dirty="0">
                <a:latin typeface="+mj-lt"/>
              </a:rPr>
              <a:t>8. </a:t>
            </a:r>
            <a:r>
              <a:rPr lang="en-US" sz="800" b="1" dirty="0">
                <a:latin typeface="+mj-lt"/>
              </a:rPr>
              <a:t>Dangerous Use of Stick </a:t>
            </a:r>
            <a:r>
              <a:rPr lang="en-US" sz="800" dirty="0">
                <a:latin typeface="+mj-lt"/>
              </a:rPr>
              <a:t>– Raise bent arm forward and upward over the</a:t>
            </a:r>
          </a:p>
          <a:p>
            <a:r>
              <a:rPr lang="en-US" sz="800" dirty="0">
                <a:latin typeface="+mj-lt"/>
              </a:rPr>
              <a:t>head.</a:t>
            </a:r>
          </a:p>
          <a:p>
            <a:r>
              <a:rPr lang="en-US" sz="800" dirty="0">
                <a:latin typeface="+mj-lt"/>
              </a:rPr>
              <a:t>9. </a:t>
            </a:r>
            <a:r>
              <a:rPr lang="en-US" sz="800" b="1" dirty="0">
                <a:latin typeface="+mj-lt"/>
              </a:rPr>
              <a:t>Obstruction </a:t>
            </a:r>
            <a:r>
              <a:rPr lang="en-US" sz="800" dirty="0">
                <a:latin typeface="+mj-lt"/>
              </a:rPr>
              <a:t>– Arms crossed in front of chest with palms inward.</a:t>
            </a:r>
          </a:p>
          <a:p>
            <a:r>
              <a:rPr lang="en-US" sz="800" dirty="0">
                <a:latin typeface="+mj-lt"/>
              </a:rPr>
              <a:t>10. </a:t>
            </a:r>
            <a:r>
              <a:rPr lang="en-US" sz="800" b="1" dirty="0">
                <a:latin typeface="+mj-lt"/>
              </a:rPr>
              <a:t>Third Party Obstruction </a:t>
            </a:r>
            <a:r>
              <a:rPr lang="en-US" sz="800" dirty="0">
                <a:latin typeface="+mj-lt"/>
              </a:rPr>
              <a:t>– Arms crossed in front of chest, palms inward,</a:t>
            </a:r>
          </a:p>
          <a:p>
            <a:r>
              <a:rPr lang="en-US" sz="800" dirty="0">
                <a:latin typeface="+mj-lt"/>
              </a:rPr>
              <a:t>then move forearms in and out one time.</a:t>
            </a:r>
          </a:p>
          <a:p>
            <a:r>
              <a:rPr lang="en-US" sz="800" dirty="0">
                <a:latin typeface="+mj-lt"/>
              </a:rPr>
              <a:t>11. </a:t>
            </a:r>
            <a:r>
              <a:rPr lang="en-US" sz="800" b="1" dirty="0">
                <a:latin typeface="+mj-lt"/>
              </a:rPr>
              <a:t>Dangerous Play </a:t>
            </a:r>
            <a:r>
              <a:rPr lang="en-US" sz="800" dirty="0">
                <a:latin typeface="+mj-lt"/>
              </a:rPr>
              <a:t>– Place one forearm diagonally across the chest.</a:t>
            </a:r>
          </a:p>
          <a:p>
            <a:r>
              <a:rPr lang="en-US" sz="800" dirty="0">
                <a:latin typeface="+mj-lt"/>
              </a:rPr>
              <a:t>12. </a:t>
            </a:r>
            <a:r>
              <a:rPr lang="en-US" sz="800" b="1" dirty="0">
                <a:latin typeface="+mj-lt"/>
              </a:rPr>
              <a:t>Time-out </a:t>
            </a:r>
            <a:r>
              <a:rPr lang="en-US" sz="800" dirty="0">
                <a:latin typeface="+mj-lt"/>
              </a:rPr>
              <a:t>– Arms extended overhead, crossed at the wrist, palms forward</a:t>
            </a:r>
          </a:p>
          <a:p>
            <a:r>
              <a:rPr lang="en-US" sz="800" dirty="0">
                <a:latin typeface="+mj-lt"/>
              </a:rPr>
              <a:t>towards the field.</a:t>
            </a:r>
          </a:p>
          <a:p>
            <a:r>
              <a:rPr lang="en-US" sz="800" dirty="0">
                <a:latin typeface="+mj-lt"/>
              </a:rPr>
              <a:t>13. </a:t>
            </a:r>
            <a:r>
              <a:rPr lang="en-US" sz="800" b="1" dirty="0">
                <a:latin typeface="+mj-lt"/>
              </a:rPr>
              <a:t>Goal Scored </a:t>
            </a:r>
            <a:r>
              <a:rPr lang="en-US" sz="800" dirty="0">
                <a:latin typeface="+mj-lt"/>
              </a:rPr>
              <a:t>– One arm extended overhead, palm forward, then turn and</a:t>
            </a:r>
          </a:p>
          <a:p>
            <a:r>
              <a:rPr lang="en-US" sz="800" dirty="0">
                <a:latin typeface="+mj-lt"/>
              </a:rPr>
              <a:t>extend both arms horizontally towards the center of the field.</a:t>
            </a:r>
          </a:p>
          <a:p>
            <a:r>
              <a:rPr lang="en-US" sz="800" dirty="0">
                <a:latin typeface="+mj-lt"/>
              </a:rPr>
              <a:t>14. </a:t>
            </a:r>
            <a:r>
              <a:rPr lang="en-US" sz="800" b="1" dirty="0">
                <a:latin typeface="+mj-lt"/>
              </a:rPr>
              <a:t>Bully </a:t>
            </a:r>
            <a:r>
              <a:rPr lang="en-US" sz="800" dirty="0">
                <a:latin typeface="+mj-lt"/>
              </a:rPr>
              <a:t>– Move hands alternately up and down in front of body with palms</a:t>
            </a:r>
          </a:p>
          <a:p>
            <a:r>
              <a:rPr lang="en-US" sz="800" dirty="0">
                <a:latin typeface="+mj-lt"/>
              </a:rPr>
              <a:t>facing each other.</a:t>
            </a:r>
          </a:p>
          <a:p>
            <a:r>
              <a:rPr lang="en-US" sz="800" dirty="0">
                <a:latin typeface="+mj-lt"/>
              </a:rPr>
              <a:t>15. </a:t>
            </a:r>
            <a:r>
              <a:rPr lang="en-US" sz="800" b="1" dirty="0">
                <a:latin typeface="+mj-lt"/>
              </a:rPr>
              <a:t>Advantage </a:t>
            </a:r>
            <a:r>
              <a:rPr lang="en-US" sz="800" dirty="0">
                <a:latin typeface="+mj-lt"/>
              </a:rPr>
              <a:t>– Extend an arm high from the shoulder in the direction in</a:t>
            </a:r>
          </a:p>
          <a:p>
            <a:r>
              <a:rPr lang="en-US" sz="800" dirty="0">
                <a:latin typeface="+mj-lt"/>
              </a:rPr>
              <a:t>which the benefiting team is playing.</a:t>
            </a:r>
          </a:p>
          <a:p>
            <a:r>
              <a:rPr lang="en-US" sz="800" dirty="0">
                <a:latin typeface="+mj-lt"/>
              </a:rPr>
              <a:t>16. </a:t>
            </a:r>
            <a:r>
              <a:rPr lang="en-US" sz="800" b="1" dirty="0">
                <a:latin typeface="+mj-lt"/>
              </a:rPr>
              <a:t>Raised Ball </a:t>
            </a:r>
            <a:r>
              <a:rPr lang="en-US" sz="800" dirty="0">
                <a:latin typeface="+mj-lt"/>
              </a:rPr>
              <a:t>– Arms extended in front of body approximately 18 inches</a:t>
            </a:r>
          </a:p>
          <a:p>
            <a:r>
              <a:rPr lang="en-US" sz="800" dirty="0">
                <a:latin typeface="+mj-lt"/>
              </a:rPr>
              <a:t>apart, with palms held facing each other.</a:t>
            </a:r>
          </a:p>
          <a:p>
            <a:r>
              <a:rPr lang="en-US" sz="800" dirty="0">
                <a:latin typeface="+mj-lt"/>
              </a:rPr>
              <a:t>17. </a:t>
            </a:r>
            <a:r>
              <a:rPr lang="en-US" sz="800" b="1" dirty="0">
                <a:latin typeface="+mj-lt"/>
              </a:rPr>
              <a:t>No Goal </a:t>
            </a:r>
            <a:r>
              <a:rPr lang="en-US" sz="800" dirty="0">
                <a:latin typeface="+mj-lt"/>
              </a:rPr>
              <a:t>– Extend and cross arms in front of body with palms down.</a:t>
            </a:r>
          </a:p>
          <a:p>
            <a:r>
              <a:rPr lang="en-US" sz="800" dirty="0">
                <a:latin typeface="+mj-lt"/>
              </a:rPr>
              <a:t>18. </a:t>
            </a:r>
            <a:r>
              <a:rPr lang="en-US" sz="800" b="1" dirty="0">
                <a:latin typeface="+mj-lt"/>
              </a:rPr>
              <a:t>Wrong Side of Stick </a:t>
            </a:r>
            <a:r>
              <a:rPr lang="en-US" sz="800" dirty="0">
                <a:latin typeface="+mj-lt"/>
              </a:rPr>
              <a:t>– One arm extended in front of body, touch back of</a:t>
            </a:r>
          </a:p>
          <a:p>
            <a:r>
              <a:rPr lang="en-US" sz="800" dirty="0">
                <a:latin typeface="+mj-lt"/>
              </a:rPr>
              <a:t>hand with palm of free hand.</a:t>
            </a:r>
          </a:p>
          <a:p>
            <a:r>
              <a:rPr lang="en-US" sz="800" dirty="0">
                <a:latin typeface="+mj-lt"/>
              </a:rPr>
              <a:t>19. </a:t>
            </a:r>
            <a:r>
              <a:rPr lang="en-US" sz="800" b="1" dirty="0">
                <a:latin typeface="+mj-lt"/>
              </a:rPr>
              <a:t>Pushing – </a:t>
            </a:r>
            <a:r>
              <a:rPr lang="en-US" sz="800" dirty="0">
                <a:latin typeface="+mj-lt"/>
              </a:rPr>
              <a:t>Hands out in front of body with a pushing motion.</a:t>
            </a:r>
          </a:p>
          <a:p>
            <a:r>
              <a:rPr lang="en-US" sz="800" dirty="0">
                <a:latin typeface="+mj-lt"/>
              </a:rPr>
              <a:t>20. </a:t>
            </a:r>
            <a:r>
              <a:rPr lang="en-US" sz="800" b="1" dirty="0">
                <a:latin typeface="+mj-lt"/>
              </a:rPr>
              <a:t>5-Yard Distance </a:t>
            </a:r>
            <a:r>
              <a:rPr lang="en-US" sz="800" dirty="0">
                <a:latin typeface="+mj-lt"/>
              </a:rPr>
              <a:t>– Extend one arm straight up in the air showing an open</a:t>
            </a:r>
          </a:p>
          <a:p>
            <a:r>
              <a:rPr lang="en-US" sz="800" dirty="0">
                <a:latin typeface="+mj-lt"/>
              </a:rPr>
              <a:t>hand with all fingers extended.</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629" t="19909" r="13093" b="11525"/>
          <a:stretch/>
        </p:blipFill>
        <p:spPr>
          <a:xfrm>
            <a:off x="1243830" y="1918786"/>
            <a:ext cx="3733119" cy="4560836"/>
          </a:xfrm>
          <a:prstGeom prst="rect">
            <a:avLst/>
          </a:prstGeom>
        </p:spPr>
      </p:pic>
      <p:sp>
        <p:nvSpPr>
          <p:cNvPr id="9" name="TextBox 8"/>
          <p:cNvSpPr txBox="1">
            <a:spLocks noChangeArrowheads="1"/>
          </p:cNvSpPr>
          <p:nvPr/>
        </p:nvSpPr>
        <p:spPr bwMode="auto">
          <a:xfrm>
            <a:off x="8076711" y="1471875"/>
            <a:ext cx="1159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87-88</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683" y="471045"/>
            <a:ext cx="771552" cy="1040722"/>
          </a:xfrm>
          <a:prstGeom prst="rect">
            <a:avLst/>
          </a:prstGeom>
          <a:ln>
            <a:solidFill>
              <a:schemeClr val="tx1">
                <a:lumMod val="50000"/>
              </a:schemeClr>
            </a:solidFill>
          </a:ln>
        </p:spPr>
      </p:pic>
    </p:spTree>
    <p:extLst>
      <p:ext uri="{BB962C8B-B14F-4D97-AF65-F5344CB8AC3E}">
        <p14:creationId xmlns:p14="http://schemas.microsoft.com/office/powerpoint/2010/main" val="1087490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38" y="525463"/>
            <a:ext cx="7875587" cy="1204912"/>
          </a:xfrm>
        </p:spPr>
        <p:txBody>
          <a:bodyPr/>
          <a:lstStyle/>
          <a:p>
            <a:pPr algn="ctr" eaLnBrk="0" hangingPunct="0">
              <a:spcBef>
                <a:spcPct val="50000"/>
              </a:spcBef>
              <a:buNone/>
              <a:defRPr/>
            </a:pPr>
            <a:r>
              <a:rPr lang="en-US" dirty="0"/>
              <a:t>NFHS Rule Change Proposal System (RCPS) - </a:t>
            </a:r>
            <a:r>
              <a:rPr lang="en-US" sz="2800" u="sng" dirty="0">
                <a:solidFill>
                  <a:srgbClr val="FF0000"/>
                </a:solidFill>
                <a:effectLst>
                  <a:outerShdw blurRad="38100" dist="38100" dir="2700000" algn="tl">
                    <a:srgbClr val="C0C0C0"/>
                  </a:outerShdw>
                </a:effectLst>
                <a:ea typeface="ＭＳ Ｐゴシック" pitchFamily="34" charset="-128"/>
              </a:rPr>
              <a:t>Due:</a:t>
            </a:r>
            <a:r>
              <a:rPr lang="en-US" sz="2800" dirty="0">
                <a:solidFill>
                  <a:srgbClr val="FF0000"/>
                </a:solidFill>
                <a:effectLst>
                  <a:outerShdw blurRad="38100" dist="38100" dir="2700000" algn="tl">
                    <a:srgbClr val="C0C0C0"/>
                  </a:outerShdw>
                </a:effectLst>
                <a:ea typeface="ＭＳ Ｐゴシック" pitchFamily="34" charset="-128"/>
              </a:rPr>
              <a:t>  November 1, 2016</a:t>
            </a:r>
            <a:endParaRPr lang="en-US" dirty="0"/>
          </a:p>
        </p:txBody>
      </p:sp>
      <p:sp>
        <p:nvSpPr>
          <p:cNvPr id="3" name="Content Placeholder 2"/>
          <p:cNvSpPr>
            <a:spLocks noGrp="1"/>
          </p:cNvSpPr>
          <p:nvPr>
            <p:ph idx="1"/>
          </p:nvPr>
        </p:nvSpPr>
        <p:spPr/>
        <p:txBody>
          <a:bodyPr/>
          <a:lstStyle/>
          <a:p>
            <a:pPr lvl="0"/>
            <a:r>
              <a:rPr lang="en-US" sz="2400" dirty="0"/>
              <a:t>New Rule Change Proposal System (RCPS) is an online form to utilize for the submission of all proposed rules changes </a:t>
            </a:r>
          </a:p>
          <a:p>
            <a:pPr lvl="0"/>
            <a:r>
              <a:rPr lang="en-US" sz="2400" dirty="0"/>
              <a:t>Each state association shall determine from whom it will accept rule change proposals and process for distribution of access to link for the form</a:t>
            </a:r>
          </a:p>
          <a:p>
            <a:pPr lvl="0"/>
            <a:r>
              <a:rPr lang="en-US" sz="2400" dirty="0"/>
              <a:t>Proposals from coaches and officials must go through respective state association</a:t>
            </a:r>
          </a:p>
          <a:p>
            <a:pPr lvl="0"/>
            <a:r>
              <a:rPr lang="en-US" sz="2400" dirty="0"/>
              <a:t>Proposals from state association go directly to the NFHS</a:t>
            </a:r>
          </a:p>
          <a:p>
            <a:pPr lvl="0"/>
            <a:r>
              <a:rPr lang="en-US" sz="2400" dirty="0"/>
              <a:t>Proposals from the respective sport rules committee members go directly to the NFHS</a:t>
            </a:r>
          </a:p>
          <a:p>
            <a:pPr marL="0" indent="0">
              <a:buNone/>
            </a:pPr>
            <a:endParaRPr lang="en-US" sz="2400"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41631">
            <a:off x="7884260" y="5244434"/>
            <a:ext cx="1016424" cy="1371022"/>
          </a:xfrm>
          <a:prstGeom prst="rect">
            <a:avLst/>
          </a:prstGeom>
          <a:ln>
            <a:solidFill>
              <a:schemeClr val="tx1">
                <a:lumMod val="50000"/>
              </a:schemeClr>
            </a:solidFill>
          </a:ln>
        </p:spPr>
      </p:pic>
    </p:spTree>
    <p:extLst>
      <p:ext uri="{BB962C8B-B14F-4D97-AF65-F5344CB8AC3E}">
        <p14:creationId xmlns:p14="http://schemas.microsoft.com/office/powerpoint/2010/main" val="1597864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55738" y="561678"/>
            <a:ext cx="7519987" cy="1204912"/>
          </a:xfrm>
        </p:spPr>
        <p:txBody>
          <a:bodyPr/>
          <a:lstStyle/>
          <a:p>
            <a:r>
              <a:rPr lang="en-US" dirty="0"/>
              <a:t>Standardized Open and Close Dates for NFHS Rule Change Proposal submission</a:t>
            </a:r>
          </a:p>
        </p:txBody>
      </p:sp>
      <p:graphicFrame>
        <p:nvGraphicFramePr>
          <p:cNvPr id="2" name="Content Placeholder 1"/>
          <p:cNvGraphicFramePr>
            <a:graphicFrameLocks noGrp="1"/>
          </p:cNvGraphicFramePr>
          <p:nvPr>
            <p:ph idx="1"/>
            <p:extLst/>
          </p:nvPr>
        </p:nvGraphicFramePr>
        <p:xfrm>
          <a:off x="1043939" y="2011999"/>
          <a:ext cx="7650480" cy="3634736"/>
        </p:xfrm>
        <a:graphic>
          <a:graphicData uri="http://schemas.openxmlformats.org/drawingml/2006/table">
            <a:tbl>
              <a:tblPr firstRow="1" firstCol="1" bandRow="1">
                <a:tableStyleId>{21E4AEA4-8DFA-4A89-87EB-49C32662AFE0}</a:tableStyleId>
              </a:tblPr>
              <a:tblGrid>
                <a:gridCol w="1912620">
                  <a:extLst>
                    <a:ext uri="{9D8B030D-6E8A-4147-A177-3AD203B41FA5}">
                      <a16:colId xmlns:a16="http://schemas.microsoft.com/office/drawing/2014/main" val="2050886236"/>
                    </a:ext>
                  </a:extLst>
                </a:gridCol>
                <a:gridCol w="1912620">
                  <a:extLst>
                    <a:ext uri="{9D8B030D-6E8A-4147-A177-3AD203B41FA5}">
                      <a16:colId xmlns:a16="http://schemas.microsoft.com/office/drawing/2014/main" val="4106095129"/>
                    </a:ext>
                  </a:extLst>
                </a:gridCol>
                <a:gridCol w="1912620">
                  <a:extLst>
                    <a:ext uri="{9D8B030D-6E8A-4147-A177-3AD203B41FA5}">
                      <a16:colId xmlns:a16="http://schemas.microsoft.com/office/drawing/2014/main" val="1825618542"/>
                    </a:ext>
                  </a:extLst>
                </a:gridCol>
                <a:gridCol w="1912620">
                  <a:extLst>
                    <a:ext uri="{9D8B030D-6E8A-4147-A177-3AD203B41FA5}">
                      <a16:colId xmlns:a16="http://schemas.microsoft.com/office/drawing/2014/main" val="277696882"/>
                    </a:ext>
                  </a:extLst>
                </a:gridCol>
              </a:tblGrid>
              <a:tr h="213808">
                <a:tc>
                  <a:txBody>
                    <a:bodyPr/>
                    <a:lstStyle/>
                    <a:p>
                      <a:pPr marL="0" marR="0" algn="ctr">
                        <a:lnSpc>
                          <a:spcPct val="115000"/>
                        </a:lnSpc>
                        <a:spcBef>
                          <a:spcPts val="0"/>
                        </a:spcBef>
                        <a:spcAft>
                          <a:spcPts val="1000"/>
                        </a:spcAft>
                      </a:pPr>
                      <a:r>
                        <a:rPr lang="en-US" sz="1200" dirty="0">
                          <a:effectLst/>
                          <a:latin typeface="+mn-lt"/>
                        </a:rPr>
                        <a:t>Sport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1000"/>
                        </a:spcAft>
                      </a:pPr>
                      <a:r>
                        <a:rPr lang="en-US" sz="1200" dirty="0">
                          <a:effectLst/>
                          <a:latin typeface="+mn-lt"/>
                        </a:rPr>
                        <a:t>Committee Meeting</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1000"/>
                        </a:spcAft>
                      </a:pPr>
                      <a:r>
                        <a:rPr lang="en-US" sz="1200" dirty="0">
                          <a:effectLst/>
                          <a:latin typeface="+mn-lt"/>
                        </a:rPr>
                        <a:t>Open Date for Proposals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1000"/>
                        </a:spcAft>
                      </a:pPr>
                      <a:r>
                        <a:rPr lang="en-US" sz="1200" dirty="0">
                          <a:effectLst/>
                          <a:latin typeface="+mn-lt"/>
                        </a:rPr>
                        <a:t>Due Date for Proposals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51606767"/>
                  </a:ext>
                </a:extLst>
              </a:tr>
              <a:tr h="213808">
                <a:tc>
                  <a:txBody>
                    <a:bodyPr/>
                    <a:lstStyle/>
                    <a:p>
                      <a:pPr marL="0" marR="0">
                        <a:lnSpc>
                          <a:spcPct val="115000"/>
                        </a:lnSpc>
                        <a:spcBef>
                          <a:spcPts val="0"/>
                        </a:spcBef>
                        <a:spcAft>
                          <a:spcPts val="1000"/>
                        </a:spcAft>
                      </a:pPr>
                      <a:r>
                        <a:rPr lang="en-US" sz="1200" dirty="0">
                          <a:effectLst/>
                          <a:latin typeface="+mn-lt"/>
                        </a:rPr>
                        <a:t>Field Hockey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January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November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46694924"/>
                  </a:ext>
                </a:extLst>
              </a:tr>
              <a:tr h="213808">
                <a:tc>
                  <a:txBody>
                    <a:bodyPr/>
                    <a:lstStyle/>
                    <a:p>
                      <a:pPr marL="0" marR="0">
                        <a:lnSpc>
                          <a:spcPct val="115000"/>
                        </a:lnSpc>
                        <a:spcBef>
                          <a:spcPts val="0"/>
                        </a:spcBef>
                        <a:spcAft>
                          <a:spcPts val="1000"/>
                        </a:spcAft>
                      </a:pPr>
                      <a:r>
                        <a:rPr lang="en-US" sz="1200" dirty="0">
                          <a:effectLst/>
                          <a:latin typeface="+mn-lt"/>
                        </a:rPr>
                        <a:t>Football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January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November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24850851"/>
                  </a:ext>
                </a:extLst>
              </a:tr>
              <a:tr h="213808">
                <a:tc>
                  <a:txBody>
                    <a:bodyPr/>
                    <a:lstStyle/>
                    <a:p>
                      <a:pPr marL="0" marR="0">
                        <a:lnSpc>
                          <a:spcPct val="115000"/>
                        </a:lnSpc>
                        <a:spcBef>
                          <a:spcPts val="0"/>
                        </a:spcBef>
                        <a:spcAft>
                          <a:spcPts val="1000"/>
                        </a:spcAft>
                      </a:pPr>
                      <a:r>
                        <a:rPr lang="en-US" sz="1200" dirty="0">
                          <a:effectLst/>
                          <a:latin typeface="+mn-lt"/>
                        </a:rPr>
                        <a:t>Soccer</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January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November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30555887"/>
                  </a:ext>
                </a:extLst>
              </a:tr>
              <a:tr h="213808">
                <a:tc>
                  <a:txBody>
                    <a:bodyPr/>
                    <a:lstStyle/>
                    <a:p>
                      <a:pPr marL="0" marR="0">
                        <a:lnSpc>
                          <a:spcPct val="115000"/>
                        </a:lnSpc>
                        <a:spcBef>
                          <a:spcPts val="0"/>
                        </a:spcBef>
                        <a:spcAft>
                          <a:spcPts val="1000"/>
                        </a:spcAft>
                      </a:pPr>
                      <a:r>
                        <a:rPr lang="en-US" sz="1200" dirty="0">
                          <a:effectLst/>
                          <a:latin typeface="+mn-lt"/>
                        </a:rPr>
                        <a:t>Volleyball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January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November 15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02144473"/>
                  </a:ext>
                </a:extLst>
              </a:tr>
              <a:tr h="213808">
                <a:tc>
                  <a:txBody>
                    <a:bodyPr/>
                    <a:lstStyle/>
                    <a:p>
                      <a:pPr marL="0" marR="0">
                        <a:lnSpc>
                          <a:spcPct val="115000"/>
                        </a:lnSpc>
                        <a:spcBef>
                          <a:spcPts val="0"/>
                        </a:spcBef>
                        <a:spcAft>
                          <a:spcPts val="1000"/>
                        </a:spcAft>
                      </a:pPr>
                      <a:r>
                        <a:rPr lang="en-US" sz="1200" dirty="0">
                          <a:effectLst/>
                          <a:latin typeface="+mn-lt"/>
                        </a:rPr>
                        <a:t>Spirit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February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19753504"/>
                  </a:ext>
                </a:extLst>
              </a:tr>
              <a:tr h="213808">
                <a:tc>
                  <a:txBody>
                    <a:bodyPr/>
                    <a:lstStyle/>
                    <a:p>
                      <a:pPr marL="0" marR="0">
                        <a:lnSpc>
                          <a:spcPct val="115000"/>
                        </a:lnSpc>
                        <a:spcBef>
                          <a:spcPts val="0"/>
                        </a:spcBef>
                        <a:spcAft>
                          <a:spcPts val="1000"/>
                        </a:spcAft>
                      </a:pPr>
                      <a:r>
                        <a:rPr lang="en-US" sz="1200" dirty="0">
                          <a:effectLst/>
                          <a:latin typeface="+mn-lt"/>
                        </a:rPr>
                        <a:t>Swimming/Diving</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February 15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29101998"/>
                  </a:ext>
                </a:extLst>
              </a:tr>
              <a:tr h="213808">
                <a:tc>
                  <a:txBody>
                    <a:bodyPr/>
                    <a:lstStyle/>
                    <a:p>
                      <a:pPr marL="0" marR="0">
                        <a:lnSpc>
                          <a:spcPct val="115000"/>
                        </a:lnSpc>
                        <a:spcBef>
                          <a:spcPts val="0"/>
                        </a:spcBef>
                        <a:spcAft>
                          <a:spcPts val="1000"/>
                        </a:spcAft>
                      </a:pPr>
                      <a:r>
                        <a:rPr lang="en-US" sz="1200" dirty="0">
                          <a:effectLst/>
                          <a:latin typeface="+mn-lt"/>
                        </a:rPr>
                        <a:t>Basketball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71116344"/>
                  </a:ext>
                </a:extLst>
              </a:tr>
              <a:tr h="213808">
                <a:tc>
                  <a:txBody>
                    <a:bodyPr/>
                    <a:lstStyle/>
                    <a:p>
                      <a:pPr marL="0" marR="0">
                        <a:lnSpc>
                          <a:spcPct val="115000"/>
                        </a:lnSpc>
                        <a:spcBef>
                          <a:spcPts val="0"/>
                        </a:spcBef>
                        <a:spcAft>
                          <a:spcPts val="1000"/>
                        </a:spcAft>
                      </a:pPr>
                      <a:r>
                        <a:rPr lang="en-US" sz="1200" dirty="0">
                          <a:effectLst/>
                          <a:latin typeface="+mn-lt"/>
                        </a:rPr>
                        <a:t>Wrestling</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12454555"/>
                  </a:ext>
                </a:extLst>
              </a:tr>
              <a:tr h="213808">
                <a:tc>
                  <a:txBody>
                    <a:bodyPr/>
                    <a:lstStyle/>
                    <a:p>
                      <a:pPr marL="0" marR="0">
                        <a:lnSpc>
                          <a:spcPct val="115000"/>
                        </a:lnSpc>
                        <a:spcBef>
                          <a:spcPts val="0"/>
                        </a:spcBef>
                        <a:spcAft>
                          <a:spcPts val="1000"/>
                        </a:spcAft>
                      </a:pPr>
                      <a:r>
                        <a:rPr lang="en-US" sz="1200" dirty="0">
                          <a:effectLst/>
                          <a:latin typeface="+mn-lt"/>
                        </a:rPr>
                        <a:t>Water Polo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March 15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52684806"/>
                  </a:ext>
                </a:extLst>
              </a:tr>
              <a:tr h="213808">
                <a:tc>
                  <a:txBody>
                    <a:bodyPr/>
                    <a:lstStyle/>
                    <a:p>
                      <a:pPr marL="0" marR="0">
                        <a:lnSpc>
                          <a:spcPct val="115000"/>
                        </a:lnSpc>
                        <a:spcBef>
                          <a:spcPts val="0"/>
                        </a:spcBef>
                        <a:spcAft>
                          <a:spcPts val="1000"/>
                        </a:spcAft>
                      </a:pPr>
                      <a:r>
                        <a:rPr lang="en-US" sz="1200" dirty="0">
                          <a:effectLst/>
                          <a:latin typeface="+mn-lt"/>
                        </a:rPr>
                        <a:t>Ice Hockey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April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75399377"/>
                  </a:ext>
                </a:extLst>
              </a:tr>
              <a:tr h="213808">
                <a:tc>
                  <a:txBody>
                    <a:bodyPr/>
                    <a:lstStyle/>
                    <a:p>
                      <a:pPr marL="0" marR="0">
                        <a:lnSpc>
                          <a:spcPct val="115000"/>
                        </a:lnSpc>
                        <a:spcBef>
                          <a:spcPts val="0"/>
                        </a:spcBef>
                        <a:spcAft>
                          <a:spcPts val="1000"/>
                        </a:spcAft>
                      </a:pPr>
                      <a:r>
                        <a:rPr lang="en-US" sz="1200" dirty="0">
                          <a:effectLst/>
                          <a:latin typeface="+mn-lt"/>
                        </a:rPr>
                        <a:t>Baseball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September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May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72051321"/>
                  </a:ext>
                </a:extLst>
              </a:tr>
              <a:tr h="213808">
                <a:tc>
                  <a:txBody>
                    <a:bodyPr/>
                    <a:lstStyle/>
                    <a:p>
                      <a:pPr marL="0" marR="0">
                        <a:lnSpc>
                          <a:spcPct val="115000"/>
                        </a:lnSpc>
                        <a:spcBef>
                          <a:spcPts val="0"/>
                        </a:spcBef>
                        <a:spcAft>
                          <a:spcPts val="1000"/>
                        </a:spcAft>
                      </a:pPr>
                      <a:r>
                        <a:rPr lang="en-US" sz="1200" dirty="0">
                          <a:effectLst/>
                          <a:latin typeface="+mn-lt"/>
                        </a:rPr>
                        <a:t>Girls Lacrosse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September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May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17199113"/>
                  </a:ext>
                </a:extLst>
              </a:tr>
              <a:tr h="213808">
                <a:tc>
                  <a:txBody>
                    <a:bodyPr/>
                    <a:lstStyle/>
                    <a:p>
                      <a:pPr marL="0" marR="0">
                        <a:lnSpc>
                          <a:spcPct val="115000"/>
                        </a:lnSpc>
                        <a:spcBef>
                          <a:spcPts val="0"/>
                        </a:spcBef>
                        <a:spcAft>
                          <a:spcPts val="1000"/>
                        </a:spcAft>
                      </a:pPr>
                      <a:r>
                        <a:rPr lang="en-US" sz="1200" dirty="0">
                          <a:effectLst/>
                          <a:latin typeface="+mn-lt"/>
                        </a:rPr>
                        <a:t>Softball</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September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May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61257404"/>
                  </a:ext>
                </a:extLst>
              </a:tr>
              <a:tr h="213808">
                <a:tc>
                  <a:txBody>
                    <a:bodyPr/>
                    <a:lstStyle/>
                    <a:p>
                      <a:pPr marL="0" marR="0">
                        <a:lnSpc>
                          <a:spcPct val="115000"/>
                        </a:lnSpc>
                        <a:spcBef>
                          <a:spcPts val="0"/>
                        </a:spcBef>
                        <a:spcAft>
                          <a:spcPts val="1000"/>
                        </a:spcAft>
                      </a:pPr>
                      <a:r>
                        <a:rPr lang="en-US" sz="1200" dirty="0">
                          <a:effectLst/>
                          <a:latin typeface="+mn-lt"/>
                        </a:rPr>
                        <a:t>Track &amp; Field</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September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May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3219922"/>
                  </a:ext>
                </a:extLst>
              </a:tr>
              <a:tr h="213808">
                <a:tc>
                  <a:txBody>
                    <a:bodyPr/>
                    <a:lstStyle/>
                    <a:p>
                      <a:pPr marL="0" marR="0">
                        <a:lnSpc>
                          <a:spcPct val="115000"/>
                        </a:lnSpc>
                        <a:spcBef>
                          <a:spcPts val="0"/>
                        </a:spcBef>
                        <a:spcAft>
                          <a:spcPts val="1000"/>
                        </a:spcAft>
                      </a:pPr>
                      <a:r>
                        <a:rPr lang="en-US" sz="1200" dirty="0">
                          <a:effectLst/>
                          <a:latin typeface="+mn-lt"/>
                        </a:rPr>
                        <a:t>Boys Lacrosse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July</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September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rPr>
                        <a:t>June 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621646"/>
                  </a:ext>
                </a:extLst>
              </a:tr>
              <a:tr h="213808">
                <a:tc>
                  <a:txBody>
                    <a:bodyPr/>
                    <a:lstStyle/>
                    <a:p>
                      <a:pPr marL="0" marR="0">
                        <a:lnSpc>
                          <a:spcPct val="115000"/>
                        </a:lnSpc>
                        <a:spcBef>
                          <a:spcPts val="0"/>
                        </a:spcBef>
                        <a:spcAft>
                          <a:spcPts val="1000"/>
                        </a:spcAft>
                      </a:pPr>
                      <a:r>
                        <a:rPr lang="en-US" sz="1200" dirty="0">
                          <a:effectLst/>
                          <a:latin typeface="+mn-lt"/>
                          <a:ea typeface="Calibri" panose="020F0502020204030204" pitchFamily="34" charset="0"/>
                          <a:cs typeface="Times New Roman" panose="02020603050405020304" pitchFamily="18" charset="0"/>
                        </a:rPr>
                        <a:t>Girls Gymnastics</a:t>
                      </a:r>
                    </a:p>
                  </a:txBody>
                  <a:tcPr marL="68580" marR="68580" marT="0" marB="0" anchor="b"/>
                </a:tc>
                <a:tc>
                  <a:txBody>
                    <a:bodyPr/>
                    <a:lstStyle/>
                    <a:p>
                      <a:pPr marL="0" marR="0">
                        <a:lnSpc>
                          <a:spcPct val="115000"/>
                        </a:lnSpc>
                        <a:spcBef>
                          <a:spcPts val="0"/>
                        </a:spcBef>
                        <a:spcAft>
                          <a:spcPts val="1000"/>
                        </a:spcAft>
                      </a:pPr>
                      <a:r>
                        <a:rPr lang="en-US" sz="1200" dirty="0">
                          <a:effectLst/>
                          <a:latin typeface="+mn-lt"/>
                          <a:ea typeface="Calibri" panose="020F0502020204030204" pitchFamily="34" charset="0"/>
                          <a:cs typeface="Times New Roman" panose="02020603050405020304" pitchFamily="18" charset="0"/>
                        </a:rPr>
                        <a:t>October (2017)*</a:t>
                      </a:r>
                    </a:p>
                  </a:txBody>
                  <a:tcPr marL="68580" marR="68580" marT="0" marB="0" anchor="b"/>
                </a:tc>
                <a:tc>
                  <a:txBody>
                    <a:bodyPr/>
                    <a:lstStyle/>
                    <a:p>
                      <a:pPr marL="0" marR="0">
                        <a:lnSpc>
                          <a:spcPct val="115000"/>
                        </a:lnSpc>
                        <a:spcBef>
                          <a:spcPts val="0"/>
                        </a:spcBef>
                        <a:spcAft>
                          <a:spcPts val="1000"/>
                        </a:spcAft>
                      </a:pPr>
                      <a:r>
                        <a:rPr lang="en-US" sz="1200" dirty="0">
                          <a:effectLst/>
                          <a:latin typeface="+mn-lt"/>
                          <a:ea typeface="Calibri" panose="020F0502020204030204" pitchFamily="34" charset="0"/>
                          <a:cs typeface="Times New Roman" panose="02020603050405020304" pitchFamily="18" charset="0"/>
                        </a:rPr>
                        <a:t>January</a:t>
                      </a:r>
                      <a:r>
                        <a:rPr lang="en-US" sz="1200" baseline="0" dirty="0">
                          <a:effectLst/>
                          <a:latin typeface="+mn-lt"/>
                          <a:ea typeface="Calibri" panose="020F0502020204030204" pitchFamily="34" charset="0"/>
                          <a:cs typeface="Times New Roman" panose="02020603050405020304" pitchFamily="18" charset="0"/>
                        </a:rPr>
                        <a:t> 1, 2017*</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1000"/>
                        </a:spcAft>
                      </a:pPr>
                      <a:r>
                        <a:rPr lang="en-US" sz="1200" dirty="0">
                          <a:effectLst/>
                          <a:latin typeface="+mn-lt"/>
                          <a:ea typeface="Calibri" panose="020F0502020204030204" pitchFamily="34" charset="0"/>
                          <a:cs typeface="Times New Roman" panose="02020603050405020304" pitchFamily="18" charset="0"/>
                        </a:rPr>
                        <a:t>September 15, 2017*</a:t>
                      </a:r>
                    </a:p>
                  </a:txBody>
                  <a:tcPr marL="68580" marR="68580" marT="0" marB="0" anchor="b"/>
                </a:tc>
                <a:extLst>
                  <a:ext uri="{0D108BD9-81ED-4DB2-BD59-A6C34878D82A}">
                    <a16:rowId xmlns:a16="http://schemas.microsoft.com/office/drawing/2014/main" val="3223402725"/>
                  </a:ext>
                </a:extLst>
              </a:tr>
            </a:tbl>
          </a:graphicData>
        </a:graphic>
      </p:graphicFrame>
      <p:sp>
        <p:nvSpPr>
          <p:cNvPr id="3" name="TextBox 2"/>
          <p:cNvSpPr txBox="1"/>
          <p:nvPr/>
        </p:nvSpPr>
        <p:spPr>
          <a:xfrm>
            <a:off x="1043939" y="5775960"/>
            <a:ext cx="7703821" cy="523220"/>
          </a:xfrm>
          <a:prstGeom prst="rect">
            <a:avLst/>
          </a:prstGeom>
          <a:noFill/>
        </p:spPr>
        <p:txBody>
          <a:bodyPr wrap="square" rtlCol="0">
            <a:spAutoFit/>
          </a:bodyPr>
          <a:lstStyle/>
          <a:p>
            <a:r>
              <a:rPr lang="en-US" sz="1400" dirty="0"/>
              <a:t>*These are standard annual open and close dates with the exception of girls gymnastics which will always occur during odd number year. (i.e. 2017, 2019, etc.)</a:t>
            </a:r>
          </a:p>
        </p:txBody>
      </p:sp>
    </p:spTree>
    <p:extLst>
      <p:ext uri="{BB962C8B-B14F-4D97-AF65-F5344CB8AC3E}">
        <p14:creationId xmlns:p14="http://schemas.microsoft.com/office/powerpoint/2010/main" val="2854722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00138" y="4785360"/>
            <a:ext cx="7640002" cy="9296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Rounded Rectangle 4"/>
          <p:cNvSpPr/>
          <p:nvPr/>
        </p:nvSpPr>
        <p:spPr>
          <a:xfrm>
            <a:off x="1851660" y="3591612"/>
            <a:ext cx="6286500" cy="93325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NFHS Rule Change Proposal System (rcps)</a:t>
            </a:r>
          </a:p>
        </p:txBody>
      </p:sp>
      <p:sp>
        <p:nvSpPr>
          <p:cNvPr id="3" name="Content Placeholder 2"/>
          <p:cNvSpPr>
            <a:spLocks noGrp="1"/>
          </p:cNvSpPr>
          <p:nvPr>
            <p:ph idx="1"/>
          </p:nvPr>
        </p:nvSpPr>
        <p:spPr/>
        <p:txBody>
          <a:bodyPr/>
          <a:lstStyle/>
          <a:p>
            <a:pPr lvl="0"/>
            <a:r>
              <a:rPr lang="en-US" dirty="0"/>
              <a:t>The following links will be utilized to submit and manage rules proposals by the respective state association</a:t>
            </a:r>
            <a:br>
              <a:rPr lang="en-US" dirty="0"/>
            </a:br>
            <a:endParaRPr lang="en-US" dirty="0"/>
          </a:p>
          <a:p>
            <a:pPr marL="0" indent="0" algn="ctr">
              <a:buNone/>
            </a:pPr>
            <a:r>
              <a:rPr lang="en-US" dirty="0"/>
              <a:t>Rule Change Proposal Form: </a:t>
            </a:r>
            <a:r>
              <a:rPr lang="en-US" u="sng" dirty="0">
                <a:hlinkClick r:id="rId3"/>
              </a:rPr>
              <a:t>http://www.nfhs.org/RuleChangeProposal</a:t>
            </a:r>
            <a:r>
              <a:rPr lang="en-US" dirty="0"/>
              <a:t> </a:t>
            </a:r>
          </a:p>
          <a:p>
            <a:pPr marL="0" indent="0">
              <a:buNone/>
            </a:pPr>
            <a:endParaRPr lang="en-US" dirty="0"/>
          </a:p>
          <a:p>
            <a:pPr marL="0" indent="0" algn="ctr">
              <a:buNone/>
            </a:pPr>
            <a:r>
              <a:rPr lang="en-US" dirty="0"/>
              <a:t>Proposal Management for State Association Staff: </a:t>
            </a:r>
            <a:r>
              <a:rPr lang="en-US" u="sng" dirty="0">
                <a:hlinkClick r:id="rId4"/>
              </a:rPr>
              <a:t>http://www.nfhs.org/RuleChangeProposal/Association</a:t>
            </a:r>
            <a:r>
              <a:rPr lang="en-US" dirty="0"/>
              <a:t>    </a:t>
            </a:r>
          </a:p>
        </p:txBody>
      </p:sp>
      <p:sp>
        <p:nvSpPr>
          <p:cNvPr id="4" name="Footer Placeholder 3"/>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63765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p:cNvSpPr>
            <a:spLocks noGrp="1"/>
          </p:cNvSpPr>
          <p:nvPr>
            <p:ph idx="1"/>
          </p:nvPr>
        </p:nvSpPr>
        <p:spPr/>
        <p:txBody>
          <a:bodyPr/>
          <a:lstStyle/>
          <a:p>
            <a:r>
              <a:rPr lang="en-US" dirty="0"/>
              <a:t>Membership = 50 member state associations and D.C.</a:t>
            </a:r>
          </a:p>
          <a:p>
            <a:r>
              <a:rPr lang="en-US" dirty="0"/>
              <a:t>NFHS reaches more than 19,000 high schools and 12 million participants in high school activity programs, including more than 7.8 million in high school sports.</a:t>
            </a:r>
          </a:p>
        </p:txBody>
      </p:sp>
      <p:sp>
        <p:nvSpPr>
          <p:cNvPr id="8" name="Footer Placeholder 3"/>
          <p:cNvSpPr>
            <a:spLocks noGrp="1"/>
          </p:cNvSpPr>
          <p:nvPr>
            <p:ph type="ftr" sz="quarter" idx="11"/>
          </p:nvPr>
        </p:nvSpPr>
        <p:spPr/>
        <p:txBody>
          <a:bodyPr/>
          <a:lstStyle/>
          <a:p>
            <a:r>
              <a:rPr lang="en-US" dirty="0"/>
              <a:t>www.nfhs.org</a:t>
            </a:r>
          </a:p>
        </p:txBody>
      </p:sp>
      <p:pic>
        <p:nvPicPr>
          <p:cNvPr id="7" name="Picture 2" descr="C:\Users\mkosk\Desktop\Revised USA map with colors.jpg"/>
          <p:cNvPicPr>
            <a:picLocks noChangeAspect="1" noChangeArrowheads="1"/>
          </p:cNvPicPr>
          <p:nvPr/>
        </p:nvPicPr>
        <p:blipFill>
          <a:blip r:embed="rId3" cstate="print">
            <a:extLst>
              <a:ext uri="{28A0092B-C50C-407E-A947-70E740481C1C}">
                <a14:useLocalDpi xmlns:a14="http://schemas.microsoft.com/office/drawing/2010/main" val="0"/>
              </a:ext>
            </a:extLst>
          </a:blip>
          <a:srcRect l="1601" t="4256" r="2832" b="8511"/>
          <a:stretch>
            <a:fillRect/>
          </a:stretch>
        </p:blipFill>
        <p:spPr bwMode="auto">
          <a:xfrm>
            <a:off x="2122414" y="3739312"/>
            <a:ext cx="5112172" cy="25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80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nfhs </a:t>
            </a:r>
            <a:br>
              <a:rPr lang="en-US" dirty="0"/>
            </a:br>
            <a:r>
              <a:rPr lang="en-US" dirty="0"/>
              <a:t>field hockey information</a:t>
            </a:r>
          </a:p>
        </p:txBody>
      </p:sp>
      <p:sp>
        <p:nvSpPr>
          <p:cNvPr id="3" name="Content Placeholder 2"/>
          <p:cNvSpPr>
            <a:spLocks noGrp="1"/>
          </p:cNvSpPr>
          <p:nvPr>
            <p:ph idx="1"/>
          </p:nvPr>
        </p:nvSpPr>
        <p:spPr/>
        <p:txBody>
          <a:bodyPr/>
          <a:lstStyle/>
          <a:p>
            <a:pPr>
              <a:lnSpc>
                <a:spcPct val="80000"/>
              </a:lnSpc>
              <a:defRPr/>
            </a:pPr>
            <a:r>
              <a:rPr lang="en-US" sz="2400" b="1" dirty="0">
                <a:effectLst>
                  <a:outerShdw blurRad="38100" dist="38100" dir="2700000" algn="tl">
                    <a:srgbClr val="C0C0C0"/>
                  </a:outerShdw>
                </a:effectLst>
              </a:rPr>
              <a:t>2016 NFHS Field Hockey Rules Online State Interpreters Meeting</a:t>
            </a:r>
          </a:p>
          <a:p>
            <a:pPr lvl="1">
              <a:lnSpc>
                <a:spcPct val="80000"/>
              </a:lnSpc>
              <a:defRPr/>
            </a:pPr>
            <a:r>
              <a:rPr lang="en-US" sz="2200" dirty="0"/>
              <a:t>July 25, 2016 – 2:00 pm. (Eastern Time)</a:t>
            </a:r>
          </a:p>
          <a:p>
            <a:pPr>
              <a:lnSpc>
                <a:spcPct val="80000"/>
              </a:lnSpc>
              <a:buNone/>
              <a:defRPr/>
            </a:pPr>
            <a:endParaRPr lang="en-US" sz="2400" b="1" dirty="0">
              <a:effectLst>
                <a:outerShdw blurRad="38100" dist="38100" dir="2700000" algn="tl">
                  <a:srgbClr val="C0C0C0"/>
                </a:outerShdw>
              </a:effectLst>
            </a:endParaRPr>
          </a:p>
          <a:p>
            <a:pPr>
              <a:lnSpc>
                <a:spcPct val="80000"/>
              </a:lnSpc>
              <a:defRPr/>
            </a:pPr>
            <a:r>
              <a:rPr lang="en-US" sz="2400" b="1" dirty="0">
                <a:effectLst>
                  <a:outerShdw blurRad="38100" dist="38100" dir="2700000" algn="tl">
                    <a:srgbClr val="C0C0C0"/>
                  </a:outerShdw>
                </a:effectLst>
              </a:rPr>
              <a:t>2017 NFHS Field Hockey Rule Change Proposal Form Due</a:t>
            </a:r>
          </a:p>
          <a:p>
            <a:pPr lvl="1">
              <a:lnSpc>
                <a:spcPct val="80000"/>
              </a:lnSpc>
              <a:defRPr/>
            </a:pPr>
            <a:r>
              <a:rPr lang="en-US" sz="2200" dirty="0"/>
              <a:t>November 1, 2016</a:t>
            </a:r>
          </a:p>
          <a:p>
            <a:pPr lvl="1">
              <a:lnSpc>
                <a:spcPct val="80000"/>
              </a:lnSpc>
              <a:defRPr/>
            </a:pPr>
            <a:endParaRPr lang="en-US" sz="2200" dirty="0"/>
          </a:p>
          <a:p>
            <a:pPr>
              <a:lnSpc>
                <a:spcPct val="80000"/>
              </a:lnSpc>
              <a:defRPr/>
            </a:pPr>
            <a:r>
              <a:rPr lang="en-US" sz="2400" b="1" dirty="0">
                <a:effectLst>
                  <a:outerShdw blurRad="38100" dist="38100" dir="2700000" algn="tl">
                    <a:srgbClr val="C0C0C0"/>
                  </a:outerShdw>
                </a:effectLst>
              </a:rPr>
              <a:t>2017 NFHS Field Hockey Rules Committee Meeting</a:t>
            </a:r>
            <a:r>
              <a:rPr lang="en-US" sz="2400" dirty="0"/>
              <a:t> 	</a:t>
            </a:r>
          </a:p>
          <a:p>
            <a:pPr lvl="1">
              <a:lnSpc>
                <a:spcPct val="80000"/>
              </a:lnSpc>
              <a:defRPr/>
            </a:pPr>
            <a:r>
              <a:rPr lang="en-US" sz="2200" dirty="0"/>
              <a:t>January  11-13, 2017</a:t>
            </a:r>
          </a:p>
          <a:p>
            <a:pPr lvl="1">
              <a:lnSpc>
                <a:spcPct val="80000"/>
              </a:lnSpc>
              <a:defRPr/>
            </a:pPr>
            <a:r>
              <a:rPr lang="en-US" sz="2200" dirty="0"/>
              <a:t>Indianapolis, Indiana</a:t>
            </a:r>
          </a:p>
          <a:p>
            <a:pPr lvl="1">
              <a:lnSpc>
                <a:spcPct val="80000"/>
              </a:lnSpc>
              <a:buNone/>
              <a:defRPr/>
            </a:pPr>
            <a:endParaRPr lang="en-US" sz="2200" dirty="0"/>
          </a:p>
          <a:p>
            <a:pPr>
              <a:lnSpc>
                <a:spcPct val="80000"/>
              </a:lnSpc>
              <a:defRPr/>
            </a:pPr>
            <a:r>
              <a:rPr lang="en-US" sz="2400" b="1" dirty="0">
                <a:effectLst>
                  <a:outerShdw blurRad="38100" dist="38100" dir="2700000" algn="tl">
                    <a:srgbClr val="C0C0C0"/>
                  </a:outerShdw>
                </a:effectLst>
              </a:rPr>
              <a:t>2017 NFHS Field Hockey Rules Online State Interpreters Meeting</a:t>
            </a:r>
          </a:p>
          <a:p>
            <a:pPr lvl="1">
              <a:lnSpc>
                <a:spcPct val="80000"/>
              </a:lnSpc>
              <a:defRPr/>
            </a:pPr>
            <a:r>
              <a:rPr lang="en-US" sz="2200" dirty="0"/>
              <a:t>July 24, 2017 – 2:00 pm. (Eastern Time)</a:t>
            </a:r>
          </a:p>
          <a:p>
            <a:pPr>
              <a:buNone/>
            </a:pPr>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Officials Association central hub </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9744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Officials Association Central Hub</a:t>
            </a:r>
          </a:p>
        </p:txBody>
      </p:sp>
      <p:sp>
        <p:nvSpPr>
          <p:cNvPr id="3" name="Content Placeholder 2"/>
          <p:cNvSpPr>
            <a:spLocks noGrp="1"/>
          </p:cNvSpPr>
          <p:nvPr>
            <p:ph sz="half" idx="1"/>
          </p:nvPr>
        </p:nvSpPr>
        <p:spPr/>
        <p:txBody>
          <a:bodyPr/>
          <a:lstStyle/>
          <a:p>
            <a:r>
              <a:rPr lang="en-US" dirty="0"/>
              <a:t>Contains:</a:t>
            </a:r>
          </a:p>
          <a:p>
            <a:pPr lvl="1"/>
            <a:r>
              <a:rPr lang="en-US" dirty="0"/>
              <a:t>Sport information</a:t>
            </a:r>
          </a:p>
          <a:p>
            <a:pPr lvl="1"/>
            <a:r>
              <a:rPr lang="en-US" dirty="0"/>
              <a:t>Rules information</a:t>
            </a:r>
          </a:p>
          <a:p>
            <a:pPr lvl="1"/>
            <a:r>
              <a:rPr lang="en-US" dirty="0"/>
              <a:t>Rules library</a:t>
            </a:r>
          </a:p>
          <a:p>
            <a:pPr lvl="1"/>
            <a:r>
              <a:rPr lang="en-US" dirty="0"/>
              <a:t>Searchable rules book</a:t>
            </a:r>
          </a:p>
          <a:p>
            <a:pPr lvl="1"/>
            <a:r>
              <a:rPr lang="en-US" dirty="0"/>
              <a:t>Video content on officiating sport, competition situations and interpretations</a:t>
            </a:r>
          </a:p>
          <a:p>
            <a:endParaRPr lang="en-US" dirty="0"/>
          </a:p>
        </p:txBody>
      </p:sp>
      <p:sp>
        <p:nvSpPr>
          <p:cNvPr id="6" name="Footer Placeholder 3"/>
          <p:cNvSpPr>
            <a:spLocks noGrp="1"/>
          </p:cNvSpPr>
          <p:nvPr>
            <p:ph type="ftr" sz="quarter" idx="11"/>
          </p:nvPr>
        </p:nvSpPr>
        <p:spPr/>
        <p:txBody>
          <a:bodyPr/>
          <a:lstStyle/>
          <a:p>
            <a:r>
              <a:rPr lang="en-US" dirty="0"/>
              <a:t>www.nfhs.org</a:t>
            </a:r>
          </a:p>
        </p:txBody>
      </p:sp>
      <p:sp>
        <p:nvSpPr>
          <p:cNvPr id="5" name="TextBox 4"/>
          <p:cNvSpPr txBox="1"/>
          <p:nvPr/>
        </p:nvSpPr>
        <p:spPr>
          <a:xfrm>
            <a:off x="1510767" y="1499642"/>
            <a:ext cx="7055961" cy="369332"/>
          </a:xfrm>
          <a:prstGeom prst="rect">
            <a:avLst/>
          </a:prstGeom>
          <a:noFill/>
        </p:spPr>
        <p:txBody>
          <a:bodyPr wrap="square" rtlCol="0">
            <a:spAutoFit/>
          </a:bodyPr>
          <a:lstStyle/>
          <a:p>
            <a:r>
              <a:rPr lang="en-US" dirty="0"/>
              <a:t>https://nfhs-fieldhockey.arbitersports.com/front/105408/Site</a:t>
            </a:r>
          </a:p>
        </p:txBody>
      </p:sp>
      <p:pic>
        <p:nvPicPr>
          <p:cNvPr id="7" name="Picture 6"/>
          <p:cNvPicPr>
            <a:picLocks noChangeAspect="1"/>
          </p:cNvPicPr>
          <p:nvPr/>
        </p:nvPicPr>
        <p:blipFill rotWithShape="1">
          <a:blip r:embed="rId3"/>
          <a:srcRect l="12052" t="5059" r="62458" b="4978"/>
          <a:stretch/>
        </p:blipFill>
        <p:spPr>
          <a:xfrm>
            <a:off x="4523553" y="1936980"/>
            <a:ext cx="4559488" cy="4525963"/>
          </a:xfrm>
          <a:prstGeom prst="rect">
            <a:avLst/>
          </a:prstGeom>
          <a:ln>
            <a:solidFill>
              <a:schemeClr val="tx1">
                <a:lumMod val="50000"/>
              </a:schemeClr>
            </a:solidFill>
          </a:ln>
        </p:spPr>
      </p:pic>
    </p:spTree>
    <p:extLst>
      <p:ext uri="{BB962C8B-B14F-4D97-AF65-F5344CB8AC3E}">
        <p14:creationId xmlns:p14="http://schemas.microsoft.com/office/powerpoint/2010/main" val="1405804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Officials education</a:t>
            </a:r>
            <a:br>
              <a:rPr lang="en-US" dirty="0"/>
            </a:br>
            <a:r>
              <a:rPr lang="en-US" dirty="0"/>
              <a:t>Course and videos</a:t>
            </a:r>
          </a:p>
        </p:txBody>
      </p:sp>
      <p:sp>
        <p:nvSpPr>
          <p:cNvPr id="3" name="Content Placeholder 2"/>
          <p:cNvSpPr>
            <a:spLocks noGrp="1"/>
          </p:cNvSpPr>
          <p:nvPr>
            <p:ph sz="half" idx="1"/>
          </p:nvPr>
        </p:nvSpPr>
        <p:spPr/>
        <p:txBody>
          <a:bodyPr/>
          <a:lstStyle/>
          <a:p>
            <a:r>
              <a:rPr lang="en-US" sz="1800" dirty="0"/>
              <a:t>Ideal for new officials or those in first few years of officiating</a:t>
            </a:r>
          </a:p>
          <a:p>
            <a:r>
              <a:rPr lang="en-US" sz="1800" dirty="0"/>
              <a:t>30-45 minutes to complete</a:t>
            </a:r>
          </a:p>
          <a:p>
            <a:r>
              <a:rPr lang="en-US" sz="1800" dirty="0"/>
              <a:t>Topics include: Basics of Becoming and Staying an Official, Science of Officiating, Art of Officiating</a:t>
            </a:r>
          </a:p>
          <a:p>
            <a:r>
              <a:rPr lang="en-US" sz="1800" dirty="0"/>
              <a:t>Course is FREE to NFHS Officials Association members, non-members fee is $20</a:t>
            </a:r>
          </a:p>
          <a:p>
            <a:r>
              <a:rPr lang="en-US" sz="1800" dirty="0"/>
              <a:t>NFHSLearn.com</a:t>
            </a:r>
          </a:p>
          <a:p>
            <a:endParaRPr lang="en-US" dirty="0"/>
          </a:p>
        </p:txBody>
      </p:sp>
      <p:sp>
        <p:nvSpPr>
          <p:cNvPr id="4" name="Content Placeholder 3"/>
          <p:cNvSpPr>
            <a:spLocks noGrp="1"/>
          </p:cNvSpPr>
          <p:nvPr>
            <p:ph sz="half" idx="2"/>
          </p:nvPr>
        </p:nvSpPr>
        <p:spPr/>
        <p:txBody>
          <a:bodyPr/>
          <a:lstStyle/>
          <a:p>
            <a:r>
              <a:rPr lang="en-US" sz="1800" dirty="0"/>
              <a:t>Sports such as soccer, basketball and baseball offer direct illustrations of the rules book, including rules references and officials signals</a:t>
            </a:r>
          </a:p>
          <a:p>
            <a:r>
              <a:rPr lang="en-US" sz="1800" dirty="0"/>
              <a:t>Animated mechanics videos for softball and baseball umpires</a:t>
            </a:r>
          </a:p>
          <a:p>
            <a:r>
              <a:rPr lang="en-US" sz="1800" dirty="0"/>
              <a:t>Video interpretation of the NFHS Basketball Rules Book created through a partnership with the International Association of Approved Basketball Officials</a:t>
            </a:r>
          </a:p>
        </p:txBody>
      </p:sp>
      <p:sp>
        <p:nvSpPr>
          <p:cNvPr id="6" name="Footer Placeholder 3"/>
          <p:cNvSpPr>
            <a:spLocks noGrp="1"/>
          </p:cNvSpPr>
          <p:nvPr>
            <p:ph type="ftr" sz="quarter" idx="11"/>
          </p:nvPr>
        </p:nvSpPr>
        <p:spPr/>
        <p:txBody>
          <a:bodyPr/>
          <a:lstStyle/>
          <a:p>
            <a:r>
              <a:rPr lang="en-US" dirty="0"/>
              <a:t>www.nfhs.org</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919" y="5167784"/>
            <a:ext cx="2406494" cy="134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Picture3"/>
          <p:cNvPicPr>
            <a:picLocks noChangeAspect="1" noChangeArrowheads="1"/>
          </p:cNvPicPr>
          <p:nvPr/>
        </p:nvPicPr>
        <p:blipFill>
          <a:blip r:embed="rId4" cstate="print"/>
          <a:srcRect/>
          <a:stretch>
            <a:fillRect/>
          </a:stretch>
        </p:blipFill>
        <p:spPr>
          <a:xfrm rot="369182">
            <a:off x="2859693" y="4478856"/>
            <a:ext cx="1889169" cy="1610709"/>
          </a:xfrm>
          <a:prstGeom prst="rect">
            <a:avLst/>
          </a:prstGeom>
          <a:noFill/>
        </p:spPr>
      </p:pic>
    </p:spTree>
    <p:extLst>
      <p:ext uri="{BB962C8B-B14F-4D97-AF65-F5344CB8AC3E}">
        <p14:creationId xmlns:p14="http://schemas.microsoft.com/office/powerpoint/2010/main" val="2895652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NFHS Learning Center</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927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NFHS Learning Center</a:t>
            </a:r>
          </a:p>
        </p:txBody>
      </p:sp>
      <p:sp>
        <p:nvSpPr>
          <p:cNvPr id="3" name="Content Placeholder 2"/>
          <p:cNvSpPr>
            <a:spLocks noGrp="1"/>
          </p:cNvSpPr>
          <p:nvPr>
            <p:ph sz="half" idx="1"/>
          </p:nvPr>
        </p:nvSpPr>
        <p:spPr>
          <a:xfrm>
            <a:off x="791141" y="1950044"/>
            <a:ext cx="8184583" cy="4525963"/>
          </a:xfrm>
        </p:spPr>
        <p:txBody>
          <a:bodyPr/>
          <a:lstStyle/>
          <a:p>
            <a:r>
              <a:rPr lang="en-US" b="1" dirty="0"/>
              <a:t>Mission: </a:t>
            </a:r>
            <a:r>
              <a:rPr lang="en-US" dirty="0"/>
              <a:t>Provide ongoing professional development for Coaches, Administrators, Students, Parents and Officials on the role they play within interscholastic athletics and activities.</a:t>
            </a:r>
          </a:p>
        </p:txBody>
      </p:sp>
      <p:pic>
        <p:nvPicPr>
          <p:cNvPr id="1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4507" t="10953" r="9904" b="6667"/>
          <a:stretch>
            <a:fillRect/>
          </a:stretch>
        </p:blipFill>
        <p:spPr>
          <a:xfrm>
            <a:off x="2305588" y="3816991"/>
            <a:ext cx="5155687" cy="2633849"/>
          </a:xfrm>
        </p:spPr>
      </p:pic>
      <p:sp>
        <p:nvSpPr>
          <p:cNvPr id="9" name="Footer Placeholder 3"/>
          <p:cNvSpPr>
            <a:spLocks noGrp="1"/>
          </p:cNvSpPr>
          <p:nvPr>
            <p:ph type="ftr" sz="quarter" idx="11"/>
          </p:nvPr>
        </p:nvSpPr>
        <p:spPr>
          <a:xfrm>
            <a:off x="7021585" y="6516688"/>
            <a:ext cx="1970015" cy="303212"/>
          </a:xfrm>
        </p:spPr>
        <p:txBody>
          <a:bodyPr/>
          <a:lstStyle/>
          <a:p>
            <a:r>
              <a:rPr lang="en-US" dirty="0"/>
              <a:t>www.nfhslearn.com</a:t>
            </a:r>
          </a:p>
        </p:txBody>
      </p:sp>
    </p:spTree>
    <p:extLst>
      <p:ext uri="{BB962C8B-B14F-4D97-AF65-F5344CB8AC3E}">
        <p14:creationId xmlns:p14="http://schemas.microsoft.com/office/powerpoint/2010/main" val="2651720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www.NFHSLearn.com</a:t>
            </a:r>
          </a:p>
        </p:txBody>
      </p:sp>
      <p:sp>
        <p:nvSpPr>
          <p:cNvPr id="3" name="Content Placeholder 2"/>
          <p:cNvSpPr>
            <a:spLocks noGrp="1"/>
          </p:cNvSpPr>
          <p:nvPr>
            <p:ph sz="half" idx="1"/>
          </p:nvPr>
        </p:nvSpPr>
        <p:spPr>
          <a:xfrm>
            <a:off x="791141" y="1950044"/>
            <a:ext cx="8184583" cy="4525963"/>
          </a:xfrm>
        </p:spPr>
        <p:txBody>
          <a:bodyPr/>
          <a:lstStyle/>
          <a:p>
            <a:r>
              <a:rPr lang="en-US" dirty="0"/>
              <a:t>Register on </a:t>
            </a:r>
            <a:br>
              <a:rPr lang="en-US" dirty="0"/>
            </a:br>
            <a:r>
              <a:rPr lang="en-US" dirty="0"/>
              <a:t>NFHSLearn.com and </a:t>
            </a:r>
            <a:br>
              <a:rPr lang="en-US" dirty="0"/>
            </a:br>
            <a:r>
              <a:rPr lang="en-US" dirty="0"/>
              <a:t>receive the following </a:t>
            </a:r>
            <a:br>
              <a:rPr lang="en-US" dirty="0"/>
            </a:br>
            <a:r>
              <a:rPr lang="en-US" dirty="0"/>
              <a:t>great benefits:</a:t>
            </a:r>
          </a:p>
          <a:p>
            <a:pPr lvl="1"/>
            <a:r>
              <a:rPr lang="en-US" dirty="0"/>
              <a:t>Immediate access to all 18 NFHS free courses</a:t>
            </a:r>
          </a:p>
          <a:p>
            <a:pPr lvl="1"/>
            <a:r>
              <a:rPr lang="en-US" dirty="0"/>
              <a:t>Opportunity to receive email updates on your sport, upcoming courses and much more</a:t>
            </a:r>
          </a:p>
          <a:p>
            <a:pPr lvl="1"/>
            <a:r>
              <a:rPr lang="en-US" dirty="0"/>
              <a:t>Access coursework 24/7/365</a:t>
            </a:r>
          </a:p>
          <a:p>
            <a:pPr lvl="1"/>
            <a:r>
              <a:rPr lang="en-US" dirty="0"/>
              <a:t>Access completion certificates 24/7/365</a:t>
            </a:r>
          </a:p>
        </p:txBody>
      </p:sp>
      <p:sp>
        <p:nvSpPr>
          <p:cNvPr id="9" name="Footer Placeholder 3"/>
          <p:cNvSpPr>
            <a:spLocks noGrp="1"/>
          </p:cNvSpPr>
          <p:nvPr>
            <p:ph type="ftr" sz="quarter" idx="11"/>
          </p:nvPr>
        </p:nvSpPr>
        <p:spPr>
          <a:xfrm>
            <a:off x="7021585" y="6516688"/>
            <a:ext cx="1970015" cy="303212"/>
          </a:xfrm>
        </p:spPr>
        <p:txBody>
          <a:bodyPr/>
          <a:lstStyle/>
          <a:p>
            <a:r>
              <a:rPr lang="en-US" dirty="0"/>
              <a:t>www.nfhslearn.com</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r="11818"/>
          <a:stretch>
            <a:fillRect/>
          </a:stretch>
        </p:blipFill>
        <p:spPr bwMode="auto">
          <a:xfrm>
            <a:off x="5195455" y="1875806"/>
            <a:ext cx="3948545" cy="172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279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FREE Courses</a:t>
            </a:r>
          </a:p>
        </p:txBody>
      </p:sp>
      <p:sp>
        <p:nvSpPr>
          <p:cNvPr id="3" name="Content Placeholder 2"/>
          <p:cNvSpPr>
            <a:spLocks noGrp="1"/>
          </p:cNvSpPr>
          <p:nvPr>
            <p:ph sz="half" idx="1"/>
          </p:nvPr>
        </p:nvSpPr>
        <p:spPr>
          <a:ln>
            <a:noFill/>
          </a:ln>
        </p:spPr>
        <p:txBody>
          <a:bodyPr/>
          <a:lstStyle/>
          <a:p>
            <a:r>
              <a:rPr lang="en-US" sz="1700" dirty="0"/>
              <a:t>Concussion in Sports</a:t>
            </a:r>
          </a:p>
          <a:p>
            <a:r>
              <a:rPr lang="en-US" sz="1700" dirty="0"/>
              <a:t>Coaching Pole Vault</a:t>
            </a:r>
          </a:p>
          <a:p>
            <a:r>
              <a:rPr lang="en-US" sz="1700" dirty="0"/>
              <a:t>NCAA Eligibility</a:t>
            </a:r>
          </a:p>
          <a:p>
            <a:r>
              <a:rPr lang="en-US" sz="1700" dirty="0"/>
              <a:t>Positive Sport Parenting</a:t>
            </a:r>
          </a:p>
          <a:p>
            <a:r>
              <a:rPr lang="en-US" sz="1700" dirty="0"/>
              <a:t>Sportsmanship</a:t>
            </a:r>
          </a:p>
          <a:p>
            <a:r>
              <a:rPr lang="en-US" sz="1700" dirty="0"/>
              <a:t>Sports Nutrition</a:t>
            </a:r>
          </a:p>
          <a:p>
            <a:r>
              <a:rPr lang="en-US" sz="1700" dirty="0"/>
              <a:t>Heat Illness Prevention</a:t>
            </a:r>
          </a:p>
          <a:p>
            <a:r>
              <a:rPr lang="en-US" sz="1700" dirty="0"/>
              <a:t>Introduction to Music Adjudication</a:t>
            </a:r>
          </a:p>
          <a:p>
            <a:r>
              <a:rPr lang="en-US" sz="1700" dirty="0"/>
              <a:t>Introduction to Pitch Smart</a:t>
            </a:r>
          </a:p>
        </p:txBody>
      </p:sp>
      <p:sp>
        <p:nvSpPr>
          <p:cNvPr id="4" name="Content Placeholder 3"/>
          <p:cNvSpPr>
            <a:spLocks noGrp="1"/>
          </p:cNvSpPr>
          <p:nvPr>
            <p:ph sz="half" idx="2"/>
          </p:nvPr>
        </p:nvSpPr>
        <p:spPr>
          <a:ln>
            <a:noFill/>
          </a:ln>
        </p:spPr>
        <p:txBody>
          <a:bodyPr/>
          <a:lstStyle/>
          <a:p>
            <a:r>
              <a:rPr lang="en-US" sz="1700" dirty="0"/>
              <a:t>Learning Pro – Suite of 4 courses</a:t>
            </a:r>
          </a:p>
          <a:p>
            <a:r>
              <a:rPr lang="en-US" sz="1700" dirty="0"/>
              <a:t>Coaching Unified Sports</a:t>
            </a:r>
          </a:p>
          <a:p>
            <a:r>
              <a:rPr lang="en-US" sz="1700" dirty="0"/>
              <a:t>Creating a Safe and Respectful Environment</a:t>
            </a:r>
          </a:p>
          <a:p>
            <a:r>
              <a:rPr lang="en-US" sz="1700" dirty="0"/>
              <a:t>Engaging Effectively with Parents</a:t>
            </a:r>
          </a:p>
          <a:p>
            <a:r>
              <a:rPr lang="en-US" sz="1700" dirty="0"/>
              <a:t>Sudden Cardiac Arrest</a:t>
            </a:r>
          </a:p>
          <a:p>
            <a:r>
              <a:rPr lang="en-US" sz="1700" dirty="0"/>
              <a:t>Captains Course</a:t>
            </a:r>
          </a:p>
          <a:p>
            <a:r>
              <a:rPr lang="en-US" sz="1700" dirty="0"/>
              <a:t>Interscholastic Officiating</a:t>
            </a:r>
          </a:p>
        </p:txBody>
      </p:sp>
      <p:pic>
        <p:nvPicPr>
          <p:cNvPr id="13" name="Picture 2" descr="Aic_coaching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6262" y="5863855"/>
            <a:ext cx="870008" cy="53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Cic_coaching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670" y="5864477"/>
            <a:ext cx="870008" cy="53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1288473" y="6034420"/>
            <a:ext cx="4511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D21034"/>
              </a:buClr>
              <a:buFont typeface="Arial" pitchFamily="34" charset="0"/>
              <a:buChar char="•"/>
              <a:defRPr sz="2400">
                <a:solidFill>
                  <a:schemeClr val="tx1"/>
                </a:solidFill>
                <a:latin typeface="Arial" pitchFamily="34" charset="0"/>
                <a:cs typeface="Arial" pitchFamily="34" charset="0"/>
              </a:defRPr>
            </a:lvl2pPr>
            <a:lvl3pPr marL="1143000" indent="-228600" eaLnBrk="0" hangingPunct="0">
              <a:spcBef>
                <a:spcPct val="20000"/>
              </a:spcBef>
              <a:buClr>
                <a:srgbClr val="FFCE00"/>
              </a:buClr>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Arial" pitchFamily="34" charset="0"/>
                <a:cs typeface="Arial" pitchFamily="34" charset="0"/>
              </a:defRPr>
            </a:lvl9pPr>
          </a:lstStyle>
          <a:p>
            <a:pPr algn="r" eaLnBrk="1" hangingPunct="1">
              <a:spcBef>
                <a:spcPct val="0"/>
              </a:spcBef>
              <a:buClrTx/>
              <a:buFontTx/>
              <a:buNone/>
            </a:pPr>
            <a:r>
              <a:rPr lang="en-US" altLang="en-US" sz="1800" b="1" dirty="0">
                <a:solidFill>
                  <a:schemeClr val="accent2"/>
                </a:solidFill>
              </a:rPr>
              <a:t>National Coach Certification Program</a:t>
            </a:r>
          </a:p>
        </p:txBody>
      </p:sp>
      <p:sp>
        <p:nvSpPr>
          <p:cNvPr id="17" name="Footer Placeholder 3"/>
          <p:cNvSpPr>
            <a:spLocks noGrp="1"/>
          </p:cNvSpPr>
          <p:nvPr>
            <p:ph type="ftr" sz="quarter" idx="11"/>
          </p:nvPr>
        </p:nvSpPr>
        <p:spPr>
          <a:xfrm>
            <a:off x="7325248" y="6516688"/>
            <a:ext cx="1666352" cy="303212"/>
          </a:xfrm>
        </p:spPr>
        <p:txBody>
          <a:bodyPr/>
          <a:lstStyle/>
          <a:p>
            <a:pPr>
              <a:defRPr/>
            </a:pPr>
            <a:r>
              <a:rPr lang="en-US" dirty="0"/>
              <a:t>www.nfhslearn.com</a:t>
            </a:r>
          </a:p>
        </p:txBody>
      </p:sp>
      <p:pic>
        <p:nvPicPr>
          <p:cNvPr id="2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6801" y="4428044"/>
            <a:ext cx="2051883" cy="136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1841" y="4429630"/>
            <a:ext cx="2051883" cy="136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p:cNvPicPr>
          <p:nvPr/>
        </p:nvPicPr>
        <p:blipFill>
          <a:blip r:embed="rId7" cstate="print">
            <a:extLst>
              <a:ext uri="{28A0092B-C50C-407E-A947-70E740481C1C}">
                <a14:useLocalDpi xmlns:a14="http://schemas.microsoft.com/office/drawing/2010/main" val="0"/>
              </a:ext>
            </a:extLst>
          </a:blip>
          <a:srcRect r="3430"/>
          <a:stretch>
            <a:fillRect/>
          </a:stretch>
        </p:blipFill>
        <p:spPr bwMode="auto">
          <a:xfrm>
            <a:off x="2911033" y="4428044"/>
            <a:ext cx="1981481" cy="136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793" y="4428044"/>
            <a:ext cx="2051882" cy="136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024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oncussion in Sports 1"/>
          <p:cNvPicPr>
            <a:picLocks noChangeAspect="1" noChangeArrowheads="1"/>
          </p:cNvPicPr>
          <p:nvPr/>
        </p:nvPicPr>
        <p:blipFill>
          <a:blip r:embed="rId3" cstate="print"/>
          <a:srcRect/>
          <a:stretch>
            <a:fillRect/>
          </a:stretch>
        </p:blipFill>
        <p:spPr bwMode="auto">
          <a:xfrm>
            <a:off x="0" y="0"/>
            <a:ext cx="9144000" cy="3011488"/>
          </a:xfrm>
          <a:prstGeom prst="rect">
            <a:avLst/>
          </a:prstGeom>
          <a:noFill/>
          <a:ln w="9525">
            <a:noFill/>
            <a:miter lim="800000"/>
            <a:headEnd/>
            <a:tailEnd/>
          </a:ln>
        </p:spPr>
      </p:pic>
      <p:sp>
        <p:nvSpPr>
          <p:cNvPr id="6" name="Rectangle 7"/>
          <p:cNvSpPr>
            <a:spLocks noChangeArrowheads="1"/>
          </p:cNvSpPr>
          <p:nvPr/>
        </p:nvSpPr>
        <p:spPr bwMode="auto">
          <a:xfrm>
            <a:off x="76200" y="609600"/>
            <a:ext cx="9067800" cy="1247775"/>
          </a:xfrm>
          <a:prstGeom prst="rect">
            <a:avLst/>
          </a:prstGeom>
          <a:solidFill>
            <a:srgbClr val="FFFFFF">
              <a:alpha val="72000"/>
            </a:srgbClr>
          </a:solidFill>
          <a:ln w="19050" algn="in">
            <a:solidFill>
              <a:srgbClr val="FFFFFF"/>
            </a:solidFill>
            <a:miter lim="800000"/>
            <a:headEnd/>
            <a:tailEnd/>
          </a:ln>
          <a:effectLst/>
          <a:extLst/>
        </p:spPr>
        <p:txBody>
          <a:bodyPr lIns="36576" tIns="36576" rIns="36576" bIns="36576"/>
          <a:lstStyle/>
          <a:p>
            <a:pPr fontAlgn="auto">
              <a:spcBef>
                <a:spcPts val="0"/>
              </a:spcBef>
              <a:spcAft>
                <a:spcPts val="0"/>
              </a:spcAft>
              <a:defRPr/>
            </a:pPr>
            <a:endParaRPr lang="en-US" dirty="0">
              <a:solidFill>
                <a:prstClr val="black"/>
              </a:solidFill>
              <a:latin typeface="Calibri"/>
              <a:ea typeface="ＭＳ Ｐゴシック" pitchFamily="34" charset="-128"/>
              <a:cs typeface="+mn-cs"/>
            </a:endParaRPr>
          </a:p>
        </p:txBody>
      </p:sp>
      <p:pic>
        <p:nvPicPr>
          <p:cNvPr id="53252" name="Picture 9" descr="NFHS Small Logo color Trans"/>
          <p:cNvPicPr>
            <a:picLocks noChangeAspect="1" noChangeArrowheads="1"/>
          </p:cNvPicPr>
          <p:nvPr/>
        </p:nvPicPr>
        <p:blipFill>
          <a:blip r:embed="rId4" cstate="print"/>
          <a:srcRect/>
          <a:stretch>
            <a:fillRect/>
          </a:stretch>
        </p:blipFill>
        <p:spPr bwMode="auto">
          <a:xfrm>
            <a:off x="304800" y="762000"/>
            <a:ext cx="685800" cy="1008063"/>
          </a:xfrm>
          <a:prstGeom prst="rect">
            <a:avLst/>
          </a:prstGeom>
          <a:noFill/>
          <a:ln w="9525">
            <a:noFill/>
            <a:miter lim="800000"/>
            <a:headEnd/>
            <a:tailEnd/>
          </a:ln>
        </p:spPr>
      </p:pic>
      <p:sp>
        <p:nvSpPr>
          <p:cNvPr id="7" name="Text Box 10"/>
          <p:cNvSpPr txBox="1">
            <a:spLocks noChangeArrowheads="1"/>
          </p:cNvSpPr>
          <p:nvPr/>
        </p:nvSpPr>
        <p:spPr bwMode="auto">
          <a:xfrm>
            <a:off x="4038600" y="906463"/>
            <a:ext cx="4854575" cy="863600"/>
          </a:xfrm>
          <a:prstGeom prst="rect">
            <a:avLst/>
          </a:prstGeom>
          <a:noFill/>
          <a:ln>
            <a:noFill/>
          </a:ln>
          <a:effectLst/>
          <a:extLst/>
        </p:spPr>
        <p:txBody>
          <a:bodyPr lIns="36576" tIns="36576" rIns="36576" bIns="36576"/>
          <a:lstStyle/>
          <a:p>
            <a:pPr algn="r" fontAlgn="auto">
              <a:lnSpc>
                <a:spcPct val="119000"/>
              </a:lnSpc>
              <a:spcBef>
                <a:spcPts val="0"/>
              </a:spcBef>
              <a:spcAft>
                <a:spcPts val="0"/>
              </a:spcAft>
              <a:defRPr/>
            </a:pPr>
            <a:r>
              <a:rPr lang="en-US" sz="3200" kern="1400" dirty="0">
                <a:solidFill>
                  <a:srgbClr val="C00000"/>
                </a:solidFill>
                <a:latin typeface="Frutiger LT 95 UltraBlack"/>
                <a:ea typeface="ＭＳ Ｐゴシック" pitchFamily="34" charset="-128"/>
                <a:cs typeface="+mn-cs"/>
              </a:rPr>
              <a:t>Concussion in Sports</a:t>
            </a:r>
            <a:endParaRPr lang="en-US" sz="900" kern="1400" dirty="0">
              <a:solidFill>
                <a:srgbClr val="C00000"/>
              </a:solidFill>
              <a:latin typeface="Calibri"/>
              <a:ea typeface="ＭＳ Ｐゴシック" pitchFamily="34" charset="-128"/>
              <a:cs typeface="+mn-cs"/>
            </a:endParaRPr>
          </a:p>
          <a:p>
            <a:pPr fontAlgn="auto">
              <a:lnSpc>
                <a:spcPct val="119000"/>
              </a:lnSpc>
              <a:spcBef>
                <a:spcPts val="0"/>
              </a:spcBef>
              <a:spcAft>
                <a:spcPts val="600"/>
              </a:spcAft>
              <a:defRPr/>
            </a:pPr>
            <a:r>
              <a:rPr lang="en-US" sz="900" kern="1400" dirty="0">
                <a:solidFill>
                  <a:srgbClr val="C00000"/>
                </a:solidFill>
                <a:latin typeface="Calibri"/>
                <a:ea typeface="ＭＳ Ｐゴシック" pitchFamily="34" charset="-128"/>
                <a:cs typeface="+mn-cs"/>
              </a:rPr>
              <a:t> </a:t>
            </a:r>
          </a:p>
        </p:txBody>
      </p:sp>
      <p:sp>
        <p:nvSpPr>
          <p:cNvPr id="8" name="TextBox 7"/>
          <p:cNvSpPr txBox="1"/>
          <p:nvPr/>
        </p:nvSpPr>
        <p:spPr>
          <a:xfrm>
            <a:off x="533400" y="3640138"/>
            <a:ext cx="4876800" cy="3446462"/>
          </a:xfrm>
          <a:prstGeom prst="rect">
            <a:avLst/>
          </a:prstGeom>
          <a:noFill/>
        </p:spPr>
        <p:txBody>
          <a:bodyPr>
            <a:spAutoFit/>
          </a:bodyPr>
          <a:lstStyle/>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Understand what concussions are &amp; their impact on players</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Recognize the complications associated with concussions</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Recognize signs and symptoms of concussion</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Know when additional medical attention is needed</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Understand what your responsibilities are in concussion management</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Understand the proper concussion management protocols</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List the steps a player should use to return to active play safely </a:t>
            </a:r>
          </a:p>
          <a:p>
            <a:pPr marL="228600" indent="-228600" fontAlgn="auto">
              <a:lnSpc>
                <a:spcPct val="150000"/>
              </a:lnSpc>
              <a:spcBef>
                <a:spcPts val="0"/>
              </a:spcBef>
              <a:spcAft>
                <a:spcPts val="300"/>
              </a:spcAft>
              <a:defRPr/>
            </a:pPr>
            <a:r>
              <a:rPr lang="en-US" sz="1400" kern="1400" dirty="0">
                <a:solidFill>
                  <a:srgbClr val="003798"/>
                </a:solidFill>
                <a:latin typeface="Frutiger LT 47 LightCn"/>
                <a:ea typeface="ＭＳ Ｐゴシック" pitchFamily="34" charset="-128"/>
                <a:cs typeface="+mn-cs"/>
              </a:rPr>
              <a:t>	after a concussion</a:t>
            </a:r>
            <a:endParaRPr lang="en-US" sz="1400" kern="1400" dirty="0">
              <a:solidFill>
                <a:srgbClr val="000000"/>
              </a:solidFill>
              <a:latin typeface="Calibri"/>
              <a:ea typeface="ＭＳ Ｐゴシック" pitchFamily="34" charset="-128"/>
              <a:cs typeface="+mn-cs"/>
            </a:endParaRPr>
          </a:p>
          <a:p>
            <a:pPr fontAlgn="auto">
              <a:lnSpc>
                <a:spcPct val="119000"/>
              </a:lnSpc>
              <a:spcBef>
                <a:spcPts val="0"/>
              </a:spcBef>
              <a:spcAft>
                <a:spcPts val="600"/>
              </a:spcAft>
              <a:defRPr/>
            </a:pPr>
            <a:r>
              <a:rPr lang="en-US" sz="1000" kern="1400" dirty="0">
                <a:solidFill>
                  <a:srgbClr val="000000"/>
                </a:solidFill>
                <a:latin typeface="Calibri"/>
                <a:ea typeface="ＭＳ Ｐゴシック" pitchFamily="34" charset="-128"/>
                <a:cs typeface="+mn-cs"/>
              </a:rPr>
              <a:t> </a:t>
            </a:r>
          </a:p>
          <a:p>
            <a:pPr fontAlgn="auto">
              <a:lnSpc>
                <a:spcPct val="119000"/>
              </a:lnSpc>
              <a:spcBef>
                <a:spcPts val="0"/>
              </a:spcBef>
              <a:spcAft>
                <a:spcPts val="600"/>
              </a:spcAft>
              <a:defRPr/>
            </a:pPr>
            <a:r>
              <a:rPr lang="en-US" sz="1100" kern="1400" dirty="0">
                <a:solidFill>
                  <a:srgbClr val="000000"/>
                </a:solidFill>
                <a:latin typeface="Calibri"/>
                <a:ea typeface="ＭＳ Ｐゴシック" pitchFamily="34" charset="-128"/>
                <a:cs typeface="+mn-cs"/>
              </a:rPr>
              <a:t> </a:t>
            </a:r>
          </a:p>
        </p:txBody>
      </p:sp>
      <p:sp>
        <p:nvSpPr>
          <p:cNvPr id="10" name="Text Box 12"/>
          <p:cNvSpPr txBox="1">
            <a:spLocks noChangeArrowheads="1"/>
          </p:cNvSpPr>
          <p:nvPr/>
        </p:nvSpPr>
        <p:spPr bwMode="auto">
          <a:xfrm>
            <a:off x="533400" y="3114675"/>
            <a:ext cx="3276600" cy="542925"/>
          </a:xfrm>
          <a:prstGeom prst="rect">
            <a:avLst/>
          </a:prstGeom>
          <a:noFill/>
          <a:ln>
            <a:noFill/>
          </a:ln>
          <a:effectLst/>
          <a:extLst/>
        </p:spPr>
        <p:txBody>
          <a:bodyPr lIns="36576" tIns="36576" rIns="36576" bIns="36576"/>
          <a:lstStyle/>
          <a:p>
            <a:pPr>
              <a:defRPr/>
            </a:pPr>
            <a:r>
              <a:rPr lang="en-US" altLang="en-US" sz="2800" b="1" dirty="0">
                <a:solidFill>
                  <a:srgbClr val="D21034"/>
                </a:solidFill>
                <a:latin typeface="Frutiger LT 57 Cn" pitchFamily="34" charset="0"/>
                <a:ea typeface="ＭＳ Ｐゴシック" pitchFamily="34" charset="-128"/>
              </a:rPr>
              <a:t>Course Objectives</a:t>
            </a:r>
            <a:endParaRPr lang="en-US" altLang="en-US" sz="2800" dirty="0">
              <a:solidFill>
                <a:prstClr val="black"/>
              </a:solidFill>
              <a:ea typeface="ＭＳ Ｐゴシック" pitchFamily="34" charset="-128"/>
            </a:endParaRPr>
          </a:p>
        </p:txBody>
      </p:sp>
      <p:sp>
        <p:nvSpPr>
          <p:cNvPr id="12" name="Text Box 14"/>
          <p:cNvSpPr txBox="1">
            <a:spLocks noChangeArrowheads="1"/>
          </p:cNvSpPr>
          <p:nvPr/>
        </p:nvSpPr>
        <p:spPr bwMode="auto">
          <a:xfrm>
            <a:off x="5410200" y="3124200"/>
            <a:ext cx="1562100" cy="415925"/>
          </a:xfrm>
          <a:prstGeom prst="rect">
            <a:avLst/>
          </a:prstGeom>
          <a:noFill/>
          <a:ln>
            <a:noFill/>
          </a:ln>
          <a:effectLst/>
          <a:extLst/>
        </p:spPr>
        <p:txBody>
          <a:bodyPr lIns="36576" tIns="36576" rIns="36576" bIns="36576"/>
          <a:lstStyle/>
          <a:p>
            <a:pPr>
              <a:defRPr/>
            </a:pPr>
            <a:r>
              <a:rPr lang="en-US" altLang="en-US" sz="2800" b="1" dirty="0">
                <a:solidFill>
                  <a:srgbClr val="D21034"/>
                </a:solidFill>
                <a:latin typeface="Frutiger LT 57 Cn" pitchFamily="34" charset="0"/>
                <a:ea typeface="ＭＳ Ｐゴシック" pitchFamily="34" charset="-128"/>
              </a:rPr>
              <a:t>Units</a:t>
            </a:r>
            <a:endParaRPr lang="en-US" altLang="en-US" sz="2800" dirty="0">
              <a:solidFill>
                <a:prstClr val="black"/>
              </a:solidFill>
              <a:ea typeface="ＭＳ Ｐゴシック" pitchFamily="34" charset="-128"/>
            </a:endParaRPr>
          </a:p>
        </p:txBody>
      </p:sp>
      <p:sp>
        <p:nvSpPr>
          <p:cNvPr id="13" name="Text Box 15"/>
          <p:cNvSpPr txBox="1">
            <a:spLocks noChangeArrowheads="1"/>
          </p:cNvSpPr>
          <p:nvPr/>
        </p:nvSpPr>
        <p:spPr bwMode="auto">
          <a:xfrm>
            <a:off x="5502275" y="6207125"/>
            <a:ext cx="3413125" cy="346075"/>
          </a:xfrm>
          <a:prstGeom prst="rect">
            <a:avLst/>
          </a:prstGeom>
          <a:noFill/>
          <a:ln w="19050" algn="in">
            <a:noFill/>
            <a:miter lim="800000"/>
            <a:headEnd/>
            <a:tailEnd/>
          </a:ln>
          <a:effectLst/>
          <a:extLst/>
        </p:spPr>
        <p:txBody>
          <a:bodyPr lIns="36576" tIns="36576" rIns="36576" bIns="36576"/>
          <a:lstStyle/>
          <a:p>
            <a:pPr>
              <a:defRPr/>
            </a:pPr>
            <a:r>
              <a:rPr lang="en-US" altLang="en-US" sz="1600" dirty="0">
                <a:solidFill>
                  <a:srgbClr val="003798"/>
                </a:solidFill>
                <a:latin typeface="Frutiger LT 57 Cn" pitchFamily="34" charset="0"/>
                <a:ea typeface="ＭＳ Ｐゴシック" pitchFamily="34" charset="-128"/>
              </a:rPr>
              <a:t>More Information at </a:t>
            </a:r>
            <a:r>
              <a:rPr lang="en-US" altLang="en-US" sz="1600" b="1" dirty="0">
                <a:solidFill>
                  <a:srgbClr val="D21034"/>
                </a:solidFill>
                <a:latin typeface="Frutiger LT 57 Cn" pitchFamily="34" charset="0"/>
                <a:ea typeface="ＭＳ Ｐゴシック" pitchFamily="34" charset="-128"/>
              </a:rPr>
              <a:t>nfhslearn.com!</a:t>
            </a:r>
            <a:endParaRPr lang="en-US" altLang="en-US" dirty="0">
              <a:solidFill>
                <a:prstClr val="black"/>
              </a:solidFill>
              <a:ea typeface="ＭＳ Ｐゴシック" pitchFamily="34" charset="-128"/>
            </a:endParaRPr>
          </a:p>
        </p:txBody>
      </p:sp>
      <p:sp>
        <p:nvSpPr>
          <p:cNvPr id="14" name="TextBox 13"/>
          <p:cNvSpPr txBox="1"/>
          <p:nvPr/>
        </p:nvSpPr>
        <p:spPr>
          <a:xfrm>
            <a:off x="5410200" y="3643313"/>
            <a:ext cx="3429000" cy="1138237"/>
          </a:xfrm>
          <a:prstGeom prst="rect">
            <a:avLst/>
          </a:prstGeom>
          <a:noFill/>
        </p:spPr>
        <p:txBody>
          <a:bodyPr>
            <a:spAutoFit/>
          </a:bodyPr>
          <a:lstStyle/>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Concussion Overview</a:t>
            </a: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The Problem </a:t>
            </a:r>
            <a:endParaRPr lang="en-US" sz="1400" kern="1400" dirty="0">
              <a:solidFill>
                <a:srgbClr val="000000"/>
              </a:solidFill>
              <a:latin typeface="Calibri"/>
              <a:ea typeface="ＭＳ Ｐゴシック" pitchFamily="34" charset="-128"/>
              <a:cs typeface="+mn-cs"/>
            </a:endParaRPr>
          </a:p>
          <a:p>
            <a:pPr marL="228600" indent="-228600" fontAlgn="auto">
              <a:lnSpc>
                <a:spcPct val="150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Your Responsibility </a:t>
            </a:r>
            <a:endParaRPr lang="en-US" sz="1400" kern="1400" dirty="0">
              <a:solidFill>
                <a:srgbClr val="000000"/>
              </a:solidFill>
              <a:latin typeface="Calibri"/>
              <a:ea typeface="ＭＳ Ｐゴシック" pitchFamily="34" charset="-128"/>
              <a:cs typeface="+mn-cs"/>
            </a:endParaRPr>
          </a:p>
        </p:txBody>
      </p:sp>
      <p:pic>
        <p:nvPicPr>
          <p:cNvPr id="53259" name="Picture 3" descr="CDC_logo_print_color_name(highres-CMYK)"/>
          <p:cNvPicPr>
            <a:picLocks noChangeAspect="1" noChangeArrowheads="1"/>
          </p:cNvPicPr>
          <p:nvPr/>
        </p:nvPicPr>
        <p:blipFill>
          <a:blip r:embed="rId5" cstate="print"/>
          <a:srcRect/>
          <a:stretch>
            <a:fillRect/>
          </a:stretch>
        </p:blipFill>
        <p:spPr bwMode="auto">
          <a:xfrm>
            <a:off x="1219200" y="762000"/>
            <a:ext cx="1239838" cy="91440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Nfhs suggested guidelines </a:t>
            </a:r>
            <a:br>
              <a:rPr lang="en-US" sz="3200" dirty="0"/>
            </a:br>
            <a:r>
              <a:rPr lang="en-US" sz="3200" dirty="0"/>
              <a:t>for management of </a:t>
            </a:r>
            <a:br>
              <a:rPr lang="en-US" sz="3200" dirty="0"/>
            </a:br>
            <a:r>
              <a:rPr lang="en-US" sz="3200" dirty="0"/>
              <a:t>concussion in sports</a:t>
            </a:r>
          </a:p>
        </p:txBody>
      </p:sp>
      <p:sp>
        <p:nvSpPr>
          <p:cNvPr id="5" name="Footer Placeholder 4"/>
          <p:cNvSpPr>
            <a:spLocks noGrp="1"/>
          </p:cNvSpPr>
          <p:nvPr>
            <p:ph type="ftr" sz="quarter" idx="11"/>
          </p:nvPr>
        </p:nvSpPr>
        <p:spPr>
          <a:xfrm>
            <a:off x="7497763" y="6649420"/>
            <a:ext cx="1493837" cy="303212"/>
          </a:xfrm>
        </p:spPr>
        <p:txBody>
          <a:bodyPr/>
          <a:lstStyle/>
          <a:p>
            <a:pPr>
              <a:defRPr/>
            </a:pPr>
            <a:r>
              <a:rPr lang="en-US" dirty="0"/>
              <a:t>www.nfhs.org</a:t>
            </a:r>
          </a:p>
          <a:p>
            <a:pPr>
              <a:defRPr/>
            </a:pPr>
            <a:endParaRPr lang="en-US" dirty="0"/>
          </a:p>
        </p:txBody>
      </p:sp>
      <p:sp>
        <p:nvSpPr>
          <p:cNvPr id="7" name="Rectangle 6"/>
          <p:cNvSpPr/>
          <p:nvPr/>
        </p:nvSpPr>
        <p:spPr>
          <a:xfrm>
            <a:off x="4572000" y="2651868"/>
            <a:ext cx="4572000" cy="1569660"/>
          </a:xfrm>
          <a:prstGeom prst="rect">
            <a:avLst/>
          </a:prstGeom>
        </p:spPr>
        <p:txBody>
          <a:bodyPr>
            <a:spAutoFit/>
          </a:bodyPr>
          <a:lstStyle/>
          <a:p>
            <a:pPr algn="ctr" eaLnBrk="0" hangingPunct="0"/>
            <a:r>
              <a:rPr lang="en-US" sz="3200" b="1" dirty="0">
                <a:solidFill>
                  <a:srgbClr val="FF0000"/>
                </a:solidFill>
                <a:ea typeface="ＭＳ Ｐゴシック" pitchFamily="34" charset="-128"/>
              </a:rPr>
              <a:t>In the Appendix </a:t>
            </a:r>
          </a:p>
          <a:p>
            <a:pPr algn="ctr" eaLnBrk="0" hangingPunct="0"/>
            <a:r>
              <a:rPr lang="en-US" sz="3200" b="1" dirty="0">
                <a:solidFill>
                  <a:srgbClr val="FF0000"/>
                </a:solidFill>
                <a:ea typeface="ＭＳ Ｐゴシック" pitchFamily="34" charset="-128"/>
              </a:rPr>
              <a:t>in all 2016-17 NFHS  </a:t>
            </a:r>
          </a:p>
          <a:p>
            <a:pPr algn="ctr" eaLnBrk="0" hangingPunct="0"/>
            <a:r>
              <a:rPr lang="en-US" sz="3200" b="1" dirty="0">
                <a:solidFill>
                  <a:srgbClr val="FF0000"/>
                </a:solidFill>
                <a:ea typeface="ＭＳ Ｐゴシック" pitchFamily="34" charset="-128"/>
              </a:rPr>
              <a:t>Rules Book</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872" y="471045"/>
            <a:ext cx="771552" cy="1040722"/>
          </a:xfrm>
          <a:prstGeom prst="rect">
            <a:avLst/>
          </a:prstGeom>
          <a:ln>
            <a:solidFill>
              <a:schemeClr val="tx1">
                <a:lumMod val="50000"/>
              </a:schemeClr>
            </a:solidFill>
          </a:ln>
        </p:spPr>
      </p:pic>
      <p:sp>
        <p:nvSpPr>
          <p:cNvPr id="9" name="TextBox 8"/>
          <p:cNvSpPr txBox="1">
            <a:spLocks noChangeArrowheads="1"/>
          </p:cNvSpPr>
          <p:nvPr/>
        </p:nvSpPr>
        <p:spPr bwMode="auto">
          <a:xfrm>
            <a:off x="8246530" y="1471875"/>
            <a:ext cx="9012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Page: 90</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02" t="9206" r="9218" b="4115"/>
          <a:stretch/>
        </p:blipFill>
        <p:spPr>
          <a:xfrm>
            <a:off x="1310188" y="1912675"/>
            <a:ext cx="3261815" cy="4573098"/>
          </a:xfrm>
          <a:prstGeom prst="rect">
            <a:avLst/>
          </a:prstGeom>
          <a:ln>
            <a:solidFill>
              <a:schemeClr val="tx1">
                <a:lumMod val="50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Rules Review Committee</a:t>
            </a:r>
          </a:p>
        </p:txBody>
      </p:sp>
      <p:sp>
        <p:nvSpPr>
          <p:cNvPr id="3" name="Content Placeholder 2"/>
          <p:cNvSpPr>
            <a:spLocks noGrp="1"/>
          </p:cNvSpPr>
          <p:nvPr>
            <p:ph idx="1"/>
          </p:nvPr>
        </p:nvSpPr>
        <p:spPr>
          <a:xfrm>
            <a:off x="1100138" y="1989139"/>
            <a:ext cx="7875587" cy="2451940"/>
          </a:xfrm>
        </p:spPr>
        <p:txBody>
          <a:bodyPr/>
          <a:lstStyle/>
          <a:p>
            <a:pPr marL="0" indent="0">
              <a:buNone/>
            </a:pPr>
            <a:r>
              <a:rPr 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a:p>
            <a:endParaRPr lang="en-US" dirty="0"/>
          </a:p>
        </p:txBody>
      </p:sp>
      <p:sp>
        <p:nvSpPr>
          <p:cNvPr id="4" name="Footer Placeholder 3"/>
          <p:cNvSpPr>
            <a:spLocks noGrp="1"/>
          </p:cNvSpPr>
          <p:nvPr>
            <p:ph type="ftr" sz="quarter" idx="11"/>
          </p:nvPr>
        </p:nvSpPr>
        <p:spPr/>
        <p:txBody>
          <a:bodyPr/>
          <a:lstStyle/>
          <a:p>
            <a:r>
              <a:rPr lang="en-US" dirty="0"/>
              <a:t>www.nfhs.org</a:t>
            </a:r>
          </a:p>
        </p:txBody>
      </p:sp>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7508" t="10463" r="522" b="15109"/>
          <a:stretch/>
        </p:blipFill>
        <p:spPr>
          <a:xfrm>
            <a:off x="7050025" y="4667510"/>
            <a:ext cx="870363" cy="1014273"/>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5209" t="448" r="4511" b="6446"/>
          <a:stretch/>
        </p:blipFill>
        <p:spPr>
          <a:xfrm>
            <a:off x="8056674" y="4657419"/>
            <a:ext cx="870363" cy="1009413"/>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19611" t="6835" r="18592" b="33136"/>
          <a:stretch/>
        </p:blipFill>
        <p:spPr>
          <a:xfrm>
            <a:off x="6026986" y="4650974"/>
            <a:ext cx="870363" cy="1015858"/>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2187" t="593" r="1313" b="9332"/>
          <a:stretch/>
        </p:blipFill>
        <p:spPr>
          <a:xfrm>
            <a:off x="4990175" y="4667856"/>
            <a:ext cx="900525" cy="1013927"/>
          </a:xfrm>
          <a:prstGeom prst="rect">
            <a:avLst/>
          </a:prstGeom>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6282" r="13546" b="23817"/>
          <a:stretch/>
        </p:blipFill>
        <p:spPr>
          <a:xfrm>
            <a:off x="3996843" y="4657419"/>
            <a:ext cx="862404" cy="1024364"/>
          </a:xfrm>
          <a:prstGeom prst="rect">
            <a:avLst/>
          </a:prstGeom>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3968" t="580" b="9384"/>
          <a:stretch/>
        </p:blipFill>
        <p:spPr>
          <a:xfrm>
            <a:off x="2961374" y="4667856"/>
            <a:ext cx="865461" cy="1014271"/>
          </a:xfrm>
          <a:prstGeom prst="rect">
            <a:avLst/>
          </a:prstGeom>
        </p:spPr>
      </p:pic>
      <p:pic>
        <p:nvPicPr>
          <p:cNvPr id="47" name="Picture 46"/>
          <p:cNvPicPr>
            <a:picLocks noChangeAspect="1"/>
          </p:cNvPicPr>
          <p:nvPr/>
        </p:nvPicPr>
        <p:blipFill rotWithShape="1">
          <a:blip r:embed="rId9" cstate="print">
            <a:extLst>
              <a:ext uri="{28A0092B-C50C-407E-A947-70E740481C1C}">
                <a14:useLocalDpi xmlns:a14="http://schemas.microsoft.com/office/drawing/2010/main" val="0"/>
              </a:ext>
            </a:extLst>
          </a:blip>
          <a:srcRect l="15056" t="13586" r="20231" b="10660"/>
          <a:stretch/>
        </p:blipFill>
        <p:spPr>
          <a:xfrm>
            <a:off x="1980295" y="4655320"/>
            <a:ext cx="870363" cy="1018873"/>
          </a:xfrm>
          <a:prstGeom prst="rect">
            <a:avLst/>
          </a:prstGeom>
        </p:spPr>
      </p:pic>
      <p:pic>
        <p:nvPicPr>
          <p:cNvPr id="48" name="Picture 47"/>
          <p:cNvPicPr>
            <a:picLocks noChangeAspect="1"/>
          </p:cNvPicPr>
          <p:nvPr/>
        </p:nvPicPr>
        <p:blipFill rotWithShape="1">
          <a:blip r:embed="rId10" cstate="print">
            <a:extLst>
              <a:ext uri="{28A0092B-C50C-407E-A947-70E740481C1C}">
                <a14:useLocalDpi xmlns:a14="http://schemas.microsoft.com/office/drawing/2010/main" val="0"/>
              </a:ext>
            </a:extLst>
          </a:blip>
          <a:srcRect l="11759" t="3751" r="5276" b="28558"/>
          <a:stretch/>
        </p:blipFill>
        <p:spPr>
          <a:xfrm>
            <a:off x="976904" y="4667510"/>
            <a:ext cx="875718" cy="1015858"/>
          </a:xfrm>
          <a:prstGeom prst="rect">
            <a:avLst/>
          </a:prstGeom>
        </p:spPr>
      </p:pic>
      <p:sp>
        <p:nvSpPr>
          <p:cNvPr id="49" name="TextBox 1"/>
          <p:cNvSpPr txBox="1">
            <a:spLocks noChangeArrowheads="1"/>
          </p:cNvSpPr>
          <p:nvPr/>
        </p:nvSpPr>
        <p:spPr bwMode="auto">
          <a:xfrm>
            <a:off x="967958" y="5681783"/>
            <a:ext cx="875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Davis Whitfield</a:t>
            </a:r>
          </a:p>
          <a:p>
            <a:pPr algn="ctr" eaLnBrk="1" hangingPunct="1">
              <a:spcBef>
                <a:spcPct val="0"/>
              </a:spcBef>
              <a:buClrTx/>
              <a:buFontTx/>
              <a:buNone/>
            </a:pPr>
            <a:r>
              <a:rPr lang="en-US" altLang="en-US" sz="600" dirty="0">
                <a:latin typeface="Arial" pitchFamily="34" charset="0"/>
              </a:rPr>
              <a:t>Chief Operating Officer</a:t>
            </a:r>
          </a:p>
        </p:txBody>
      </p:sp>
      <p:sp>
        <p:nvSpPr>
          <p:cNvPr id="50" name="TextBox 31"/>
          <p:cNvSpPr txBox="1">
            <a:spLocks noChangeArrowheads="1"/>
          </p:cNvSpPr>
          <p:nvPr/>
        </p:nvSpPr>
        <p:spPr bwMode="auto">
          <a:xfrm>
            <a:off x="1998824" y="5681783"/>
            <a:ext cx="866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Bob Colgate</a:t>
            </a:r>
          </a:p>
          <a:p>
            <a:pPr algn="ctr" eaLnBrk="1" hangingPunct="1">
              <a:spcBef>
                <a:spcPct val="0"/>
              </a:spcBef>
              <a:buClrTx/>
              <a:buFontTx/>
              <a:buNone/>
            </a:pPr>
            <a:r>
              <a:rPr lang="en-US" altLang="en-US" sz="600" dirty="0">
                <a:latin typeface="Arial" pitchFamily="34" charset="0"/>
              </a:rPr>
              <a:t>Football and Sports </a:t>
            </a:r>
          </a:p>
          <a:p>
            <a:pPr algn="ctr" eaLnBrk="1" hangingPunct="1">
              <a:spcBef>
                <a:spcPct val="0"/>
              </a:spcBef>
              <a:buClrTx/>
              <a:buFontTx/>
              <a:buNone/>
            </a:pPr>
            <a:r>
              <a:rPr lang="en-US" altLang="en-US" sz="600" dirty="0">
                <a:latin typeface="Arial" pitchFamily="34" charset="0"/>
              </a:rPr>
              <a:t>Medicine</a:t>
            </a:r>
          </a:p>
        </p:txBody>
      </p:sp>
      <p:sp>
        <p:nvSpPr>
          <p:cNvPr id="51" name="TextBox 32"/>
          <p:cNvSpPr txBox="1">
            <a:spLocks noChangeArrowheads="1"/>
          </p:cNvSpPr>
          <p:nvPr/>
        </p:nvSpPr>
        <p:spPr bwMode="auto">
          <a:xfrm>
            <a:off x="2945221" y="5674193"/>
            <a:ext cx="860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Elliot Hopkins</a:t>
            </a:r>
          </a:p>
          <a:p>
            <a:pPr algn="ctr" eaLnBrk="1" hangingPunct="1">
              <a:spcBef>
                <a:spcPct val="0"/>
              </a:spcBef>
              <a:buClrTx/>
              <a:buFontTx/>
              <a:buNone/>
            </a:pPr>
            <a:r>
              <a:rPr lang="en-US" altLang="en-US" sz="600" dirty="0">
                <a:latin typeface="Arial" pitchFamily="34" charset="0"/>
              </a:rPr>
              <a:t>Baseball and Wrestling</a:t>
            </a:r>
          </a:p>
        </p:txBody>
      </p:sp>
      <p:sp>
        <p:nvSpPr>
          <p:cNvPr id="52" name="TextBox 33"/>
          <p:cNvSpPr txBox="1">
            <a:spLocks noChangeArrowheads="1"/>
          </p:cNvSpPr>
          <p:nvPr/>
        </p:nvSpPr>
        <p:spPr bwMode="auto">
          <a:xfrm>
            <a:off x="4012612" y="5674193"/>
            <a:ext cx="85821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Mark Koski</a:t>
            </a:r>
          </a:p>
          <a:p>
            <a:pPr algn="ctr" eaLnBrk="1" hangingPunct="1">
              <a:spcBef>
                <a:spcPct val="0"/>
              </a:spcBef>
              <a:buClrTx/>
              <a:buFontTx/>
              <a:buNone/>
            </a:pPr>
            <a:r>
              <a:rPr lang="en-US" altLang="en-US" sz="600" dirty="0">
                <a:latin typeface="Arial" pitchFamily="34" charset="0"/>
              </a:rPr>
              <a:t>Field Hockey</a:t>
            </a:r>
          </a:p>
        </p:txBody>
      </p:sp>
      <p:sp>
        <p:nvSpPr>
          <p:cNvPr id="53" name="TextBox 34"/>
          <p:cNvSpPr txBox="1">
            <a:spLocks noChangeArrowheads="1"/>
          </p:cNvSpPr>
          <p:nvPr/>
        </p:nvSpPr>
        <p:spPr bwMode="auto">
          <a:xfrm>
            <a:off x="5004331" y="5681783"/>
            <a:ext cx="8691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Becky Oakes</a:t>
            </a:r>
          </a:p>
          <a:p>
            <a:pPr algn="ctr" eaLnBrk="1" hangingPunct="1">
              <a:spcBef>
                <a:spcPct val="0"/>
              </a:spcBef>
              <a:buClrTx/>
              <a:buFontTx/>
              <a:buNone/>
            </a:pPr>
            <a:r>
              <a:rPr lang="en-US" altLang="en-US" sz="600" dirty="0">
                <a:latin typeface="Arial" pitchFamily="34" charset="0"/>
              </a:rPr>
              <a:t>Cross Country, Gymnastics, Volleyball and </a:t>
            </a:r>
          </a:p>
          <a:p>
            <a:pPr algn="ctr" eaLnBrk="1" hangingPunct="1">
              <a:spcBef>
                <a:spcPct val="0"/>
              </a:spcBef>
              <a:buClrTx/>
              <a:buFontTx/>
              <a:buNone/>
            </a:pPr>
            <a:r>
              <a:rPr lang="en-US" altLang="en-US" sz="600" dirty="0">
                <a:latin typeface="Arial" pitchFamily="34" charset="0"/>
              </a:rPr>
              <a:t>Track &amp; Field</a:t>
            </a:r>
          </a:p>
        </p:txBody>
      </p:sp>
      <p:sp>
        <p:nvSpPr>
          <p:cNvPr id="54" name="TextBox 35"/>
          <p:cNvSpPr txBox="1">
            <a:spLocks noChangeArrowheads="1"/>
          </p:cNvSpPr>
          <p:nvPr/>
        </p:nvSpPr>
        <p:spPr bwMode="auto">
          <a:xfrm>
            <a:off x="5992198" y="5681783"/>
            <a:ext cx="87041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Dan Schuster</a:t>
            </a:r>
          </a:p>
          <a:p>
            <a:pPr algn="ctr" eaLnBrk="1" hangingPunct="1">
              <a:spcBef>
                <a:spcPct val="0"/>
              </a:spcBef>
              <a:buClrTx/>
              <a:buFontTx/>
              <a:buNone/>
            </a:pPr>
            <a:r>
              <a:rPr lang="en-US" altLang="en-US" sz="600" dirty="0">
                <a:latin typeface="Arial" pitchFamily="34" charset="0"/>
              </a:rPr>
              <a:t>Ice Hockey</a:t>
            </a:r>
          </a:p>
        </p:txBody>
      </p:sp>
      <p:sp>
        <p:nvSpPr>
          <p:cNvPr id="55" name="TextBox 36"/>
          <p:cNvSpPr txBox="1">
            <a:spLocks noChangeArrowheads="1"/>
          </p:cNvSpPr>
          <p:nvPr/>
        </p:nvSpPr>
        <p:spPr bwMode="auto">
          <a:xfrm>
            <a:off x="7050025" y="5685827"/>
            <a:ext cx="87030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Sandy Searcy</a:t>
            </a:r>
          </a:p>
          <a:p>
            <a:pPr algn="ctr" eaLnBrk="1" hangingPunct="1">
              <a:spcBef>
                <a:spcPct val="0"/>
              </a:spcBef>
              <a:buClrTx/>
              <a:buFontTx/>
              <a:buNone/>
            </a:pPr>
            <a:r>
              <a:rPr lang="en-US" altLang="en-US" sz="600" dirty="0">
                <a:latin typeface="Arial" pitchFamily="34" charset="0"/>
              </a:rPr>
              <a:t>Softball and Swimming &amp; Diving</a:t>
            </a:r>
          </a:p>
        </p:txBody>
      </p:sp>
      <p:sp>
        <p:nvSpPr>
          <p:cNvPr id="56" name="TextBox 37"/>
          <p:cNvSpPr txBox="1">
            <a:spLocks noChangeArrowheads="1"/>
          </p:cNvSpPr>
          <p:nvPr/>
        </p:nvSpPr>
        <p:spPr bwMode="auto">
          <a:xfrm>
            <a:off x="8047159" y="5666832"/>
            <a:ext cx="864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600" dirty="0">
                <a:latin typeface="Arial" pitchFamily="34" charset="0"/>
              </a:rPr>
              <a:t>Theresia Wynns</a:t>
            </a:r>
          </a:p>
          <a:p>
            <a:pPr algn="ctr" eaLnBrk="1" hangingPunct="1">
              <a:spcBef>
                <a:spcPct val="0"/>
              </a:spcBef>
              <a:buClrTx/>
              <a:buFontTx/>
              <a:buNone/>
            </a:pPr>
            <a:r>
              <a:rPr lang="en-US" altLang="en-US" sz="600" dirty="0">
                <a:latin typeface="Arial" pitchFamily="34" charset="0"/>
              </a:rPr>
              <a:t>Basketball and Soccer </a:t>
            </a:r>
          </a:p>
        </p:txBody>
      </p:sp>
    </p:spTree>
    <p:extLst>
      <p:ext uri="{BB962C8B-B14F-4D97-AF65-F5344CB8AC3E}">
        <p14:creationId xmlns:p14="http://schemas.microsoft.com/office/powerpoint/2010/main" val="155198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A Guide to Heat Acclimatization and Heat 2"/>
          <p:cNvPicPr>
            <a:picLocks noChangeAspect="1" noChangeArrowheads="1"/>
          </p:cNvPicPr>
          <p:nvPr/>
        </p:nvPicPr>
        <p:blipFill>
          <a:blip r:embed="rId3" cstate="print"/>
          <a:srcRect/>
          <a:stretch>
            <a:fillRect/>
          </a:stretch>
        </p:blipFill>
        <p:spPr bwMode="auto">
          <a:xfrm>
            <a:off x="0" y="0"/>
            <a:ext cx="9172575" cy="2514600"/>
          </a:xfrm>
          <a:prstGeom prst="rect">
            <a:avLst/>
          </a:prstGeom>
          <a:noFill/>
          <a:ln w="9525">
            <a:noFill/>
            <a:miter lim="800000"/>
            <a:headEnd/>
            <a:tailEnd/>
          </a:ln>
        </p:spPr>
      </p:pic>
      <p:sp>
        <p:nvSpPr>
          <p:cNvPr id="6" name="Rectangle 7"/>
          <p:cNvSpPr>
            <a:spLocks noChangeArrowheads="1"/>
          </p:cNvSpPr>
          <p:nvPr/>
        </p:nvSpPr>
        <p:spPr bwMode="auto">
          <a:xfrm>
            <a:off x="0" y="533400"/>
            <a:ext cx="9172575" cy="1447800"/>
          </a:xfrm>
          <a:prstGeom prst="rect">
            <a:avLst/>
          </a:prstGeom>
          <a:solidFill>
            <a:srgbClr val="FFFFFF">
              <a:alpha val="72000"/>
            </a:srgbClr>
          </a:solidFill>
          <a:ln w="19050" algn="in">
            <a:solidFill>
              <a:srgbClr val="FFFFFF"/>
            </a:solidFill>
            <a:miter lim="800000"/>
            <a:headEnd/>
            <a:tailEnd/>
          </a:ln>
          <a:effectLst/>
          <a:extLst/>
        </p:spPr>
        <p:txBody>
          <a:bodyPr lIns="36576" tIns="36576" rIns="36576" bIns="36576"/>
          <a:lstStyle/>
          <a:p>
            <a:pPr fontAlgn="auto">
              <a:spcBef>
                <a:spcPts val="0"/>
              </a:spcBef>
              <a:spcAft>
                <a:spcPts val="0"/>
              </a:spcAft>
              <a:defRPr/>
            </a:pPr>
            <a:endParaRPr lang="en-US" dirty="0">
              <a:solidFill>
                <a:prstClr val="black"/>
              </a:solidFill>
              <a:latin typeface="Calibri"/>
              <a:ea typeface="ＭＳ Ｐゴシック" pitchFamily="34" charset="-128"/>
              <a:cs typeface="+mn-cs"/>
            </a:endParaRPr>
          </a:p>
        </p:txBody>
      </p:sp>
      <p:pic>
        <p:nvPicPr>
          <p:cNvPr id="55300" name="Picture 9" descr="NFHS Small Logo color Trans"/>
          <p:cNvPicPr>
            <a:picLocks noChangeAspect="1" noChangeArrowheads="1"/>
          </p:cNvPicPr>
          <p:nvPr/>
        </p:nvPicPr>
        <p:blipFill>
          <a:blip r:embed="rId4" cstate="print"/>
          <a:srcRect/>
          <a:stretch>
            <a:fillRect/>
          </a:stretch>
        </p:blipFill>
        <p:spPr bwMode="auto">
          <a:xfrm>
            <a:off x="304800" y="679450"/>
            <a:ext cx="838200" cy="1231900"/>
          </a:xfrm>
          <a:prstGeom prst="rect">
            <a:avLst/>
          </a:prstGeom>
          <a:noFill/>
          <a:ln w="9525">
            <a:noFill/>
            <a:miter lim="800000"/>
            <a:headEnd/>
            <a:tailEnd/>
          </a:ln>
        </p:spPr>
      </p:pic>
      <p:sp>
        <p:nvSpPr>
          <p:cNvPr id="8" name="TextBox 7"/>
          <p:cNvSpPr txBox="1"/>
          <p:nvPr/>
        </p:nvSpPr>
        <p:spPr>
          <a:xfrm>
            <a:off x="152400" y="2895600"/>
            <a:ext cx="8534400" cy="2466975"/>
          </a:xfrm>
          <a:prstGeom prst="rect">
            <a:avLst/>
          </a:prstGeom>
          <a:noFill/>
        </p:spPr>
        <p:txBody>
          <a:bodyPr>
            <a:spAutoFit/>
          </a:bodyPr>
          <a:lstStyle/>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Recognize that Exertional Heatstroke (EHS) is the leading preventable cause of death among athletes</a:t>
            </a:r>
            <a:endParaRPr lang="en-US" sz="11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Know the importance of a formal pre-season heat acclimatization plan</a:t>
            </a:r>
            <a:endParaRPr lang="en-US" sz="11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Know the importance of having and implementing a specific hydration plan, keeping your athletes well-hydrated, and providing ample opportunities for, and encouraging, regular fluid replacement</a:t>
            </a:r>
            <a:endParaRPr lang="en-US" sz="11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Know the importance of appropriately modifying activities in relation to the environmental heat stress and contributing risk factors (e.g., illness, overweight) to keep your athletes safe and performing well</a:t>
            </a:r>
            <a:endParaRPr lang="en-US" sz="11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Know the importance for all staff to closely monitor all athletes during practice and training in the heat, and recognize the signs and symptoms of developing heat illness</a:t>
            </a:r>
            <a:endParaRPr lang="en-US" sz="11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Know the importance of, and resources for, establishing an Emergency Action Plan and promptly implementing it in case of suspected EHS or other medical emergency</a:t>
            </a:r>
            <a:endParaRPr lang="en-US" sz="1150" kern="1400" dirty="0">
              <a:solidFill>
                <a:srgbClr val="000000"/>
              </a:solidFill>
              <a:latin typeface="Calibri"/>
              <a:ea typeface="ＭＳ Ｐゴシック" pitchFamily="34" charset="-128"/>
              <a:cs typeface="+mn-cs"/>
            </a:endParaRPr>
          </a:p>
        </p:txBody>
      </p:sp>
      <p:sp>
        <p:nvSpPr>
          <p:cNvPr id="10" name="Text Box 12"/>
          <p:cNvSpPr txBox="1">
            <a:spLocks noChangeArrowheads="1"/>
          </p:cNvSpPr>
          <p:nvPr/>
        </p:nvSpPr>
        <p:spPr bwMode="auto">
          <a:xfrm>
            <a:off x="152400" y="2590800"/>
            <a:ext cx="3276600" cy="542925"/>
          </a:xfrm>
          <a:prstGeom prst="rect">
            <a:avLst/>
          </a:prstGeom>
          <a:noFill/>
          <a:ln>
            <a:noFill/>
          </a:ln>
          <a:effectLst/>
          <a:extLst/>
        </p:spPr>
        <p:txBody>
          <a:bodyPr lIns="36576" tIns="36576" rIns="36576" bIns="36576"/>
          <a:lstStyle/>
          <a:p>
            <a:pPr>
              <a:defRPr/>
            </a:pPr>
            <a:r>
              <a:rPr lang="en-US" altLang="en-US" sz="2000" b="1" dirty="0">
                <a:solidFill>
                  <a:srgbClr val="D21034"/>
                </a:solidFill>
                <a:latin typeface="Frutiger LT 57 Cn" pitchFamily="34" charset="0"/>
                <a:ea typeface="ＭＳ Ｐゴシック" pitchFamily="34" charset="-128"/>
              </a:rPr>
              <a:t>Course Objectives</a:t>
            </a:r>
            <a:endParaRPr lang="en-US" altLang="en-US" sz="2000" dirty="0">
              <a:solidFill>
                <a:prstClr val="black"/>
              </a:solidFill>
              <a:ea typeface="ＭＳ Ｐゴシック" pitchFamily="34" charset="-128"/>
            </a:endParaRPr>
          </a:p>
        </p:txBody>
      </p:sp>
      <p:sp>
        <p:nvSpPr>
          <p:cNvPr id="13" name="Text Box 15"/>
          <p:cNvSpPr txBox="1">
            <a:spLocks noChangeArrowheads="1"/>
          </p:cNvSpPr>
          <p:nvPr/>
        </p:nvSpPr>
        <p:spPr bwMode="auto">
          <a:xfrm>
            <a:off x="5791200" y="5978525"/>
            <a:ext cx="3121025" cy="346075"/>
          </a:xfrm>
          <a:prstGeom prst="rect">
            <a:avLst/>
          </a:prstGeom>
          <a:noFill/>
          <a:ln w="19050" algn="in">
            <a:noFill/>
            <a:miter lim="800000"/>
            <a:headEnd/>
            <a:tailEnd/>
          </a:ln>
          <a:effectLst/>
          <a:extLst/>
        </p:spPr>
        <p:txBody>
          <a:bodyPr lIns="36576" tIns="36576" rIns="36576" bIns="36576"/>
          <a:lstStyle/>
          <a:p>
            <a:pPr>
              <a:defRPr/>
            </a:pPr>
            <a:r>
              <a:rPr lang="en-US" altLang="en-US" sz="1600" dirty="0">
                <a:solidFill>
                  <a:srgbClr val="003798"/>
                </a:solidFill>
                <a:latin typeface="Frutiger LT 57 Cn" pitchFamily="34" charset="0"/>
                <a:ea typeface="ＭＳ Ｐゴシック" pitchFamily="34" charset="-128"/>
              </a:rPr>
              <a:t>More Information at </a:t>
            </a:r>
            <a:r>
              <a:rPr lang="en-US" altLang="en-US" sz="1600" b="1" dirty="0">
                <a:solidFill>
                  <a:srgbClr val="D21034"/>
                </a:solidFill>
                <a:latin typeface="Frutiger LT 57 Cn" pitchFamily="34" charset="0"/>
                <a:ea typeface="ＭＳ Ｐゴシック" pitchFamily="34" charset="-128"/>
              </a:rPr>
              <a:t>nfhslearn.com!</a:t>
            </a:r>
            <a:endParaRPr lang="en-US" altLang="en-US" dirty="0">
              <a:solidFill>
                <a:prstClr val="black"/>
              </a:solidFill>
              <a:ea typeface="ＭＳ Ｐゴシック" pitchFamily="34" charset="-128"/>
            </a:endParaRPr>
          </a:p>
        </p:txBody>
      </p:sp>
      <p:sp>
        <p:nvSpPr>
          <p:cNvPr id="15" name="TextBox 14"/>
          <p:cNvSpPr txBox="1"/>
          <p:nvPr/>
        </p:nvSpPr>
        <p:spPr>
          <a:xfrm>
            <a:off x="152400" y="5575300"/>
            <a:ext cx="3124200" cy="1130300"/>
          </a:xfrm>
          <a:prstGeom prst="rect">
            <a:avLst/>
          </a:prstGeom>
          <a:noFill/>
        </p:spPr>
        <p:txBody>
          <a:bodyPr>
            <a:spAutoFit/>
          </a:bodyPr>
          <a:lstStyle/>
          <a:p>
            <a:pPr marL="228600" indent="-228600" fontAlgn="auto">
              <a:spcBef>
                <a:spcPts val="0"/>
              </a:spcBef>
              <a:spcAft>
                <a:spcPts val="300"/>
              </a:spcAft>
              <a:defRPr/>
            </a:pPr>
            <a:r>
              <a:rPr lang="en-US" sz="1150" kern="1400" dirty="0">
                <a:solidFill>
                  <a:srgbClr val="003798"/>
                </a:solidFill>
                <a:latin typeface="Arial"/>
                <a:ea typeface="ＭＳ Ｐゴシック" pitchFamily="34" charset="-128"/>
                <a:cs typeface="+mn-cs"/>
              </a:rPr>
              <a:t>■</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Fundamentals</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0000"/>
                </a:solidFill>
                <a:latin typeface="Frutiger LT 47 LightCn"/>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1.</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Start Slow, Then Progress</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0000"/>
                </a:solidFill>
                <a:latin typeface="Frutiger LT 47 LightCn"/>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2.</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Allow for Individual Conditioning</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0000"/>
                </a:solidFill>
                <a:latin typeface="Frutiger LT 47 LightCn"/>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3.</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Adjust Intensity and Rest</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0000"/>
                </a:solidFill>
                <a:latin typeface="Frutiger LT 47 LightCn"/>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4.</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Start Sessions Adequately Hydrated</a:t>
            </a:r>
            <a:endParaRPr lang="en-US" sz="1150" kern="1400" dirty="0">
              <a:solidFill>
                <a:srgbClr val="000000"/>
              </a:solidFill>
              <a:latin typeface="Calibri"/>
              <a:ea typeface="ＭＳ Ｐゴシック" pitchFamily="34" charset="-128"/>
              <a:cs typeface="+mn-cs"/>
            </a:endParaRPr>
          </a:p>
        </p:txBody>
      </p:sp>
      <p:sp>
        <p:nvSpPr>
          <p:cNvPr id="17" name="Text Box 12"/>
          <p:cNvSpPr txBox="1">
            <a:spLocks noChangeArrowheads="1"/>
          </p:cNvSpPr>
          <p:nvPr/>
        </p:nvSpPr>
        <p:spPr bwMode="auto">
          <a:xfrm>
            <a:off x="152400" y="5257800"/>
            <a:ext cx="1143000" cy="428625"/>
          </a:xfrm>
          <a:prstGeom prst="rect">
            <a:avLst/>
          </a:prstGeom>
          <a:noFill/>
          <a:ln>
            <a:noFill/>
          </a:ln>
          <a:effectLst/>
          <a:extLst/>
        </p:spPr>
        <p:txBody>
          <a:bodyPr lIns="36576" tIns="36576" rIns="36576" bIns="36576"/>
          <a:lstStyle/>
          <a:p>
            <a:pPr>
              <a:defRPr/>
            </a:pPr>
            <a:r>
              <a:rPr lang="en-US" altLang="en-US" sz="2000" b="1" dirty="0">
                <a:solidFill>
                  <a:srgbClr val="D21034"/>
                </a:solidFill>
                <a:latin typeface="Frutiger LT 57 Cn" pitchFamily="34" charset="0"/>
                <a:ea typeface="ＭＳ Ｐゴシック" pitchFamily="34" charset="-128"/>
              </a:rPr>
              <a:t>Units</a:t>
            </a:r>
          </a:p>
        </p:txBody>
      </p:sp>
      <p:sp>
        <p:nvSpPr>
          <p:cNvPr id="2" name="Text Box 2"/>
          <p:cNvSpPr txBox="1">
            <a:spLocks noChangeArrowheads="1"/>
          </p:cNvSpPr>
          <p:nvPr/>
        </p:nvSpPr>
        <p:spPr bwMode="auto">
          <a:xfrm>
            <a:off x="4114800" y="685800"/>
            <a:ext cx="4721225" cy="1447800"/>
          </a:xfrm>
          <a:prstGeom prst="rect">
            <a:avLst/>
          </a:prstGeom>
          <a:noFill/>
          <a:ln>
            <a:noFill/>
          </a:ln>
          <a:effectLst/>
          <a:extLst/>
        </p:spPr>
        <p:txBody>
          <a:bodyPr lIns="36576" tIns="36576" rIns="36576" bIns="36576"/>
          <a:lstStyle/>
          <a:p>
            <a:pPr algn="r">
              <a:defRPr/>
            </a:pPr>
            <a:r>
              <a:rPr lang="en-US" altLang="en-US" sz="3600" dirty="0">
                <a:solidFill>
                  <a:srgbClr val="53795A"/>
                </a:solidFill>
                <a:latin typeface="Frutiger LT 95 UltraBlack" pitchFamily="34" charset="0"/>
                <a:ea typeface="ＭＳ Ｐゴシック" pitchFamily="34" charset="-128"/>
              </a:rPr>
              <a:t>Heat Illness </a:t>
            </a:r>
          </a:p>
          <a:p>
            <a:pPr algn="r">
              <a:defRPr/>
            </a:pPr>
            <a:r>
              <a:rPr lang="en-US" altLang="en-US" sz="3600" dirty="0">
                <a:solidFill>
                  <a:srgbClr val="53795A"/>
                </a:solidFill>
                <a:latin typeface="Frutiger LT 95 UltraBlack" pitchFamily="34" charset="0"/>
                <a:ea typeface="ＭＳ Ｐゴシック" pitchFamily="34" charset="-128"/>
              </a:rPr>
              <a:t>Prevention</a:t>
            </a:r>
            <a:endParaRPr lang="en-US" altLang="en-US" dirty="0">
              <a:solidFill>
                <a:prstClr val="black"/>
              </a:solidFill>
              <a:ea typeface="ＭＳ Ｐゴシック" pitchFamily="34" charset="-128"/>
            </a:endParaRPr>
          </a:p>
        </p:txBody>
      </p:sp>
      <p:pic>
        <p:nvPicPr>
          <p:cNvPr id="55307" name="Picture 3" descr="EAS_SportsNutrition_purple_gray"/>
          <p:cNvPicPr>
            <a:picLocks noChangeAspect="1" noChangeArrowheads="1"/>
          </p:cNvPicPr>
          <p:nvPr/>
        </p:nvPicPr>
        <p:blipFill>
          <a:blip r:embed="rId5" cstate="print"/>
          <a:srcRect/>
          <a:stretch>
            <a:fillRect/>
          </a:stretch>
        </p:blipFill>
        <p:spPr bwMode="auto">
          <a:xfrm>
            <a:off x="1333500" y="1009650"/>
            <a:ext cx="1714500" cy="571500"/>
          </a:xfrm>
          <a:prstGeom prst="rect">
            <a:avLst/>
          </a:prstGeom>
          <a:noFill/>
          <a:ln w="9525">
            <a:noFill/>
            <a:miter lim="800000"/>
            <a:headEnd/>
            <a:tailEnd/>
          </a:ln>
        </p:spPr>
      </p:pic>
      <p:sp>
        <p:nvSpPr>
          <p:cNvPr id="18" name="TextBox 17"/>
          <p:cNvSpPr txBox="1"/>
          <p:nvPr/>
        </p:nvSpPr>
        <p:spPr>
          <a:xfrm>
            <a:off x="2743200" y="5776913"/>
            <a:ext cx="3124200" cy="700087"/>
          </a:xfrm>
          <a:prstGeom prst="rect">
            <a:avLst/>
          </a:prstGeom>
          <a:noFill/>
        </p:spPr>
        <p:txBody>
          <a:bodyPr>
            <a:spAutoFit/>
          </a:bodyPr>
          <a:lstStyle/>
          <a:p>
            <a:pPr marL="228600" indent="-228600" fontAlgn="auto">
              <a:spcBef>
                <a:spcPts val="0"/>
              </a:spcBef>
              <a:spcAft>
                <a:spcPts val="300"/>
              </a:spcAft>
              <a:defRPr/>
            </a:pPr>
            <a:r>
              <a:rPr lang="en-US" sz="1150" kern="1400" dirty="0">
                <a:solidFill>
                  <a:srgbClr val="003798"/>
                </a:solidFill>
                <a:latin typeface="Frutiger LT 47 LightCn"/>
                <a:ea typeface="ＭＳ Ｐゴシック" pitchFamily="34" charset="-128"/>
                <a:cs typeface="+mn-cs"/>
              </a:rPr>
              <a:t>5.</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Recognize Signs Early</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3798"/>
                </a:solidFill>
                <a:latin typeface="Frutiger LT 47 LightCn"/>
                <a:ea typeface="ＭＳ Ｐゴシック" pitchFamily="34" charset="-128"/>
                <a:cs typeface="+mn-cs"/>
              </a:rPr>
              <a:t>6.</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Recognize More Serious Signs</a:t>
            </a:r>
            <a:endParaRPr lang="en-US" sz="1150" kern="1400" dirty="0">
              <a:solidFill>
                <a:srgbClr val="000000"/>
              </a:solidFill>
              <a:latin typeface="Calibri"/>
              <a:ea typeface="ＭＳ Ｐゴシック" pitchFamily="34" charset="-128"/>
              <a:cs typeface="+mn-cs"/>
            </a:endParaRPr>
          </a:p>
          <a:p>
            <a:pPr marL="228600" indent="-228600" fontAlgn="auto">
              <a:spcBef>
                <a:spcPts val="0"/>
              </a:spcBef>
              <a:spcAft>
                <a:spcPts val="300"/>
              </a:spcAft>
              <a:defRPr/>
            </a:pPr>
            <a:r>
              <a:rPr lang="en-US" sz="1150" kern="1400" dirty="0">
                <a:solidFill>
                  <a:srgbClr val="003798"/>
                </a:solidFill>
                <a:latin typeface="Frutiger LT 47 LightCn"/>
                <a:ea typeface="ＭＳ Ｐゴシック" pitchFamily="34" charset="-128"/>
                <a:cs typeface="+mn-cs"/>
              </a:rPr>
              <a:t>7.</a:t>
            </a:r>
            <a:r>
              <a:rPr lang="en-US" sz="1150" kern="1400" dirty="0">
                <a:solidFill>
                  <a:srgbClr val="000000"/>
                </a:solidFill>
                <a:latin typeface="Calibri"/>
                <a:ea typeface="ＭＳ Ｐゴシック" pitchFamily="34" charset="-128"/>
                <a:cs typeface="+mn-cs"/>
              </a:rPr>
              <a:t> </a:t>
            </a:r>
            <a:r>
              <a:rPr lang="en-US" sz="1150" kern="1400" dirty="0">
                <a:solidFill>
                  <a:srgbClr val="003798"/>
                </a:solidFill>
                <a:latin typeface="Frutiger LT 47 LightCn"/>
                <a:ea typeface="ＭＳ Ｐゴシック" pitchFamily="34" charset="-128"/>
                <a:cs typeface="+mn-cs"/>
              </a:rPr>
              <a:t>Have an Emergency Action Plan</a:t>
            </a:r>
            <a:r>
              <a:rPr lang="en-US" sz="900" kern="1400" dirty="0">
                <a:solidFill>
                  <a:srgbClr val="000000"/>
                </a:solidFill>
                <a:latin typeface="Calibri"/>
                <a:ea typeface="ＭＳ Ｐゴシック" pitchFamily="34" charset="-128"/>
                <a:cs typeface="+mn-cs"/>
              </a:rPr>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ThinkstockPhotos-4673672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66671" cy="248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Rectangle 7"/>
          <p:cNvSpPr>
            <a:spLocks noChangeArrowheads="1"/>
          </p:cNvSpPr>
          <p:nvPr/>
        </p:nvSpPr>
        <p:spPr bwMode="auto">
          <a:xfrm>
            <a:off x="-22671" y="514753"/>
            <a:ext cx="9189341" cy="1466447"/>
          </a:xfrm>
          <a:prstGeom prst="rect">
            <a:avLst/>
          </a:prstGeom>
          <a:solidFill>
            <a:srgbClr val="FFFFFF">
              <a:alpha val="72000"/>
            </a:srgbClr>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cs typeface="+mn-cs"/>
            </a:endParaRPr>
          </a:p>
        </p:txBody>
      </p:sp>
      <p:pic>
        <p:nvPicPr>
          <p:cNvPr id="1033" name="Picture 9" descr="NFHS Small Logo color Tr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80444"/>
            <a:ext cx="762000" cy="1119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 Box 13"/>
          <p:cNvSpPr txBox="1">
            <a:spLocks noChangeArrowheads="1"/>
          </p:cNvSpPr>
          <p:nvPr/>
        </p:nvSpPr>
        <p:spPr bwMode="auto">
          <a:xfrm>
            <a:off x="674687" y="5105400"/>
            <a:ext cx="8012113" cy="1330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Introduction</a:t>
            </a:r>
            <a:endParaRPr lang="en-US" sz="1000" kern="1400" dirty="0">
              <a:solidFill>
                <a:srgbClr val="000000"/>
              </a:solidFill>
              <a:latin typeface="Calibri"/>
              <a:cs typeface="+mn-cs"/>
            </a:endParaRPr>
          </a:p>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Sudden Cardiac Arrest</a:t>
            </a:r>
            <a:endParaRPr lang="en-US" sz="1000" kern="1400" dirty="0">
              <a:solidFill>
                <a:srgbClr val="000000"/>
              </a:solidFill>
              <a:latin typeface="Calibri"/>
              <a:cs typeface="+mn-cs"/>
            </a:endParaRPr>
          </a:p>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Post Test</a:t>
            </a:r>
            <a:endParaRPr lang="en-US" sz="1000" kern="1400" dirty="0">
              <a:solidFill>
                <a:srgbClr val="000000"/>
              </a:solidFill>
              <a:latin typeface="Calibri"/>
              <a:cs typeface="+mn-cs"/>
            </a:endParaRPr>
          </a:p>
          <a:p>
            <a:pPr fontAlgn="auto">
              <a:lnSpc>
                <a:spcPct val="119000"/>
              </a:lnSpc>
              <a:spcBef>
                <a:spcPts val="0"/>
              </a:spcBef>
              <a:spcAft>
                <a:spcPts val="600"/>
              </a:spcAft>
            </a:pPr>
            <a:r>
              <a:rPr lang="en-US" sz="1000" kern="1400" dirty="0">
                <a:solidFill>
                  <a:srgbClr val="000000"/>
                </a:solidFill>
                <a:latin typeface="Calibri"/>
                <a:cs typeface="+mn-cs"/>
              </a:rPr>
              <a:t> </a:t>
            </a:r>
          </a:p>
          <a:p>
            <a:pPr fontAlgn="auto">
              <a:lnSpc>
                <a:spcPct val="119000"/>
              </a:lnSpc>
              <a:spcBef>
                <a:spcPts val="0"/>
              </a:spcBef>
              <a:spcAft>
                <a:spcPts val="600"/>
              </a:spcAft>
            </a:pPr>
            <a:r>
              <a:rPr lang="en-US" sz="1000" kern="1400" dirty="0">
                <a:solidFill>
                  <a:srgbClr val="000000"/>
                </a:solidFill>
                <a:latin typeface="Calibri"/>
                <a:cs typeface="+mn-cs"/>
              </a:rPr>
              <a:t> </a:t>
            </a:r>
          </a:p>
          <a:p>
            <a:pPr marL="228600" indent="-228600" fontAlgn="auto">
              <a:lnSpc>
                <a:spcPct val="119000"/>
              </a:lnSpc>
              <a:spcBef>
                <a:spcPts val="0"/>
              </a:spcBef>
              <a:spcAft>
                <a:spcPts val="400"/>
              </a:spcAft>
            </a:pPr>
            <a:r>
              <a:rPr lang="en-US" sz="1400" kern="1400" dirty="0">
                <a:solidFill>
                  <a:srgbClr val="000000"/>
                </a:solidFill>
                <a:latin typeface="Calibri"/>
                <a:cs typeface="+mn-cs"/>
              </a:rPr>
              <a:t> </a:t>
            </a:r>
          </a:p>
          <a:p>
            <a:pPr marL="228600" indent="-228600" fontAlgn="auto">
              <a:lnSpc>
                <a:spcPct val="119000"/>
              </a:lnSpc>
              <a:spcBef>
                <a:spcPts val="0"/>
              </a:spcBef>
              <a:spcAft>
                <a:spcPts val="400"/>
              </a:spcAft>
            </a:pPr>
            <a:endParaRPr lang="en-US" altLang="en-US" sz="1400" dirty="0">
              <a:solidFill>
                <a:prstClr val="black"/>
              </a:solidFill>
            </a:endParaRPr>
          </a:p>
        </p:txBody>
      </p:sp>
      <p:sp>
        <p:nvSpPr>
          <p:cNvPr id="12" name="Text Box 14"/>
          <p:cNvSpPr txBox="1">
            <a:spLocks noChangeArrowheads="1"/>
          </p:cNvSpPr>
          <p:nvPr/>
        </p:nvSpPr>
        <p:spPr bwMode="auto">
          <a:xfrm>
            <a:off x="609600" y="2667000"/>
            <a:ext cx="388620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800" b="1" dirty="0">
                <a:solidFill>
                  <a:srgbClr val="D21034"/>
                </a:solidFill>
                <a:latin typeface="Frutiger LT 57 Cn" pitchFamily="34" charset="0"/>
              </a:rPr>
              <a:t>Course Objectives</a:t>
            </a:r>
            <a:endParaRPr lang="en-US" altLang="en-US" sz="2800" dirty="0">
              <a:solidFill>
                <a:prstClr val="black"/>
              </a:solidFill>
            </a:endParaRPr>
          </a:p>
        </p:txBody>
      </p:sp>
      <p:sp>
        <p:nvSpPr>
          <p:cNvPr id="13" name="Text Box 15"/>
          <p:cNvSpPr txBox="1">
            <a:spLocks noChangeArrowheads="1"/>
          </p:cNvSpPr>
          <p:nvPr/>
        </p:nvSpPr>
        <p:spPr bwMode="auto">
          <a:xfrm>
            <a:off x="5045077" y="6248401"/>
            <a:ext cx="4022723" cy="457199"/>
          </a:xfrm>
          <a:prstGeom prst="rect">
            <a:avLst/>
          </a:prstGeom>
          <a:noFill/>
          <a:ln w="1905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000" dirty="0">
                <a:solidFill>
                  <a:srgbClr val="003798"/>
                </a:solidFill>
                <a:latin typeface="Frutiger LT 57 Cn" pitchFamily="34" charset="0"/>
              </a:rPr>
              <a:t>More Information at </a:t>
            </a:r>
            <a:r>
              <a:rPr lang="en-US" altLang="en-US" sz="2000" b="1" dirty="0">
                <a:solidFill>
                  <a:srgbClr val="D21034"/>
                </a:solidFill>
                <a:latin typeface="Frutiger LT 57 Cn" pitchFamily="34" charset="0"/>
              </a:rPr>
              <a:t>nfhslearn.com!</a:t>
            </a:r>
            <a:endParaRPr lang="en-US" altLang="en-US" sz="2000" dirty="0">
              <a:solidFill>
                <a:prstClr val="black"/>
              </a:solidFill>
            </a:endParaRPr>
          </a:p>
        </p:txBody>
      </p:sp>
      <p:sp>
        <p:nvSpPr>
          <p:cNvPr id="17" name="Text Box 14"/>
          <p:cNvSpPr txBox="1">
            <a:spLocks noChangeArrowheads="1"/>
          </p:cNvSpPr>
          <p:nvPr/>
        </p:nvSpPr>
        <p:spPr bwMode="auto">
          <a:xfrm>
            <a:off x="609600" y="4724400"/>
            <a:ext cx="1562101"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800" b="1" dirty="0">
                <a:solidFill>
                  <a:srgbClr val="D21034"/>
                </a:solidFill>
                <a:latin typeface="Frutiger LT 57 Cn" pitchFamily="34" charset="0"/>
              </a:rPr>
              <a:t>Units</a:t>
            </a:r>
            <a:endParaRPr lang="en-US" altLang="en-US" sz="2800" dirty="0">
              <a:solidFill>
                <a:prstClr val="black"/>
              </a:solidFill>
            </a:endParaRPr>
          </a:p>
        </p:txBody>
      </p:sp>
      <p:sp>
        <p:nvSpPr>
          <p:cNvPr id="18" name="Text Box 13"/>
          <p:cNvSpPr txBox="1">
            <a:spLocks noChangeArrowheads="1"/>
          </p:cNvSpPr>
          <p:nvPr/>
        </p:nvSpPr>
        <p:spPr bwMode="auto">
          <a:xfrm>
            <a:off x="674687" y="3073913"/>
            <a:ext cx="7320494" cy="119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Understand what sudden cardiac arrest is</a:t>
            </a:r>
            <a:endParaRPr lang="en-US" sz="1000" kern="1400" dirty="0">
              <a:solidFill>
                <a:srgbClr val="000000"/>
              </a:solidFill>
              <a:latin typeface="Calibri"/>
              <a:cs typeface="+mn-cs"/>
            </a:endParaRPr>
          </a:p>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Recognize the warning signs and symptoms of sudden cardiac arrest</a:t>
            </a:r>
            <a:endParaRPr lang="en-US" sz="1000" kern="1400" dirty="0">
              <a:solidFill>
                <a:srgbClr val="000000"/>
              </a:solidFill>
              <a:latin typeface="Calibri"/>
              <a:cs typeface="+mn-cs"/>
            </a:endParaRPr>
          </a:p>
          <a:p>
            <a:pPr marL="228600" indent="-228600" fontAlgn="auto">
              <a:lnSpc>
                <a:spcPct val="200000"/>
              </a:lnSpc>
              <a:spcBef>
                <a:spcPts val="0"/>
              </a:spcBef>
              <a:spcAft>
                <a:spcPts val="600"/>
              </a:spcAft>
            </a:pPr>
            <a:r>
              <a:rPr lang="en-US" sz="1000" kern="1400" dirty="0">
                <a:solidFill>
                  <a:srgbClr val="003798"/>
                </a:solidFill>
                <a:latin typeface="Arial"/>
                <a:cs typeface="+mn-cs"/>
              </a:rPr>
              <a:t>■</a:t>
            </a:r>
            <a:r>
              <a:rPr lang="en-US" sz="1000" kern="1400" dirty="0">
                <a:solidFill>
                  <a:srgbClr val="000000"/>
                </a:solidFill>
                <a:latin typeface="Calibri"/>
                <a:cs typeface="+mn-cs"/>
              </a:rPr>
              <a:t> </a:t>
            </a:r>
            <a:r>
              <a:rPr lang="en-US" sz="1400" kern="1400" dirty="0">
                <a:solidFill>
                  <a:srgbClr val="003798"/>
                </a:solidFill>
                <a:latin typeface="Frutiger LT 47 LightCn"/>
                <a:cs typeface="+mn-cs"/>
              </a:rPr>
              <a:t>Learn what to do if a player collapses during physical activity</a:t>
            </a:r>
            <a:endParaRPr lang="en-US" altLang="en-US" sz="1400" dirty="0">
              <a:solidFill>
                <a:prstClr val="black"/>
              </a:solidFill>
            </a:endParaRPr>
          </a:p>
        </p:txBody>
      </p:sp>
      <p:pic>
        <p:nvPicPr>
          <p:cNvPr id="16" name="Picture 4"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201" y="757681"/>
            <a:ext cx="9652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9" name="Text Box 4"/>
          <p:cNvSpPr txBox="1">
            <a:spLocks noChangeArrowheads="1"/>
          </p:cNvSpPr>
          <p:nvPr/>
        </p:nvSpPr>
        <p:spPr bwMode="auto">
          <a:xfrm>
            <a:off x="3733800" y="904713"/>
            <a:ext cx="5241922" cy="818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auto">
              <a:lnSpc>
                <a:spcPct val="119000"/>
              </a:lnSpc>
              <a:spcBef>
                <a:spcPts val="0"/>
              </a:spcBef>
              <a:spcAft>
                <a:spcPts val="0"/>
              </a:spcAft>
            </a:pPr>
            <a:r>
              <a:rPr lang="en-US" sz="3200" kern="1400" dirty="0">
                <a:solidFill>
                  <a:srgbClr val="151C3D"/>
                </a:solidFill>
                <a:latin typeface="Frutiger LT 95 UltraBlack"/>
                <a:cs typeface="+mn-cs"/>
              </a:rPr>
              <a:t>Sudden Cardiac Arrest</a:t>
            </a:r>
            <a:endParaRPr lang="en-US" sz="3200" kern="1400" dirty="0">
              <a:solidFill>
                <a:srgbClr val="000000"/>
              </a:solidFill>
              <a:latin typeface="Calibri"/>
              <a:cs typeface="+mn-cs"/>
            </a:endParaRPr>
          </a:p>
          <a:p>
            <a:pPr fontAlgn="auto">
              <a:lnSpc>
                <a:spcPct val="119000"/>
              </a:lnSpc>
              <a:spcBef>
                <a:spcPts val="0"/>
              </a:spcBef>
              <a:spcAft>
                <a:spcPts val="600"/>
              </a:spcAft>
            </a:pPr>
            <a:r>
              <a:rPr lang="en-US" sz="3200" kern="1400" dirty="0">
                <a:solidFill>
                  <a:srgbClr val="000000"/>
                </a:solidFill>
                <a:latin typeface="Calibri"/>
                <a:cs typeface="+mn-cs"/>
              </a:rPr>
              <a:t> </a:t>
            </a:r>
          </a:p>
        </p:txBody>
      </p:sp>
    </p:spTree>
    <p:extLst>
      <p:ext uri="{BB962C8B-B14F-4D97-AF65-F5344CB8AC3E}">
        <p14:creationId xmlns:p14="http://schemas.microsoft.com/office/powerpoint/2010/main" val="2529385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 Guide to Sports Nutrition 1"/>
          <p:cNvPicPr>
            <a:picLocks noChangeAspect="1" noChangeArrowheads="1"/>
          </p:cNvPicPr>
          <p:nvPr/>
        </p:nvPicPr>
        <p:blipFill>
          <a:blip r:embed="rId3" cstate="print"/>
          <a:srcRect/>
          <a:stretch>
            <a:fillRect/>
          </a:stretch>
        </p:blipFill>
        <p:spPr bwMode="auto">
          <a:xfrm>
            <a:off x="0" y="0"/>
            <a:ext cx="9144000" cy="2868613"/>
          </a:xfrm>
          <a:prstGeom prst="rect">
            <a:avLst/>
          </a:prstGeom>
          <a:noFill/>
          <a:ln w="9525">
            <a:noFill/>
            <a:miter lim="800000"/>
            <a:headEnd/>
            <a:tailEnd/>
          </a:ln>
        </p:spPr>
      </p:pic>
      <p:sp>
        <p:nvSpPr>
          <p:cNvPr id="6" name="Rectangle 7"/>
          <p:cNvSpPr>
            <a:spLocks noChangeArrowheads="1"/>
          </p:cNvSpPr>
          <p:nvPr/>
        </p:nvSpPr>
        <p:spPr bwMode="auto">
          <a:xfrm>
            <a:off x="0" y="609600"/>
            <a:ext cx="9155113" cy="1524000"/>
          </a:xfrm>
          <a:prstGeom prst="rect">
            <a:avLst/>
          </a:prstGeom>
          <a:solidFill>
            <a:srgbClr val="FFFFFF">
              <a:alpha val="72000"/>
            </a:srgbClr>
          </a:solidFill>
          <a:ln w="19050" algn="in">
            <a:solidFill>
              <a:srgbClr val="FFFFFF"/>
            </a:solidFill>
            <a:miter lim="800000"/>
            <a:headEnd/>
            <a:tailEnd/>
          </a:ln>
          <a:effectLst/>
          <a:extLst/>
        </p:spPr>
        <p:txBody>
          <a:bodyPr lIns="36576" tIns="36576" rIns="36576" bIns="36576"/>
          <a:lstStyle/>
          <a:p>
            <a:pPr fontAlgn="auto">
              <a:spcBef>
                <a:spcPts val="0"/>
              </a:spcBef>
              <a:spcAft>
                <a:spcPts val="0"/>
              </a:spcAft>
              <a:defRPr/>
            </a:pPr>
            <a:endParaRPr lang="en-US" dirty="0">
              <a:solidFill>
                <a:prstClr val="black"/>
              </a:solidFill>
              <a:latin typeface="Calibri"/>
              <a:ea typeface="ＭＳ Ｐゴシック" pitchFamily="34" charset="-128"/>
              <a:cs typeface="+mn-cs"/>
            </a:endParaRPr>
          </a:p>
        </p:txBody>
      </p:sp>
      <p:pic>
        <p:nvPicPr>
          <p:cNvPr id="56324" name="Picture 9" descr="NFHS Small Logo color Trans"/>
          <p:cNvPicPr>
            <a:picLocks noChangeAspect="1" noChangeArrowheads="1"/>
          </p:cNvPicPr>
          <p:nvPr/>
        </p:nvPicPr>
        <p:blipFill>
          <a:blip r:embed="rId4" cstate="print"/>
          <a:srcRect/>
          <a:stretch>
            <a:fillRect/>
          </a:stretch>
        </p:blipFill>
        <p:spPr bwMode="auto">
          <a:xfrm>
            <a:off x="460375" y="685800"/>
            <a:ext cx="914400" cy="1343025"/>
          </a:xfrm>
          <a:prstGeom prst="rect">
            <a:avLst/>
          </a:prstGeom>
          <a:noFill/>
          <a:ln w="9525">
            <a:noFill/>
            <a:miter lim="800000"/>
            <a:headEnd/>
            <a:tailEnd/>
          </a:ln>
        </p:spPr>
      </p:pic>
      <p:sp>
        <p:nvSpPr>
          <p:cNvPr id="8" name="TextBox 7"/>
          <p:cNvSpPr txBox="1"/>
          <p:nvPr/>
        </p:nvSpPr>
        <p:spPr>
          <a:xfrm>
            <a:off x="303213" y="3276600"/>
            <a:ext cx="8231187" cy="2355850"/>
          </a:xfrm>
          <a:prstGeom prst="rect">
            <a:avLst/>
          </a:prstGeom>
          <a:noFill/>
        </p:spPr>
        <p:txBody>
          <a:bodyPr>
            <a:spAutoFit/>
          </a:bodyPr>
          <a:lstStyle/>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Emphasize the importance of proper fueling for physical activity, pre- and post-workout</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Provide real-world effective advice for helping your students to make better food decisions</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Underscore male-and female-specific issues surrounding the topic of nutrition</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Clarify the warning signs for eating disorders and disordered eating</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To provide an overview about dietary supplements, how they are regulated and how to avoid use of contaminated dietary supplements</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To highlight the risks to athletes who use performance-enhancing drugs, including anabolic-androgenic steroids</a:t>
            </a: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Reinforce the no-drug policy of interscholastic athletics</a:t>
            </a:r>
            <a:endParaRPr lang="en-US" sz="1400" kern="1400" dirty="0">
              <a:solidFill>
                <a:srgbClr val="000000"/>
              </a:solidFill>
              <a:latin typeface="Calibri"/>
              <a:ea typeface="ＭＳ Ｐゴシック" pitchFamily="34" charset="-128"/>
              <a:cs typeface="+mn-cs"/>
            </a:endParaRPr>
          </a:p>
        </p:txBody>
      </p:sp>
      <p:sp>
        <p:nvSpPr>
          <p:cNvPr id="10" name="Text Box 12"/>
          <p:cNvSpPr txBox="1">
            <a:spLocks noChangeArrowheads="1"/>
          </p:cNvSpPr>
          <p:nvPr/>
        </p:nvSpPr>
        <p:spPr bwMode="auto">
          <a:xfrm>
            <a:off x="304800" y="2895600"/>
            <a:ext cx="3276600" cy="542925"/>
          </a:xfrm>
          <a:prstGeom prst="rect">
            <a:avLst/>
          </a:prstGeom>
          <a:noFill/>
          <a:ln>
            <a:noFill/>
          </a:ln>
          <a:effectLst/>
          <a:extLst/>
        </p:spPr>
        <p:txBody>
          <a:bodyPr lIns="36576" tIns="36576" rIns="36576" bIns="36576"/>
          <a:lstStyle/>
          <a:p>
            <a:pPr>
              <a:defRPr/>
            </a:pPr>
            <a:r>
              <a:rPr lang="en-US" altLang="en-US" sz="2700" b="1" dirty="0">
                <a:solidFill>
                  <a:srgbClr val="D21034"/>
                </a:solidFill>
                <a:latin typeface="Frutiger LT 57 Cn" pitchFamily="34" charset="0"/>
                <a:ea typeface="ＭＳ Ｐゴシック" pitchFamily="34" charset="-128"/>
              </a:rPr>
              <a:t>Course Objectives</a:t>
            </a:r>
            <a:endParaRPr lang="en-US" altLang="en-US" sz="2700" dirty="0">
              <a:solidFill>
                <a:prstClr val="black"/>
              </a:solidFill>
              <a:ea typeface="ＭＳ Ｐゴシック" pitchFamily="34" charset="-128"/>
            </a:endParaRPr>
          </a:p>
        </p:txBody>
      </p:sp>
      <p:sp>
        <p:nvSpPr>
          <p:cNvPr id="13" name="Text Box 15"/>
          <p:cNvSpPr txBox="1">
            <a:spLocks noChangeArrowheads="1"/>
          </p:cNvSpPr>
          <p:nvPr/>
        </p:nvSpPr>
        <p:spPr bwMode="auto">
          <a:xfrm>
            <a:off x="5329238" y="6137275"/>
            <a:ext cx="3122612" cy="346075"/>
          </a:xfrm>
          <a:prstGeom prst="rect">
            <a:avLst/>
          </a:prstGeom>
          <a:noFill/>
          <a:ln w="19050" algn="in">
            <a:noFill/>
            <a:miter lim="800000"/>
            <a:headEnd/>
            <a:tailEnd/>
          </a:ln>
          <a:effectLst/>
          <a:extLst/>
        </p:spPr>
        <p:txBody>
          <a:bodyPr lIns="36576" tIns="36576" rIns="36576" bIns="36576"/>
          <a:lstStyle/>
          <a:p>
            <a:pPr>
              <a:defRPr/>
            </a:pPr>
            <a:r>
              <a:rPr lang="en-US" altLang="en-US" sz="1600" dirty="0">
                <a:solidFill>
                  <a:srgbClr val="003798"/>
                </a:solidFill>
                <a:latin typeface="Frutiger LT 57 Cn" pitchFamily="34" charset="0"/>
                <a:ea typeface="ＭＳ Ｐゴシック" pitchFamily="34" charset="-128"/>
              </a:rPr>
              <a:t>More Information at </a:t>
            </a:r>
            <a:r>
              <a:rPr lang="en-US" altLang="en-US" sz="1600" b="1" dirty="0">
                <a:solidFill>
                  <a:srgbClr val="D21034"/>
                </a:solidFill>
                <a:latin typeface="Frutiger LT 57 Cn" pitchFamily="34" charset="0"/>
                <a:ea typeface="ＭＳ Ｐゴシック" pitchFamily="34" charset="-128"/>
              </a:rPr>
              <a:t>nfhslearn.com!</a:t>
            </a:r>
            <a:endParaRPr lang="en-US" altLang="en-US" dirty="0">
              <a:solidFill>
                <a:prstClr val="black"/>
              </a:solidFill>
              <a:ea typeface="ＭＳ Ｐゴシック" pitchFamily="34" charset="-128"/>
            </a:endParaRPr>
          </a:p>
        </p:txBody>
      </p:sp>
      <p:sp>
        <p:nvSpPr>
          <p:cNvPr id="15" name="TextBox 14"/>
          <p:cNvSpPr txBox="1"/>
          <p:nvPr/>
        </p:nvSpPr>
        <p:spPr>
          <a:xfrm>
            <a:off x="304800" y="6096000"/>
            <a:ext cx="2971800" cy="642938"/>
          </a:xfrm>
          <a:prstGeom prst="rect">
            <a:avLst/>
          </a:prstGeom>
          <a:noFill/>
        </p:spPr>
        <p:txBody>
          <a:bodyPr>
            <a:spAutoFit/>
          </a:bodyPr>
          <a:lstStyle/>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Nutrition</a:t>
            </a:r>
            <a:endParaRPr lang="en-US" sz="140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300"/>
              </a:spcAft>
              <a:defRPr/>
            </a:pPr>
            <a:r>
              <a:rPr lang="en-US" sz="1400" kern="1400" dirty="0">
                <a:solidFill>
                  <a:srgbClr val="003798"/>
                </a:solidFill>
                <a:latin typeface="Arial"/>
                <a:ea typeface="ＭＳ Ｐゴシック" pitchFamily="34" charset="-128"/>
                <a:cs typeface="+mn-cs"/>
              </a:rPr>
              <a:t>■</a:t>
            </a:r>
            <a:r>
              <a:rPr lang="en-US" sz="1400" kern="1400" dirty="0">
                <a:solidFill>
                  <a:srgbClr val="000000"/>
                </a:solidFill>
                <a:latin typeface="Calibri"/>
                <a:ea typeface="ＭＳ Ｐゴシック" pitchFamily="34" charset="-128"/>
                <a:cs typeface="+mn-cs"/>
              </a:rPr>
              <a:t> </a:t>
            </a:r>
            <a:r>
              <a:rPr lang="en-US" sz="1400" kern="1400" dirty="0">
                <a:solidFill>
                  <a:srgbClr val="003798"/>
                </a:solidFill>
                <a:latin typeface="Frutiger LT 47 LightCn"/>
                <a:ea typeface="ＭＳ Ｐゴシック" pitchFamily="34" charset="-128"/>
                <a:cs typeface="+mn-cs"/>
              </a:rPr>
              <a:t>Supplements</a:t>
            </a:r>
            <a:endParaRPr lang="en-US" sz="1400" kern="1400" dirty="0">
              <a:solidFill>
                <a:srgbClr val="000000"/>
              </a:solidFill>
              <a:latin typeface="Calibri"/>
              <a:ea typeface="ＭＳ Ｐゴシック" pitchFamily="34" charset="-128"/>
              <a:cs typeface="+mn-cs"/>
            </a:endParaRPr>
          </a:p>
        </p:txBody>
      </p:sp>
      <p:sp>
        <p:nvSpPr>
          <p:cNvPr id="17" name="Text Box 12"/>
          <p:cNvSpPr txBox="1">
            <a:spLocks noChangeArrowheads="1"/>
          </p:cNvSpPr>
          <p:nvPr/>
        </p:nvSpPr>
        <p:spPr bwMode="auto">
          <a:xfrm>
            <a:off x="304800" y="5705475"/>
            <a:ext cx="1225550" cy="542925"/>
          </a:xfrm>
          <a:prstGeom prst="rect">
            <a:avLst/>
          </a:prstGeom>
          <a:noFill/>
          <a:ln>
            <a:noFill/>
          </a:ln>
          <a:effectLst/>
          <a:extLst/>
        </p:spPr>
        <p:txBody>
          <a:bodyPr lIns="36576" tIns="36576" rIns="36576" bIns="36576"/>
          <a:lstStyle/>
          <a:p>
            <a:pPr>
              <a:defRPr/>
            </a:pPr>
            <a:r>
              <a:rPr lang="en-US" altLang="en-US" sz="2700" b="1" dirty="0">
                <a:solidFill>
                  <a:srgbClr val="D21034"/>
                </a:solidFill>
                <a:latin typeface="Frutiger LT 57 Cn" pitchFamily="34" charset="0"/>
                <a:ea typeface="ＭＳ Ｐゴシック" pitchFamily="34" charset="-128"/>
              </a:rPr>
              <a:t>Units</a:t>
            </a:r>
          </a:p>
        </p:txBody>
      </p:sp>
      <p:pic>
        <p:nvPicPr>
          <p:cNvPr id="56330" name="Picture 3" descr="EAS_SportsNutrition_purple_gray"/>
          <p:cNvPicPr>
            <a:picLocks noChangeAspect="1" noChangeArrowheads="1"/>
          </p:cNvPicPr>
          <p:nvPr/>
        </p:nvPicPr>
        <p:blipFill>
          <a:blip r:embed="rId5" cstate="print"/>
          <a:srcRect/>
          <a:stretch>
            <a:fillRect/>
          </a:stretch>
        </p:blipFill>
        <p:spPr bwMode="auto">
          <a:xfrm>
            <a:off x="1635125" y="1030288"/>
            <a:ext cx="1941513" cy="646112"/>
          </a:xfrm>
          <a:prstGeom prst="rect">
            <a:avLst/>
          </a:prstGeom>
          <a:noFill/>
          <a:ln w="9525">
            <a:noFill/>
            <a:miter lim="800000"/>
            <a:headEnd/>
            <a:tailEnd/>
          </a:ln>
        </p:spPr>
      </p:pic>
      <p:sp>
        <p:nvSpPr>
          <p:cNvPr id="3" name="Text Box 5"/>
          <p:cNvSpPr txBox="1">
            <a:spLocks noChangeArrowheads="1"/>
          </p:cNvSpPr>
          <p:nvPr/>
        </p:nvSpPr>
        <p:spPr bwMode="auto">
          <a:xfrm>
            <a:off x="5105400" y="766763"/>
            <a:ext cx="3570288" cy="1277937"/>
          </a:xfrm>
          <a:prstGeom prst="rect">
            <a:avLst/>
          </a:prstGeom>
          <a:noFill/>
          <a:ln>
            <a:noFill/>
          </a:ln>
          <a:effectLst/>
          <a:extLst/>
        </p:spPr>
        <p:txBody>
          <a:bodyPr lIns="36576" tIns="36576" rIns="36576" bIns="36576"/>
          <a:lstStyle/>
          <a:p>
            <a:pPr algn="r">
              <a:defRPr/>
            </a:pPr>
            <a:r>
              <a:rPr lang="en-US" altLang="en-US" sz="3600" dirty="0">
                <a:solidFill>
                  <a:srgbClr val="7AAF3F"/>
                </a:solidFill>
                <a:latin typeface="Frutiger LT 95 UltraBlack" pitchFamily="34" charset="0"/>
                <a:ea typeface="ＭＳ Ｐゴシック" pitchFamily="34" charset="-128"/>
              </a:rPr>
              <a:t>Sports </a:t>
            </a:r>
          </a:p>
          <a:p>
            <a:pPr algn="r">
              <a:defRPr/>
            </a:pPr>
            <a:r>
              <a:rPr lang="en-US" altLang="en-US" sz="3600" dirty="0">
                <a:solidFill>
                  <a:srgbClr val="7AAF3F"/>
                </a:solidFill>
                <a:latin typeface="Frutiger LT 95 UltraBlack" pitchFamily="34" charset="0"/>
                <a:ea typeface="ＭＳ Ｐゴシック" pitchFamily="34" charset="-128"/>
              </a:rPr>
              <a:t>Nutrition</a:t>
            </a:r>
            <a:endParaRPr lang="en-US" altLang="en-US" dirty="0">
              <a:solidFill>
                <a:prstClr val="black"/>
              </a:solidFill>
              <a:ea typeface="ＭＳ Ｐゴシック" pitchFamily="34" charset="-128"/>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ootball 1"/>
          <p:cNvPicPr>
            <a:picLocks noChangeAspect="1" noChangeArrowheads="1"/>
          </p:cNvPicPr>
          <p:nvPr/>
        </p:nvPicPr>
        <p:blipFill>
          <a:blip r:embed="rId3" cstate="print"/>
          <a:srcRect/>
          <a:stretch>
            <a:fillRect/>
          </a:stretch>
        </p:blipFill>
        <p:spPr bwMode="auto">
          <a:xfrm>
            <a:off x="0" y="-76200"/>
            <a:ext cx="9144000" cy="2665413"/>
          </a:xfrm>
          <a:prstGeom prst="rect">
            <a:avLst/>
          </a:prstGeom>
          <a:noFill/>
          <a:ln w="9525">
            <a:noFill/>
            <a:miter lim="800000"/>
            <a:headEnd/>
            <a:tailEnd/>
          </a:ln>
        </p:spPr>
      </p:pic>
      <p:sp>
        <p:nvSpPr>
          <p:cNvPr id="6" name="Rectangle 7"/>
          <p:cNvSpPr>
            <a:spLocks noChangeArrowheads="1"/>
          </p:cNvSpPr>
          <p:nvPr/>
        </p:nvSpPr>
        <p:spPr bwMode="auto">
          <a:xfrm>
            <a:off x="0" y="533400"/>
            <a:ext cx="9155113" cy="1592263"/>
          </a:xfrm>
          <a:prstGeom prst="rect">
            <a:avLst/>
          </a:prstGeom>
          <a:solidFill>
            <a:srgbClr val="FFFFFF">
              <a:alpha val="72000"/>
            </a:srgbClr>
          </a:solidFill>
          <a:ln w="19050" algn="in">
            <a:solidFill>
              <a:srgbClr val="FFFFFF"/>
            </a:solidFill>
            <a:miter lim="800000"/>
            <a:headEnd/>
            <a:tailEnd/>
          </a:ln>
          <a:effectLst/>
          <a:extLst/>
        </p:spPr>
        <p:txBody>
          <a:bodyPr lIns="36576" tIns="36576" rIns="36576" bIns="36576"/>
          <a:lstStyle/>
          <a:p>
            <a:pPr fontAlgn="auto">
              <a:spcBef>
                <a:spcPts val="0"/>
              </a:spcBef>
              <a:spcAft>
                <a:spcPts val="0"/>
              </a:spcAft>
              <a:defRPr/>
            </a:pPr>
            <a:endParaRPr lang="en-US" dirty="0">
              <a:solidFill>
                <a:prstClr val="black"/>
              </a:solidFill>
              <a:latin typeface="Calibri"/>
              <a:ea typeface="ＭＳ Ｐゴシック" pitchFamily="34" charset="-128"/>
              <a:cs typeface="+mn-cs"/>
            </a:endParaRPr>
          </a:p>
        </p:txBody>
      </p:sp>
      <p:pic>
        <p:nvPicPr>
          <p:cNvPr id="57348" name="Picture 9" descr="NFHS Small Logo color Trans"/>
          <p:cNvPicPr>
            <a:picLocks noChangeAspect="1" noChangeArrowheads="1"/>
          </p:cNvPicPr>
          <p:nvPr/>
        </p:nvPicPr>
        <p:blipFill>
          <a:blip r:embed="rId4" cstate="print"/>
          <a:srcRect/>
          <a:stretch>
            <a:fillRect/>
          </a:stretch>
        </p:blipFill>
        <p:spPr bwMode="auto">
          <a:xfrm>
            <a:off x="304800" y="723900"/>
            <a:ext cx="825500" cy="1212850"/>
          </a:xfrm>
          <a:prstGeom prst="rect">
            <a:avLst/>
          </a:prstGeom>
          <a:noFill/>
          <a:ln w="9525">
            <a:noFill/>
            <a:miter lim="800000"/>
            <a:headEnd/>
            <a:tailEnd/>
          </a:ln>
        </p:spPr>
      </p:pic>
      <p:sp>
        <p:nvSpPr>
          <p:cNvPr id="8" name="TextBox 7"/>
          <p:cNvSpPr txBox="1"/>
          <p:nvPr/>
        </p:nvSpPr>
        <p:spPr>
          <a:xfrm>
            <a:off x="304800" y="2895600"/>
            <a:ext cx="8305800" cy="2908300"/>
          </a:xfrm>
          <a:prstGeom prst="rect">
            <a:avLst/>
          </a:prstGeom>
          <a:noFill/>
        </p:spPr>
        <p:txBody>
          <a:bodyPr>
            <a:spAutoFit/>
          </a:bodyPr>
          <a:lstStyle/>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Proper hand positioning for catching the ball</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Identify drills for teaching safe tackling techniques</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Teach fundamental Quarterback skills – proper stances, footwork, controlling the snap, securing the ball, drop back and passing</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Teach fundamental Running Back skills – proper stances, taking the handoff, pass protection blocking, route running and receiving</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Teach fundamental Wide Receiver and Tight End skills – proper stances,  routes, running and blocking</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Teach Tight End and Offensive Linemen blockings skills – drive block, combination block, double team block and pass rushing blocking</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Teach fundamental Special Teams skills – kickoff technique, cover team, return specialist, extra point and punting</a:t>
            </a:r>
            <a:endParaRPr lang="en-US" sz="1350" kern="1400" dirty="0">
              <a:solidFill>
                <a:srgbClr val="000000"/>
              </a:solidFill>
              <a:latin typeface="Calibri"/>
              <a:ea typeface="ＭＳ Ｐゴシック" pitchFamily="34" charset="-128"/>
              <a:cs typeface="+mn-cs"/>
            </a:endParaRPr>
          </a:p>
          <a:p>
            <a:pPr fontAlgn="auto">
              <a:lnSpc>
                <a:spcPct val="119000"/>
              </a:lnSpc>
              <a:spcBef>
                <a:spcPts val="0"/>
              </a:spcBef>
              <a:spcAft>
                <a:spcPts val="600"/>
              </a:spcAft>
              <a:defRPr/>
            </a:pPr>
            <a:r>
              <a:rPr lang="en-US" sz="1350" kern="1400" dirty="0">
                <a:solidFill>
                  <a:srgbClr val="000000"/>
                </a:solidFill>
                <a:latin typeface="Calibri"/>
                <a:ea typeface="ＭＳ Ｐゴシック" pitchFamily="34" charset="-128"/>
                <a:cs typeface="+mn-cs"/>
              </a:rPr>
              <a:t> </a:t>
            </a:r>
          </a:p>
        </p:txBody>
      </p:sp>
      <p:sp>
        <p:nvSpPr>
          <p:cNvPr id="10" name="Text Box 12"/>
          <p:cNvSpPr txBox="1">
            <a:spLocks noChangeArrowheads="1"/>
          </p:cNvSpPr>
          <p:nvPr/>
        </p:nvSpPr>
        <p:spPr bwMode="auto">
          <a:xfrm>
            <a:off x="304800" y="2514600"/>
            <a:ext cx="3276600" cy="542925"/>
          </a:xfrm>
          <a:prstGeom prst="rect">
            <a:avLst/>
          </a:prstGeom>
          <a:noFill/>
          <a:ln>
            <a:noFill/>
          </a:ln>
          <a:effectLst/>
          <a:extLst/>
        </p:spPr>
        <p:txBody>
          <a:bodyPr lIns="36576" tIns="36576" rIns="36576" bIns="36576"/>
          <a:lstStyle/>
          <a:p>
            <a:pPr>
              <a:defRPr/>
            </a:pPr>
            <a:r>
              <a:rPr lang="en-US" altLang="en-US" sz="2700" b="1" dirty="0">
                <a:solidFill>
                  <a:srgbClr val="D21034"/>
                </a:solidFill>
                <a:latin typeface="Frutiger LT 57 Cn" pitchFamily="34" charset="0"/>
                <a:ea typeface="ＭＳ Ｐゴシック" pitchFamily="34" charset="-128"/>
              </a:rPr>
              <a:t>Course Objectives</a:t>
            </a:r>
            <a:endParaRPr lang="en-US" altLang="en-US" sz="2700" dirty="0">
              <a:solidFill>
                <a:prstClr val="black"/>
              </a:solidFill>
              <a:ea typeface="ＭＳ Ｐゴシック" pitchFamily="34" charset="-128"/>
            </a:endParaRPr>
          </a:p>
        </p:txBody>
      </p:sp>
      <p:sp>
        <p:nvSpPr>
          <p:cNvPr id="13" name="Text Box 15"/>
          <p:cNvSpPr txBox="1">
            <a:spLocks noChangeArrowheads="1"/>
          </p:cNvSpPr>
          <p:nvPr/>
        </p:nvSpPr>
        <p:spPr bwMode="auto">
          <a:xfrm>
            <a:off x="5489575" y="6361113"/>
            <a:ext cx="3121025" cy="346075"/>
          </a:xfrm>
          <a:prstGeom prst="rect">
            <a:avLst/>
          </a:prstGeom>
          <a:noFill/>
          <a:ln w="19050" algn="in">
            <a:noFill/>
            <a:miter lim="800000"/>
            <a:headEnd/>
            <a:tailEnd/>
          </a:ln>
          <a:effectLst/>
          <a:extLst/>
        </p:spPr>
        <p:txBody>
          <a:bodyPr lIns="36576" tIns="36576" rIns="36576" bIns="36576"/>
          <a:lstStyle/>
          <a:p>
            <a:pPr>
              <a:defRPr/>
            </a:pPr>
            <a:r>
              <a:rPr lang="en-US" altLang="en-US" sz="1600" dirty="0">
                <a:solidFill>
                  <a:srgbClr val="003798"/>
                </a:solidFill>
                <a:latin typeface="Frutiger LT 57 Cn" pitchFamily="34" charset="0"/>
                <a:ea typeface="ＭＳ Ｐゴシック" pitchFamily="34" charset="-128"/>
              </a:rPr>
              <a:t>More Information at </a:t>
            </a:r>
            <a:r>
              <a:rPr lang="en-US" altLang="en-US" sz="1600" b="1" dirty="0">
                <a:solidFill>
                  <a:srgbClr val="D21034"/>
                </a:solidFill>
                <a:latin typeface="Frutiger LT 57 Cn" pitchFamily="34" charset="0"/>
                <a:ea typeface="ＭＳ Ｐゴシック" pitchFamily="34" charset="-128"/>
              </a:rPr>
              <a:t>nfhslearn.com!</a:t>
            </a:r>
            <a:endParaRPr lang="en-US" altLang="en-US" dirty="0">
              <a:solidFill>
                <a:prstClr val="black"/>
              </a:solidFill>
              <a:ea typeface="ＭＳ Ｐゴシック" pitchFamily="34" charset="-128"/>
            </a:endParaRPr>
          </a:p>
        </p:txBody>
      </p:sp>
      <p:sp>
        <p:nvSpPr>
          <p:cNvPr id="15" name="TextBox 14"/>
          <p:cNvSpPr txBox="1"/>
          <p:nvPr/>
        </p:nvSpPr>
        <p:spPr>
          <a:xfrm>
            <a:off x="304800" y="6096000"/>
            <a:ext cx="2971800" cy="620713"/>
          </a:xfrm>
          <a:prstGeom prst="rect">
            <a:avLst/>
          </a:prstGeom>
          <a:noFill/>
        </p:spPr>
        <p:txBody>
          <a:bodyPr>
            <a:spAutoFit/>
          </a:bodyPr>
          <a:lstStyle/>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All Player Skills</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Offensive Team Skills</a:t>
            </a:r>
            <a:r>
              <a:rPr lang="en-US" sz="1300" kern="1400" dirty="0">
                <a:solidFill>
                  <a:srgbClr val="000000"/>
                </a:solidFill>
                <a:latin typeface="Calibri"/>
                <a:ea typeface="ＭＳ Ｐゴシック" pitchFamily="34" charset="-128"/>
                <a:cs typeface="+mn-cs"/>
              </a:rPr>
              <a:t> </a:t>
            </a:r>
          </a:p>
        </p:txBody>
      </p:sp>
      <p:sp>
        <p:nvSpPr>
          <p:cNvPr id="16" name="TextBox 15"/>
          <p:cNvSpPr txBox="1"/>
          <p:nvPr/>
        </p:nvSpPr>
        <p:spPr>
          <a:xfrm>
            <a:off x="2400300" y="6096000"/>
            <a:ext cx="2362200" cy="619125"/>
          </a:xfrm>
          <a:prstGeom prst="rect">
            <a:avLst/>
          </a:prstGeom>
          <a:noFill/>
        </p:spPr>
        <p:txBody>
          <a:bodyPr>
            <a:spAutoFit/>
          </a:bodyPr>
          <a:lstStyle/>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Defensive Team Skills</a:t>
            </a:r>
            <a:endParaRPr lang="en-US" sz="1350" kern="1400" dirty="0">
              <a:solidFill>
                <a:srgbClr val="000000"/>
              </a:solidFill>
              <a:latin typeface="Calibri"/>
              <a:ea typeface="ＭＳ Ｐゴシック" pitchFamily="34" charset="-128"/>
              <a:cs typeface="+mn-cs"/>
            </a:endParaRPr>
          </a:p>
          <a:p>
            <a:pPr marL="228600" indent="-228600" fontAlgn="auto">
              <a:lnSpc>
                <a:spcPct val="119000"/>
              </a:lnSpc>
              <a:spcBef>
                <a:spcPts val="0"/>
              </a:spcBef>
              <a:spcAft>
                <a:spcPts val="400"/>
              </a:spcAft>
              <a:defRPr/>
            </a:pPr>
            <a:r>
              <a:rPr lang="en-US" sz="1350" kern="1400" dirty="0">
                <a:solidFill>
                  <a:srgbClr val="003798"/>
                </a:solidFill>
                <a:latin typeface="Arial"/>
                <a:ea typeface="ＭＳ Ｐゴシック" pitchFamily="34" charset="-128"/>
                <a:cs typeface="+mn-cs"/>
              </a:rPr>
              <a:t>■</a:t>
            </a:r>
            <a:r>
              <a:rPr lang="en-US" sz="1350" kern="1400" dirty="0">
                <a:solidFill>
                  <a:srgbClr val="000000"/>
                </a:solidFill>
                <a:latin typeface="Calibri"/>
                <a:ea typeface="ＭＳ Ｐゴシック" pitchFamily="34" charset="-128"/>
                <a:cs typeface="+mn-cs"/>
              </a:rPr>
              <a:t> </a:t>
            </a:r>
            <a:r>
              <a:rPr lang="en-US" sz="1350" kern="1400" dirty="0">
                <a:solidFill>
                  <a:srgbClr val="003798"/>
                </a:solidFill>
                <a:latin typeface="Frutiger LT 47 LightCn"/>
                <a:ea typeface="ＭＳ Ｐゴシック" pitchFamily="34" charset="-128"/>
                <a:cs typeface="+mn-cs"/>
              </a:rPr>
              <a:t>Special Teams</a:t>
            </a:r>
            <a:endParaRPr lang="en-US" sz="1350" kern="1400" dirty="0">
              <a:solidFill>
                <a:srgbClr val="000000"/>
              </a:solidFill>
              <a:latin typeface="Calibri"/>
              <a:ea typeface="ＭＳ Ｐゴシック" pitchFamily="34" charset="-128"/>
              <a:cs typeface="+mn-cs"/>
            </a:endParaRPr>
          </a:p>
        </p:txBody>
      </p:sp>
      <p:sp>
        <p:nvSpPr>
          <p:cNvPr id="17" name="Text Box 12"/>
          <p:cNvSpPr txBox="1">
            <a:spLocks noChangeArrowheads="1"/>
          </p:cNvSpPr>
          <p:nvPr/>
        </p:nvSpPr>
        <p:spPr bwMode="auto">
          <a:xfrm>
            <a:off x="304800" y="5705475"/>
            <a:ext cx="1225550" cy="542925"/>
          </a:xfrm>
          <a:prstGeom prst="rect">
            <a:avLst/>
          </a:prstGeom>
          <a:noFill/>
          <a:ln>
            <a:noFill/>
          </a:ln>
          <a:effectLst/>
          <a:extLst/>
        </p:spPr>
        <p:txBody>
          <a:bodyPr lIns="36576" tIns="36576" rIns="36576" bIns="36576"/>
          <a:lstStyle/>
          <a:p>
            <a:pPr>
              <a:defRPr/>
            </a:pPr>
            <a:r>
              <a:rPr lang="en-US" altLang="en-US" sz="2700" b="1" dirty="0">
                <a:solidFill>
                  <a:srgbClr val="D21034"/>
                </a:solidFill>
                <a:latin typeface="Frutiger LT 57 Cn" pitchFamily="34" charset="0"/>
                <a:ea typeface="ＭＳ Ｐゴシック" pitchFamily="34" charset="-128"/>
              </a:rPr>
              <a:t>Units</a:t>
            </a:r>
          </a:p>
        </p:txBody>
      </p:sp>
      <p:sp>
        <p:nvSpPr>
          <p:cNvPr id="3" name="Text Box 3"/>
          <p:cNvSpPr txBox="1">
            <a:spLocks noChangeArrowheads="1"/>
          </p:cNvSpPr>
          <p:nvPr/>
        </p:nvSpPr>
        <p:spPr bwMode="auto">
          <a:xfrm>
            <a:off x="6253163" y="708025"/>
            <a:ext cx="2767012" cy="1228725"/>
          </a:xfrm>
          <a:prstGeom prst="rect">
            <a:avLst/>
          </a:prstGeom>
          <a:noFill/>
          <a:ln>
            <a:noFill/>
          </a:ln>
          <a:effectLst/>
          <a:extLst/>
        </p:spPr>
        <p:txBody>
          <a:bodyPr lIns="36576" tIns="36576" rIns="36576" bIns="36576"/>
          <a:lstStyle/>
          <a:p>
            <a:pPr algn="r">
              <a:defRPr/>
            </a:pPr>
            <a:r>
              <a:rPr lang="en-US" altLang="en-US" sz="3600" dirty="0">
                <a:solidFill>
                  <a:srgbClr val="262523"/>
                </a:solidFill>
                <a:latin typeface="Frutiger LT 95 UltraBlack" pitchFamily="34" charset="0"/>
                <a:ea typeface="ＭＳ Ｐゴシック" pitchFamily="34" charset="-128"/>
              </a:rPr>
              <a:t>Coaching</a:t>
            </a:r>
          </a:p>
          <a:p>
            <a:pPr algn="r">
              <a:defRPr/>
            </a:pPr>
            <a:r>
              <a:rPr lang="en-US" altLang="en-US" sz="3600" dirty="0">
                <a:solidFill>
                  <a:srgbClr val="262523"/>
                </a:solidFill>
                <a:latin typeface="Frutiger LT 95 UltraBlack" pitchFamily="34" charset="0"/>
                <a:ea typeface="ＭＳ Ｐゴシック" pitchFamily="34" charset="-128"/>
              </a:rPr>
              <a:t>Football</a:t>
            </a:r>
            <a:endParaRPr lang="en-US" altLang="en-US" dirty="0">
              <a:solidFill>
                <a:prstClr val="black"/>
              </a:solidFill>
              <a:ea typeface="ＭＳ Ｐゴシック" pitchFamily="34" charset="-128"/>
            </a:endParaRPr>
          </a:p>
        </p:txBody>
      </p:sp>
      <p:pic>
        <p:nvPicPr>
          <p:cNvPr id="57356" name="Picture 4" descr="USAF_logo_4c"/>
          <p:cNvPicPr>
            <a:picLocks noChangeAspect="1" noChangeArrowheads="1"/>
          </p:cNvPicPr>
          <p:nvPr/>
        </p:nvPicPr>
        <p:blipFill>
          <a:blip r:embed="rId5" cstate="print"/>
          <a:srcRect/>
          <a:stretch>
            <a:fillRect/>
          </a:stretch>
        </p:blipFill>
        <p:spPr bwMode="auto">
          <a:xfrm>
            <a:off x="1392238" y="927100"/>
            <a:ext cx="1960562" cy="804863"/>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Network</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4613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Network</a:t>
            </a:r>
          </a:p>
        </p:txBody>
      </p:sp>
      <p:sp>
        <p:nvSpPr>
          <p:cNvPr id="3" name="Content Placeholder 2"/>
          <p:cNvSpPr>
            <a:spLocks noGrp="1"/>
          </p:cNvSpPr>
          <p:nvPr>
            <p:ph sz="half" idx="1"/>
          </p:nvPr>
        </p:nvSpPr>
        <p:spPr>
          <a:xfrm>
            <a:off x="791142" y="1950044"/>
            <a:ext cx="4477144" cy="4525963"/>
          </a:xfrm>
        </p:spPr>
        <p:txBody>
          <a:bodyPr/>
          <a:lstStyle/>
          <a:p>
            <a:r>
              <a:rPr lang="en-US" dirty="0"/>
              <a:t>By 2020, every high school sporting event in America will be streamed live. </a:t>
            </a:r>
          </a:p>
          <a:p>
            <a:r>
              <a:rPr lang="en-US" dirty="0"/>
              <a:t>The NFHS Network will be THE DESTINATION for fans to view these broadcasts. </a:t>
            </a:r>
          </a:p>
        </p:txBody>
      </p:sp>
      <p:pic>
        <p:nvPicPr>
          <p:cNvPr id="8" name="Picture 2" descr="Q:\~Logos\NFHS Network\PrimaryLogos\Full-Color\NFHS_gradient.pn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51398" y="2092902"/>
            <a:ext cx="2498573" cy="3167834"/>
          </a:xfrm>
        </p:spPr>
      </p:pic>
      <p:sp>
        <p:nvSpPr>
          <p:cNvPr id="5" name="Footer Placeholder 4"/>
          <p:cNvSpPr>
            <a:spLocks noGrp="1"/>
          </p:cNvSpPr>
          <p:nvPr>
            <p:ph type="ftr" sz="quarter" idx="11"/>
          </p:nvPr>
        </p:nvSpPr>
        <p:spPr>
          <a:xfrm>
            <a:off x="6862195" y="6516688"/>
            <a:ext cx="2129406" cy="303212"/>
          </a:xfrm>
        </p:spPr>
        <p:txBody>
          <a:bodyPr/>
          <a:lstStyle/>
          <a:p>
            <a:r>
              <a:rPr lang="en-US" dirty="0"/>
              <a:t>www.NFHSnetwork.com</a:t>
            </a:r>
          </a:p>
        </p:txBody>
      </p:sp>
    </p:spTree>
    <p:extLst>
      <p:ext uri="{BB962C8B-B14F-4D97-AF65-F5344CB8AC3E}">
        <p14:creationId xmlns:p14="http://schemas.microsoft.com/office/powerpoint/2010/main" val="1899845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1" descr="Slide12.png"/>
          <p:cNvPicPr>
            <a:picLocks noChangeAspect="1"/>
          </p:cNvPicPr>
          <p:nvPr/>
        </p:nvPicPr>
        <p:blipFill rotWithShape="1">
          <a:blip r:embed="rId4" cstate="print">
            <a:extLst>
              <a:ext uri="{28A0092B-C50C-407E-A947-70E740481C1C}">
                <a14:useLocalDpi xmlns:a14="http://schemas.microsoft.com/office/drawing/2010/main" val="0"/>
              </a:ext>
            </a:extLst>
          </a:blip>
          <a:srcRect l="274" t="4192" r="1048" b="75618"/>
          <a:stretch/>
        </p:blipFill>
        <p:spPr bwMode="auto">
          <a:xfrm>
            <a:off x="0" y="5472617"/>
            <a:ext cx="91440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4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Network</a:t>
            </a:r>
          </a:p>
        </p:txBody>
      </p:sp>
      <p:sp>
        <p:nvSpPr>
          <p:cNvPr id="3" name="Content Placeholder 2"/>
          <p:cNvSpPr>
            <a:spLocks noGrp="1"/>
          </p:cNvSpPr>
          <p:nvPr>
            <p:ph sz="half" idx="1"/>
          </p:nvPr>
        </p:nvSpPr>
        <p:spPr>
          <a:xfrm>
            <a:off x="791142" y="1950045"/>
            <a:ext cx="8242326" cy="2270264"/>
          </a:xfrm>
          <a:ln>
            <a:noFill/>
          </a:ln>
        </p:spPr>
        <p:txBody>
          <a:bodyPr/>
          <a:lstStyle/>
          <a:p>
            <a:r>
              <a:rPr lang="en-US" dirty="0"/>
              <a:t>View from mobile…</a:t>
            </a:r>
          </a:p>
          <a:p>
            <a:endParaRPr lang="en-US" dirty="0"/>
          </a:p>
        </p:txBody>
      </p:sp>
      <p:sp>
        <p:nvSpPr>
          <p:cNvPr id="7" name="Footer Placeholder 4"/>
          <p:cNvSpPr>
            <a:spLocks noGrp="1"/>
          </p:cNvSpPr>
          <p:nvPr>
            <p:ph type="ftr" sz="quarter" idx="11"/>
          </p:nvPr>
        </p:nvSpPr>
        <p:spPr>
          <a:xfrm>
            <a:off x="7023798" y="6516688"/>
            <a:ext cx="1967803" cy="303212"/>
          </a:xfrm>
        </p:spPr>
        <p:txBody>
          <a:bodyPr/>
          <a:lstStyle/>
          <a:p>
            <a:pPr>
              <a:defRPr/>
            </a:pPr>
            <a:r>
              <a:rPr lang="en-US" dirty="0"/>
              <a:t>www.NFHSnetwork.com</a:t>
            </a:r>
          </a:p>
        </p:txBody>
      </p:sp>
      <p:pic>
        <p:nvPicPr>
          <p:cNvPr id="18" name="Picture 7" descr="VideoPlayer.pn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274897" y="2510443"/>
            <a:ext cx="7586424" cy="400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66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5" name="Content Placeholder 4"/>
          <p:cNvSpPr>
            <a:spLocks noGrp="1"/>
          </p:cNvSpPr>
          <p:nvPr>
            <p:ph idx="1"/>
          </p:nvPr>
        </p:nvSpPr>
        <p:spPr>
          <a:xfrm>
            <a:off x="669065" y="1845445"/>
            <a:ext cx="8474935" cy="4338637"/>
          </a:xfrm>
        </p:spPr>
        <p:txBody>
          <a:bodyPr/>
          <a:lstStyle/>
          <a:p>
            <a:pPr marL="0" indent="0" algn="ctr">
              <a:buNone/>
            </a:pPr>
            <a:r>
              <a:rPr lang="en-US" b="1" dirty="0"/>
              <a:t>National Federation of State High School Associations</a:t>
            </a:r>
            <a:br>
              <a:rPr lang="en-US" dirty="0"/>
            </a:br>
            <a:r>
              <a:rPr lang="en-US" dirty="0"/>
              <a:t>PO Box 690 | Indianapolis, IN 46206</a:t>
            </a:r>
            <a:br>
              <a:rPr lang="en-US" dirty="0"/>
            </a:br>
            <a:r>
              <a:rPr lang="en-US" dirty="0"/>
              <a:t>Phone: 317-972-6900 | Fax: 317.822.5700</a:t>
            </a:r>
            <a:br>
              <a:rPr lang="en-US" dirty="0"/>
            </a:br>
            <a:r>
              <a:rPr lang="en-US" dirty="0"/>
              <a:t>www.nfhs.org | </a:t>
            </a:r>
            <a:r>
              <a:rPr lang="en-US" dirty="0">
                <a:hlinkClick r:id="rId3"/>
              </a:rPr>
              <a:t>www.nfhslearn.com</a:t>
            </a:r>
            <a:endParaRPr lang="en-US" dirty="0"/>
          </a:p>
          <a:p>
            <a:pPr marL="0" indent="0" algn="ctr">
              <a:buNone/>
            </a:pPr>
            <a:endParaRPr lang="en-US" dirty="0"/>
          </a:p>
        </p:txBody>
      </p:sp>
      <p:sp>
        <p:nvSpPr>
          <p:cNvPr id="9" name="Footer Placeholder 8"/>
          <p:cNvSpPr>
            <a:spLocks noGrp="1"/>
          </p:cNvSpPr>
          <p:nvPr>
            <p:ph type="ftr" sz="quarter" idx="11"/>
          </p:nvPr>
        </p:nvSpPr>
        <p:spPr/>
        <p:txBody>
          <a:bodyPr/>
          <a:lstStyle/>
          <a:p>
            <a:pPr>
              <a:defRPr/>
            </a:pPr>
            <a:r>
              <a:rPr lang="en-US" dirty="0"/>
              <a:t>www.nfhs.org</a:t>
            </a:r>
          </a:p>
        </p:txBody>
      </p:sp>
      <p:pic>
        <p:nvPicPr>
          <p:cNvPr id="7" name="Picture 5" descr="C:\Users\ehopk\AppData\Local\Microsoft\Windows\Temporary Internet Files\Content.Outlook\087H2VGK\pregame talk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796" y="3530784"/>
            <a:ext cx="5346229" cy="289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82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p:cNvSpPr>
            <a:spLocks noGrp="1"/>
          </p:cNvSpPr>
          <p:nvPr>
            <p:ph idx="1"/>
          </p:nvPr>
        </p:nvSpPr>
        <p:spPr>
          <a:xfrm>
            <a:off x="1100139" y="1989138"/>
            <a:ext cx="6332098" cy="4338637"/>
          </a:xfrm>
        </p:spPr>
        <p:txBody>
          <a:bodyPr/>
          <a:lstStyle/>
          <a:p>
            <a:r>
              <a:rPr lang="en-US" dirty="0"/>
              <a:t>The NFHS writes playing rules for 17 sports for boys and girls at the high school level.</a:t>
            </a:r>
          </a:p>
          <a:p>
            <a:pPr lvl="1"/>
            <a:r>
              <a:rPr lang="en-US" dirty="0"/>
              <a:t>Publishes 4 million pieces of materials annually.</a:t>
            </a:r>
          </a:p>
          <a:p>
            <a:endParaRPr lang="en-US" dirty="0"/>
          </a:p>
          <a:p>
            <a:endParaRPr lang="en-US" dirty="0"/>
          </a:p>
        </p:txBody>
      </p:sp>
      <p:sp>
        <p:nvSpPr>
          <p:cNvPr id="4" name="Footer Placeholder 3"/>
          <p:cNvSpPr>
            <a:spLocks noGrp="1"/>
          </p:cNvSpPr>
          <p:nvPr>
            <p:ph type="ftr" sz="quarter" idx="11"/>
          </p:nvPr>
        </p:nvSpPr>
        <p:spPr/>
        <p:txBody>
          <a:bodyPr/>
          <a:lstStyle/>
          <a:p>
            <a:r>
              <a:rPr lang="en-US" dirty="0"/>
              <a:t>www.nfhs.org</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479" y="3889271"/>
            <a:ext cx="873616" cy="117879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22" y="3889271"/>
            <a:ext cx="872307" cy="1178793"/>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950" y="3889271"/>
            <a:ext cx="874927" cy="1178793"/>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5585" y="3889271"/>
            <a:ext cx="873616" cy="1178793"/>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9856" y="3889271"/>
            <a:ext cx="872307" cy="1178793"/>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2555" y="3883630"/>
            <a:ext cx="873616" cy="1178793"/>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8550" y="5156880"/>
            <a:ext cx="873616" cy="1178793"/>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6196" y="3883630"/>
            <a:ext cx="870997" cy="117879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9267" y="5156880"/>
            <a:ext cx="872307" cy="1178793"/>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499" y="3887389"/>
            <a:ext cx="826465" cy="1178793"/>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27725" y="5156881"/>
            <a:ext cx="872307" cy="1178793"/>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99856" y="5156881"/>
            <a:ext cx="918149" cy="1178793"/>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04389" y="5156881"/>
            <a:ext cx="873616" cy="1178793"/>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2950" y="5156881"/>
            <a:ext cx="873616" cy="1178793"/>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5623" y="5156881"/>
            <a:ext cx="874927" cy="1178793"/>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50401" y="5156880"/>
            <a:ext cx="872307" cy="1178793"/>
          </a:xfrm>
          <a:prstGeom prst="rect">
            <a:avLst/>
          </a:prstGeom>
        </p:spPr>
      </p:pic>
      <p:pic>
        <p:nvPicPr>
          <p:cNvPr id="49" name="Picture 24" descr="C:\Users\mkosk\Desktop\PowerPoint Images_Kim V\HighSchool Today November Cover.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20273">
            <a:off x="7754021" y="1813501"/>
            <a:ext cx="1032404" cy="130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3" descr="C:\Users\mkosk\Desktop\PowerPoint Images_Kim V\HighSchool Today January Cover.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529744">
            <a:off x="7106794" y="2539659"/>
            <a:ext cx="1057325" cy="12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93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NFHS Rules Book as e-Books </a:t>
            </a:r>
          </a:p>
        </p:txBody>
      </p:sp>
      <p:sp>
        <p:nvSpPr>
          <p:cNvPr id="3" name="Content Placeholder 2"/>
          <p:cNvSpPr>
            <a:spLocks noGrp="1"/>
          </p:cNvSpPr>
          <p:nvPr>
            <p:ph sz="half" idx="2"/>
          </p:nvPr>
        </p:nvSpPr>
        <p:spPr>
          <a:xfrm>
            <a:off x="4669722" y="1950044"/>
            <a:ext cx="4038600" cy="4525963"/>
          </a:xfrm>
        </p:spPr>
        <p:txBody>
          <a:bodyPr/>
          <a:lstStyle/>
          <a:p>
            <a:r>
              <a:rPr lang="en-US" dirty="0"/>
              <a:t>E-books features:</a:t>
            </a:r>
          </a:p>
          <a:p>
            <a:pPr lvl="1"/>
            <a:r>
              <a:rPr lang="en-US" dirty="0"/>
              <a:t>Searchable</a:t>
            </a:r>
          </a:p>
          <a:p>
            <a:pPr lvl="1"/>
            <a:r>
              <a:rPr lang="en-US" dirty="0"/>
              <a:t>Highlight areas of interest</a:t>
            </a:r>
          </a:p>
          <a:p>
            <a:pPr lvl="1"/>
            <a:r>
              <a:rPr lang="en-US" dirty="0"/>
              <a:t>Make notes</a:t>
            </a:r>
          </a:p>
          <a:p>
            <a:pPr lvl="1"/>
            <a:r>
              <a:rPr lang="en-US" dirty="0"/>
              <a:t>Desktop laptop availability</a:t>
            </a:r>
          </a:p>
          <a:p>
            <a:pPr lvl="1"/>
            <a:r>
              <a:rPr lang="en-US" dirty="0"/>
              <a:t>Easy navigation</a:t>
            </a:r>
          </a:p>
          <a:p>
            <a:pPr lvl="1"/>
            <a:r>
              <a:rPr lang="en-US" dirty="0"/>
              <a:t>Adjustable viewing size</a:t>
            </a:r>
          </a:p>
          <a:p>
            <a:pPr lvl="1"/>
            <a:r>
              <a:rPr lang="en-US" dirty="0"/>
              <a:t>Immediate availability</a:t>
            </a:r>
          </a:p>
        </p:txBody>
      </p:sp>
      <p:sp>
        <p:nvSpPr>
          <p:cNvPr id="4" name="Footer Placeholder 3"/>
          <p:cNvSpPr>
            <a:spLocks noGrp="1"/>
          </p:cNvSpPr>
          <p:nvPr>
            <p:ph type="ftr" sz="quarter" idx="11"/>
          </p:nvPr>
        </p:nvSpPr>
        <p:spPr/>
        <p:txBody>
          <a:bodyPr/>
          <a:lstStyle/>
          <a:p>
            <a:pPr>
              <a:defRPr/>
            </a:pPr>
            <a:r>
              <a:rPr lang="en-US" dirty="0"/>
              <a:t>www.nfhs.org</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61344" y="1868214"/>
            <a:ext cx="3597072" cy="4655400"/>
          </a:xfrm>
        </p:spPr>
      </p:pic>
    </p:spTree>
    <p:extLst>
      <p:ext uri="{BB962C8B-B14F-4D97-AF65-F5344CB8AC3E}">
        <p14:creationId xmlns:p14="http://schemas.microsoft.com/office/powerpoint/2010/main" val="155526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nfhs</a:t>
            </a:r>
            <a:br>
              <a:rPr lang="en-US" dirty="0"/>
            </a:br>
            <a:r>
              <a:rPr lang="en-US" dirty="0"/>
              <a:t>Field hockey </a:t>
            </a:r>
            <a:br>
              <a:rPr lang="en-US" dirty="0"/>
            </a:br>
            <a:r>
              <a:rPr lang="en-US" dirty="0"/>
              <a:t>RULES CHANGES</a:t>
            </a:r>
          </a:p>
        </p:txBody>
      </p:sp>
      <p:pic>
        <p:nvPicPr>
          <p:cNvPr id="4" name="Picture 4" descr="C:\Users\ehopk\AppData\Local\Microsoft\Windows\Temporary Internet Files\Content.Outlook\F0IOZEZA\FH3-SCP.jpg"/>
          <p:cNvPicPr>
            <a:picLocks noChangeAspect="1" noChangeArrowheads="1"/>
          </p:cNvPicPr>
          <p:nvPr/>
        </p:nvPicPr>
        <p:blipFill rotWithShape="1">
          <a:blip r:embed="rId3">
            <a:extLst>
              <a:ext uri="{28A0092B-C50C-407E-A947-70E740481C1C}">
                <a14:useLocalDpi xmlns:a14="http://schemas.microsoft.com/office/drawing/2010/main" val="0"/>
              </a:ext>
            </a:extLst>
          </a:blip>
          <a:srcRect t="9593" b="32574"/>
          <a:stretch/>
        </p:blipFill>
        <p:spPr bwMode="auto">
          <a:xfrm>
            <a:off x="0" y="0"/>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808515"/>
            <a:ext cx="9144000" cy="1598385"/>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8778700"/>
      </p:ext>
    </p:extLst>
  </p:cSld>
  <p:clrMapOvr>
    <a:masterClrMapping/>
  </p:clrMapOvr>
</p:sld>
</file>

<file path=ppt/theme/theme1.xml><?xml version="1.0" encoding="utf-8"?>
<a:theme xmlns:a="http://schemas.openxmlformats.org/drawingml/2006/main" name="NFHS Company PowerPoint_2016">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PowerPoint_2016</Template>
  <TotalTime>1990</TotalTime>
  <Words>7898</Words>
  <Application>Microsoft Office PowerPoint</Application>
  <PresentationFormat>On-screen Show (4:3)</PresentationFormat>
  <Paragraphs>1148</Paragraphs>
  <Slides>68</Slides>
  <Notes>68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68</vt:i4>
      </vt:variant>
    </vt:vector>
  </HeadingPairs>
  <TitlesOfParts>
    <vt:vector size="84" baseType="lpstr">
      <vt:lpstr>Arial</vt:lpstr>
      <vt:lpstr>Calibri</vt:lpstr>
      <vt:lpstr>Courier New</vt:lpstr>
      <vt:lpstr>Frutiger LT 47 LightCn</vt:lpstr>
      <vt:lpstr>Frutiger LT 57 Cn</vt:lpstr>
      <vt:lpstr>Frutiger LT 95 UltraBlack</vt:lpstr>
      <vt:lpstr>ＭＳ Ｐゴシック</vt:lpstr>
      <vt:lpstr>ＭＳ Ｐゴシック</vt:lpstr>
      <vt:lpstr>Times New Roman</vt:lpstr>
      <vt:lpstr>Wingdings</vt:lpstr>
      <vt:lpstr>NFHS Company PowerPoint_2016</vt:lpstr>
      <vt:lpstr>Office Theme</vt:lpstr>
      <vt:lpstr>2_Office Theme</vt:lpstr>
      <vt:lpstr>3_Office Theme</vt:lpstr>
      <vt:lpstr>4_Office Theme</vt:lpstr>
      <vt:lpstr>6_Office Theme</vt:lpstr>
      <vt:lpstr>2016 NFHS FIELD HOCKEY rules PowerPoint</vt:lpstr>
      <vt:lpstr>PowerPoint Presentation</vt:lpstr>
      <vt:lpstr>National federation of state high school associations  (NFHS) </vt:lpstr>
      <vt:lpstr>National Federation of  State High School Associations</vt:lpstr>
      <vt:lpstr>National Federation of  State High School Associations</vt:lpstr>
      <vt:lpstr>NFHS Rules Review Committee</vt:lpstr>
      <vt:lpstr>National Federation of  State High School Associations</vt:lpstr>
      <vt:lpstr>NFHS Rules Book as e-Books </vt:lpstr>
      <vt:lpstr>2016 nfhs Field hockey  RULES CHANGES</vt:lpstr>
      <vt:lpstr>NFHS Field Hockey RULES</vt:lpstr>
      <vt:lpstr>NFHS Field Hockey RULES committee</vt:lpstr>
      <vt:lpstr> The field and markings RULE 1-2 </vt:lpstr>
      <vt:lpstr>Player uniform RULE 1-5-3 </vt:lpstr>
      <vt:lpstr>Player UNIFORM RULE 1-5-6 penalties 2 (new) </vt:lpstr>
      <vt:lpstr>Player equipment RULE 1-6-5 </vt:lpstr>
      <vt:lpstr>Goalkeeper equipment RULE 1-8-1A </vt:lpstr>
      <vt:lpstr>End line RULE 7-3-2 </vt:lpstr>
      <vt:lpstr>Penalty corner – regulation   or extended play RULE 10-3-2 </vt:lpstr>
      <vt:lpstr>When awarded RULE 11-1-1e </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editorial changes</vt:lpstr>
      <vt:lpstr>2016 nfhs Field hockey  Points of emphasis</vt:lpstr>
      <vt:lpstr>2016 NFHS Field hockey  POINTS OF EMPHASIS</vt:lpstr>
      <vt:lpstr>2016 nfhs Field hockey  information</vt:lpstr>
      <vt:lpstr>Official nfhs field hockey signals</vt:lpstr>
      <vt:lpstr>NFHS Rule Change Proposal System (RCPS) - Due:  November 1, 2016</vt:lpstr>
      <vt:lpstr>Standardized Open and Close Dates for NFHS Rule Change Proposal submission</vt:lpstr>
      <vt:lpstr>NFHS Rule Change Proposal System (rcps)</vt:lpstr>
      <vt:lpstr>Additional nfhs  field hockey information</vt:lpstr>
      <vt:lpstr>NFHS Officials Association central hub </vt:lpstr>
      <vt:lpstr>NFHS Officials Association Central Hub</vt:lpstr>
      <vt:lpstr>NFHS Officials education Course and videos</vt:lpstr>
      <vt:lpstr> NFHS Learning Center</vt:lpstr>
      <vt:lpstr>The NFHS Learning Center</vt:lpstr>
      <vt:lpstr>www.NFHSLearn.com</vt:lpstr>
      <vt:lpstr>NFHS FREE Courses</vt:lpstr>
      <vt:lpstr>PowerPoint Presentation</vt:lpstr>
      <vt:lpstr>Nfhs suggested guidelines  for management of  concussion in sports</vt:lpstr>
      <vt:lpstr>PowerPoint Presentation</vt:lpstr>
      <vt:lpstr>PowerPoint Presentation</vt:lpstr>
      <vt:lpstr>PowerPoint Presentation</vt:lpstr>
      <vt:lpstr>PowerPoint Presentation</vt:lpstr>
      <vt:lpstr>NFHS Network</vt:lpstr>
      <vt:lpstr>NFHS Network</vt:lpstr>
      <vt:lpstr>PowerPoint Presentation</vt:lpstr>
      <vt:lpstr>NFHS Network</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NFHS OFFICIALS EDUCATION</dc:title>
  <dc:creator>Autumn Grayson</dc:creator>
  <cp:lastModifiedBy>Mark Koski</cp:lastModifiedBy>
  <cp:revision>192</cp:revision>
  <cp:lastPrinted>2016-05-23T22:38:28Z</cp:lastPrinted>
  <dcterms:created xsi:type="dcterms:W3CDTF">2016-02-22T13:07:40Z</dcterms:created>
  <dcterms:modified xsi:type="dcterms:W3CDTF">2016-07-20T18:28:53Z</dcterms:modified>
</cp:coreProperties>
</file>